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1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1">
              <a:alpha val="20000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508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254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61983D"/>
              </a:solidFill>
              <a:prstDash val="solid"/>
              <a:round/>
            </a:ln>
          </a:left>
          <a:right>
            <a:ln w="9525" cap="flat">
              <a:solidFill>
                <a:srgbClr val="61983D"/>
              </a:solidFill>
              <a:prstDash val="solid"/>
              <a:round/>
            </a:ln>
          </a:right>
          <a:top>
            <a:ln w="9525" cap="flat">
              <a:solidFill>
                <a:srgbClr val="61983D"/>
              </a:solidFill>
              <a:prstDash val="solid"/>
              <a:round/>
            </a:ln>
          </a:top>
          <a:bottom>
            <a:ln w="9525" cap="flat">
              <a:solidFill>
                <a:srgbClr val="61983D"/>
              </a:solidFill>
              <a:prstDash val="solid"/>
              <a:round/>
            </a:ln>
          </a:bottom>
          <a:insideH>
            <a:ln w="9525" cap="flat">
              <a:solidFill>
                <a:srgbClr val="61983D"/>
              </a:solidFill>
              <a:prstDash val="solid"/>
              <a:round/>
            </a:ln>
          </a:insideH>
          <a:insideV>
            <a:ln w="9525" cap="flat">
              <a:solidFill>
                <a:srgbClr val="61983D"/>
              </a:solidFill>
              <a:prstDash val="solid"/>
              <a:round/>
            </a:ln>
          </a:insideV>
        </a:tcBdr>
        <a:fill>
          <a:solidFill>
            <a:schemeClr val="accent1">
              <a:alpha val="4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61983D"/>
              </a:solidFill>
              <a:prstDash val="solid"/>
              <a:round/>
            </a:ln>
          </a:left>
          <a:right>
            <a:ln w="25400" cap="flat">
              <a:solidFill>
                <a:schemeClr val="accent1"/>
              </a:solidFill>
              <a:prstDash val="solid"/>
              <a:round/>
            </a:ln>
          </a:right>
          <a:top>
            <a:ln w="9525" cap="flat">
              <a:solidFill>
                <a:srgbClr val="61983D"/>
              </a:solidFill>
              <a:prstDash val="solid"/>
              <a:round/>
            </a:ln>
          </a:top>
          <a:bottom>
            <a:ln w="9525" cap="flat">
              <a:solidFill>
                <a:srgbClr val="61983D"/>
              </a:solidFill>
              <a:prstDash val="solid"/>
              <a:round/>
            </a:ln>
          </a:bottom>
          <a:insideH>
            <a:ln w="9525" cap="flat">
              <a:solidFill>
                <a:srgbClr val="61983D"/>
              </a:solidFill>
              <a:prstDash val="solid"/>
              <a:round/>
            </a:ln>
          </a:insideH>
          <a:insideV>
            <a:ln w="9525" cap="flat">
              <a:solidFill>
                <a:srgbClr val="61983D"/>
              </a:solidFill>
              <a:prstDash val="solid"/>
              <a:round/>
            </a:ln>
          </a:insideV>
        </a:tcBdr>
        <a:fill>
          <a:solidFill>
            <a:schemeClr val="accent1">
              <a:alpha val="40000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1"/>
              </a:solidFill>
              <a:prstDash val="solid"/>
              <a:round/>
            </a:ln>
          </a:top>
          <a:bottom>
            <a:ln w="254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9525" cap="flat">
              <a:solidFill>
                <a:srgbClr val="61983D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alpha val="20000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DDCD"/>
          </a:solidFill>
        </a:fill>
      </a:tcStyle>
    </a:wholeTbl>
    <a:band2H>
      <a:tcTxStyle/>
      <a:tcStyle>
        <a:tcBdr/>
        <a:fill>
          <a:solidFill>
            <a:srgbClr val="EAEF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0CB"/>
          </a:solidFill>
        </a:fill>
      </a:tcStyle>
    </a:wholeTbl>
    <a:band2H>
      <a:tcTxStyle/>
      <a:tcStyle>
        <a:tcBdr/>
        <a:fill>
          <a:solidFill>
            <a:srgbClr val="E7E9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2"/>
    <p:restoredTop sz="94599"/>
  </p:normalViewPr>
  <p:slideViewPr>
    <p:cSldViewPr snapToGrid="0" snapToObjects="1">
      <p:cViewPr varScale="1">
        <p:scale>
          <a:sx n="141" d="100"/>
          <a:sy n="141" d="100"/>
        </p:scale>
        <p:origin x="5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33" name="Shape 73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Arial"/>
      </a:defRPr>
    </a:lvl1pPr>
    <a:lvl2pPr indent="228600" latinLnBrk="0">
      <a:defRPr sz="1200">
        <a:latin typeface="+mn-lt"/>
        <a:ea typeface="+mn-ea"/>
        <a:cs typeface="+mn-cs"/>
        <a:sym typeface="Arial"/>
      </a:defRPr>
    </a:lvl2pPr>
    <a:lvl3pPr indent="457200" latinLnBrk="0">
      <a:defRPr sz="1200">
        <a:latin typeface="+mn-lt"/>
        <a:ea typeface="+mn-ea"/>
        <a:cs typeface="+mn-cs"/>
        <a:sym typeface="Arial"/>
      </a:defRPr>
    </a:lvl3pPr>
    <a:lvl4pPr indent="685800" latinLnBrk="0">
      <a:defRPr sz="1200">
        <a:latin typeface="+mn-lt"/>
        <a:ea typeface="+mn-ea"/>
        <a:cs typeface="+mn-cs"/>
        <a:sym typeface="Arial"/>
      </a:defRPr>
    </a:lvl4pPr>
    <a:lvl5pPr indent="914400" latinLnBrk="0">
      <a:defRPr sz="1200">
        <a:latin typeface="+mn-lt"/>
        <a:ea typeface="+mn-ea"/>
        <a:cs typeface="+mn-cs"/>
        <a:sym typeface="Arial"/>
      </a:defRPr>
    </a:lvl5pPr>
    <a:lvl6pPr indent="1143000" latinLnBrk="0">
      <a:defRPr sz="1200">
        <a:latin typeface="+mn-lt"/>
        <a:ea typeface="+mn-ea"/>
        <a:cs typeface="+mn-cs"/>
        <a:sym typeface="Arial"/>
      </a:defRPr>
    </a:lvl6pPr>
    <a:lvl7pPr indent="1371600" latinLnBrk="0">
      <a:defRPr sz="1200">
        <a:latin typeface="+mn-lt"/>
        <a:ea typeface="+mn-ea"/>
        <a:cs typeface="+mn-cs"/>
        <a:sym typeface="Arial"/>
      </a:defRPr>
    </a:lvl7pPr>
    <a:lvl8pPr indent="1600200" latinLnBrk="0">
      <a:defRPr sz="1200">
        <a:latin typeface="+mn-lt"/>
        <a:ea typeface="+mn-ea"/>
        <a:cs typeface="+mn-cs"/>
        <a:sym typeface="Arial"/>
      </a:defRPr>
    </a:lvl8pPr>
    <a:lvl9pPr indent="1828800" latinLnBrk="0"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roup 160"/>
          <p:cNvGrpSpPr/>
          <p:nvPr/>
        </p:nvGrpSpPr>
        <p:grpSpPr>
          <a:xfrm>
            <a:off x="2267743" y="0"/>
            <a:ext cx="4608515" cy="5143500"/>
            <a:chOff x="0" y="0"/>
            <a:chExt cx="4608514" cy="5143500"/>
          </a:xfrm>
        </p:grpSpPr>
        <p:sp>
          <p:nvSpPr>
            <p:cNvPr id="158" name="Shape 158"/>
            <p:cNvSpPr/>
            <p:nvPr/>
          </p:nvSpPr>
          <p:spPr>
            <a:xfrm>
              <a:off x="-1" y="0"/>
              <a:ext cx="4608515" cy="5143500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1152128" y="0"/>
              <a:ext cx="2304258" cy="514350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61" name="Shape 161"/>
          <p:cNvSpPr>
            <a:spLocks noGrp="1"/>
          </p:cNvSpPr>
          <p:nvPr>
            <p:ph type="body" sz="quarter" idx="1"/>
          </p:nvPr>
        </p:nvSpPr>
        <p:spPr>
          <a:xfrm>
            <a:off x="0" y="3363838"/>
            <a:ext cx="9144000" cy="57606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ctr">
            <a:normAutofit/>
          </a:bodyPr>
          <a:lstStyle>
            <a:lvl1pPr marL="0" indent="0" algn="ctr" defTabSz="914378">
              <a:spcBef>
                <a:spcPts val="800"/>
              </a:spcBef>
              <a:buSzTx/>
              <a:buFontTx/>
              <a:buNone/>
              <a:defRPr sz="3600">
                <a:solidFill>
                  <a:srgbClr val="FFFFFF"/>
                </a:solidFill>
              </a:defRPr>
            </a:lvl1pPr>
            <a:lvl2pPr marL="824571" indent="-367383" algn="ctr" defTabSz="914378">
              <a:spcBef>
                <a:spcPts val="800"/>
              </a:spcBef>
              <a:buFontTx/>
              <a:defRPr sz="3600">
                <a:solidFill>
                  <a:srgbClr val="FFFFFF"/>
                </a:solidFill>
              </a:defRPr>
            </a:lvl2pPr>
            <a:lvl3pPr marL="1257268" indent="-342892" algn="ctr" defTabSz="914378">
              <a:spcBef>
                <a:spcPts val="800"/>
              </a:spcBef>
              <a:buFontTx/>
              <a:defRPr sz="3600">
                <a:solidFill>
                  <a:srgbClr val="FFFFFF"/>
                </a:solidFill>
              </a:defRPr>
            </a:lvl3pPr>
            <a:lvl4pPr marL="1783033" indent="-411469" algn="ctr" defTabSz="914378">
              <a:spcBef>
                <a:spcPts val="800"/>
              </a:spcBef>
              <a:buFontTx/>
              <a:defRPr sz="3600">
                <a:solidFill>
                  <a:srgbClr val="FFFFFF"/>
                </a:solidFill>
              </a:defRPr>
            </a:lvl4pPr>
            <a:lvl5pPr marL="2240222" indent="-411469" algn="ctr" defTabSz="914378">
              <a:spcBef>
                <a:spcPts val="800"/>
              </a:spcBef>
              <a:buFontTx/>
              <a:defRPr sz="36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62" name="Shape 162"/>
          <p:cNvSpPr>
            <a:spLocks noGrp="1"/>
          </p:cNvSpPr>
          <p:nvPr>
            <p:ph type="body" sz="quarter" idx="13"/>
          </p:nvPr>
        </p:nvSpPr>
        <p:spPr>
          <a:xfrm>
            <a:off x="-148" y="3939902"/>
            <a:ext cx="9144001" cy="288034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indent="0" algn="ctr" defTabSz="914378">
              <a:spcBef>
                <a:spcPts val="200"/>
              </a:spcBef>
              <a:buSzTx/>
              <a:buFontTx/>
              <a:buNone/>
              <a:defRPr sz="1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sldNum" sz="quarter" idx="2"/>
          </p:nvPr>
        </p:nvSpPr>
        <p:spPr>
          <a:xfrm>
            <a:off x="6279546" y="4635137"/>
            <a:ext cx="273655" cy="26425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/>
          </p:cNvSpPr>
          <p:nvPr>
            <p:ph type="sldNum" sz="quarter" idx="2"/>
          </p:nvPr>
        </p:nvSpPr>
        <p:spPr>
          <a:xfrm>
            <a:off x="6279546" y="4635137"/>
            <a:ext cx="273655" cy="26425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Basic Layo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type="body" sz="quarter" idx="1"/>
          </p:nvPr>
        </p:nvSpPr>
        <p:spPr>
          <a:xfrm>
            <a:off x="0" y="123478"/>
            <a:ext cx="9144000" cy="5760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ctr">
            <a:normAutofit/>
          </a:bodyPr>
          <a:lstStyle>
            <a:lvl1pPr marL="0" indent="0" algn="ctr" defTabSz="914378">
              <a:spcBef>
                <a:spcPts val="800"/>
              </a:spcBef>
              <a:buSzTx/>
              <a:buFontTx/>
              <a:buNone/>
              <a:defRPr sz="3600">
                <a:solidFill>
                  <a:srgbClr val="404040"/>
                </a:solidFill>
              </a:defRPr>
            </a:lvl1pPr>
            <a:lvl2pPr marL="824571" indent="-367383" algn="ctr" defTabSz="914378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2pPr>
            <a:lvl3pPr marL="1257268" indent="-342892" algn="ctr" defTabSz="914378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3pPr>
            <a:lvl4pPr marL="1783033" indent="-411469" algn="ctr" defTabSz="914378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4pPr>
            <a:lvl5pPr marL="2240222" indent="-411469" algn="ctr" defTabSz="914378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78" name="Shape 178"/>
          <p:cNvSpPr>
            <a:spLocks noGrp="1"/>
          </p:cNvSpPr>
          <p:nvPr>
            <p:ph type="body" sz="quarter" idx="13"/>
          </p:nvPr>
        </p:nvSpPr>
        <p:spPr>
          <a:xfrm>
            <a:off x="0" y="699541"/>
            <a:ext cx="9144000" cy="288034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indent="0" algn="ctr" defTabSz="914378">
              <a:spcBef>
                <a:spcPts val="200"/>
              </a:spcBef>
              <a:buSzTx/>
              <a:buFontTx/>
              <a:buNone/>
              <a:defRPr sz="1400">
                <a:solidFill>
                  <a:srgbClr val="404040"/>
                </a:solidFill>
              </a:defRPr>
            </a:pPr>
            <a:endParaRPr/>
          </a:p>
        </p:txBody>
      </p:sp>
      <p:grpSp>
        <p:nvGrpSpPr>
          <p:cNvPr id="195" name="Group 195"/>
          <p:cNvGrpSpPr/>
          <p:nvPr/>
        </p:nvGrpSpPr>
        <p:grpSpPr>
          <a:xfrm>
            <a:off x="2367" y="5048247"/>
            <a:ext cx="9141636" cy="105935"/>
            <a:chOff x="0" y="-1"/>
            <a:chExt cx="9141635" cy="105934"/>
          </a:xfrm>
        </p:grpSpPr>
        <p:sp>
          <p:nvSpPr>
            <p:cNvPr id="179" name="Shape 179"/>
            <p:cNvSpPr/>
            <p:nvPr/>
          </p:nvSpPr>
          <p:spPr>
            <a:xfrm>
              <a:off x="0" y="4691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571352" y="4608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1142704" y="3473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1714056" y="3390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2285408" y="2386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2856760" y="2304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3428112" y="1169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3999465" y="1086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4570817" y="2386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5142169" y="2304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5713521" y="1169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6284873" y="1086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6856225" y="81"/>
              <a:ext cx="571354" cy="101244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7427577" y="-2"/>
              <a:ext cx="571354" cy="101245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7998929" y="4167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8570282" y="4084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96" name="Shape 196"/>
          <p:cNvSpPr>
            <a:spLocks noGrp="1"/>
          </p:cNvSpPr>
          <p:nvPr>
            <p:ph type="sldNum" sz="quarter" idx="2"/>
          </p:nvPr>
        </p:nvSpPr>
        <p:spPr>
          <a:xfrm>
            <a:off x="6279546" y="4635137"/>
            <a:ext cx="273655" cy="26425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Basic Layout">
    <p:bg>
      <p:bgPr>
        <a:gradFill flip="none" rotWithShape="1">
          <a:gsLst>
            <a:gs pos="0">
              <a:srgbClr val="FFFFFF"/>
            </a:gs>
            <a:gs pos="100000">
              <a:srgbClr val="E5EEE1">
                <a:alpha val="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/>
          </p:cNvSpPr>
          <p:nvPr>
            <p:ph type="body" sz="quarter" idx="1"/>
          </p:nvPr>
        </p:nvSpPr>
        <p:spPr>
          <a:xfrm>
            <a:off x="0" y="123478"/>
            <a:ext cx="9144000" cy="5760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ctr">
            <a:normAutofit/>
          </a:bodyPr>
          <a:lstStyle>
            <a:lvl1pPr marL="0" indent="0" algn="ctr" defTabSz="914378">
              <a:spcBef>
                <a:spcPts val="800"/>
              </a:spcBef>
              <a:buSzTx/>
              <a:buFontTx/>
              <a:buNone/>
              <a:defRPr sz="3600">
                <a:solidFill>
                  <a:srgbClr val="404040"/>
                </a:solidFill>
              </a:defRPr>
            </a:lvl1pPr>
            <a:lvl2pPr marL="824571" indent="-367383" algn="ctr" defTabSz="914378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2pPr>
            <a:lvl3pPr marL="1257268" indent="-342892" algn="ctr" defTabSz="914378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3pPr>
            <a:lvl4pPr marL="1783033" indent="-411469" algn="ctr" defTabSz="914378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4pPr>
            <a:lvl5pPr marL="2240222" indent="-411469" algn="ctr" defTabSz="914378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04" name="Shape 204"/>
          <p:cNvSpPr>
            <a:spLocks noGrp="1"/>
          </p:cNvSpPr>
          <p:nvPr>
            <p:ph type="body" sz="quarter" idx="13"/>
          </p:nvPr>
        </p:nvSpPr>
        <p:spPr>
          <a:xfrm>
            <a:off x="0" y="699541"/>
            <a:ext cx="9144000" cy="288034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indent="0" algn="ctr" defTabSz="914378">
              <a:spcBef>
                <a:spcPts val="200"/>
              </a:spcBef>
              <a:buSzTx/>
              <a:buFontTx/>
              <a:buNone/>
              <a:defRPr sz="1400">
                <a:solidFill>
                  <a:srgbClr val="404040"/>
                </a:solidFill>
              </a:defRPr>
            </a:pPr>
            <a:endParaRPr/>
          </a:p>
        </p:txBody>
      </p:sp>
      <p:sp>
        <p:nvSpPr>
          <p:cNvPr id="205" name="Shape 205"/>
          <p:cNvSpPr>
            <a:spLocks noGrp="1"/>
          </p:cNvSpPr>
          <p:nvPr>
            <p:ph type="sldNum" sz="quarter" idx="2"/>
          </p:nvPr>
        </p:nvSpPr>
        <p:spPr>
          <a:xfrm>
            <a:off x="6279546" y="4635137"/>
            <a:ext cx="273655" cy="26425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Basic Layo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/>
        </p:nvSpPr>
        <p:spPr>
          <a:xfrm>
            <a:off x="107503" y="123476"/>
            <a:ext cx="8928996" cy="4896548"/>
          </a:xfrm>
          <a:prstGeom prst="rect">
            <a:avLst/>
          </a:prstGeom>
          <a:solidFill>
            <a:srgbClr val="FFFFFF">
              <a:alpha val="8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3" name="Shape 213"/>
          <p:cNvSpPr>
            <a:spLocks noGrp="1"/>
          </p:cNvSpPr>
          <p:nvPr>
            <p:ph type="body" sz="quarter" idx="1"/>
          </p:nvPr>
        </p:nvSpPr>
        <p:spPr>
          <a:xfrm>
            <a:off x="0" y="195485"/>
            <a:ext cx="9144000" cy="5760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ctr">
            <a:normAutofit/>
          </a:bodyPr>
          <a:lstStyle>
            <a:lvl1pPr marL="0" indent="0" algn="ctr" defTabSz="914378">
              <a:spcBef>
                <a:spcPts val="800"/>
              </a:spcBef>
              <a:buSzTx/>
              <a:buFontTx/>
              <a:buNone/>
              <a:defRPr sz="3600">
                <a:solidFill>
                  <a:srgbClr val="404040"/>
                </a:solidFill>
              </a:defRPr>
            </a:lvl1pPr>
            <a:lvl2pPr marL="824571" indent="-367383" algn="ctr" defTabSz="914378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2pPr>
            <a:lvl3pPr marL="1257268" indent="-342892" algn="ctr" defTabSz="914378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3pPr>
            <a:lvl4pPr marL="1783033" indent="-411469" algn="ctr" defTabSz="914378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4pPr>
            <a:lvl5pPr marL="2240222" indent="-411469" algn="ctr" defTabSz="914378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14" name="Shape 214"/>
          <p:cNvSpPr>
            <a:spLocks noGrp="1"/>
          </p:cNvSpPr>
          <p:nvPr>
            <p:ph type="body" sz="quarter" idx="13"/>
          </p:nvPr>
        </p:nvSpPr>
        <p:spPr>
          <a:xfrm>
            <a:off x="0" y="771548"/>
            <a:ext cx="9144000" cy="28803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indent="0" algn="ctr" defTabSz="914378">
              <a:spcBef>
                <a:spcPts val="200"/>
              </a:spcBef>
              <a:buSzTx/>
              <a:buFontTx/>
              <a:buNone/>
              <a:defRPr sz="1400">
                <a:solidFill>
                  <a:srgbClr val="404040"/>
                </a:solidFill>
              </a:defRPr>
            </a:pPr>
            <a:endParaRPr/>
          </a:p>
        </p:txBody>
      </p:sp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6279546" y="4635137"/>
            <a:ext cx="273655" cy="26425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asic Layo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/>
          </p:cNvSpPr>
          <p:nvPr>
            <p:ph type="body" sz="quarter" idx="1"/>
          </p:nvPr>
        </p:nvSpPr>
        <p:spPr>
          <a:xfrm>
            <a:off x="0" y="123478"/>
            <a:ext cx="9144000" cy="5760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ctr">
            <a:normAutofit/>
          </a:bodyPr>
          <a:lstStyle>
            <a:lvl1pPr marL="0" indent="0" algn="ctr" defTabSz="914378">
              <a:spcBef>
                <a:spcPts val="800"/>
              </a:spcBef>
              <a:buSzTx/>
              <a:buFontTx/>
              <a:buNone/>
              <a:defRPr sz="3600">
                <a:solidFill>
                  <a:srgbClr val="FFFFFF"/>
                </a:solidFill>
              </a:defRPr>
            </a:lvl1pPr>
            <a:lvl2pPr marL="824571" indent="-367383" algn="ctr" defTabSz="914378">
              <a:spcBef>
                <a:spcPts val="800"/>
              </a:spcBef>
              <a:buFontTx/>
              <a:defRPr sz="3600">
                <a:solidFill>
                  <a:srgbClr val="FFFFFF"/>
                </a:solidFill>
              </a:defRPr>
            </a:lvl2pPr>
            <a:lvl3pPr marL="1257268" indent="-342892" algn="ctr" defTabSz="914378">
              <a:spcBef>
                <a:spcPts val="800"/>
              </a:spcBef>
              <a:buFontTx/>
              <a:defRPr sz="3600">
                <a:solidFill>
                  <a:srgbClr val="FFFFFF"/>
                </a:solidFill>
              </a:defRPr>
            </a:lvl3pPr>
            <a:lvl4pPr marL="1783033" indent="-411469" algn="ctr" defTabSz="914378">
              <a:spcBef>
                <a:spcPts val="800"/>
              </a:spcBef>
              <a:buFontTx/>
              <a:defRPr sz="3600">
                <a:solidFill>
                  <a:srgbClr val="FFFFFF"/>
                </a:solidFill>
              </a:defRPr>
            </a:lvl4pPr>
            <a:lvl5pPr marL="2240222" indent="-411469" algn="ctr" defTabSz="914378">
              <a:spcBef>
                <a:spcPts val="800"/>
              </a:spcBef>
              <a:buFontTx/>
              <a:defRPr sz="36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3"/>
          </p:nvPr>
        </p:nvSpPr>
        <p:spPr>
          <a:xfrm>
            <a:off x="0" y="699541"/>
            <a:ext cx="9144000" cy="288034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indent="0" algn="ctr" defTabSz="914378">
              <a:spcBef>
                <a:spcPts val="200"/>
              </a:spcBef>
              <a:buSzTx/>
              <a:buFontTx/>
              <a:buNone/>
              <a:defRPr sz="1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107503" y="1131590"/>
            <a:ext cx="8928996" cy="3888434"/>
          </a:xfrm>
          <a:prstGeom prst="rect">
            <a:avLst/>
          </a:prstGeom>
          <a:solidFill>
            <a:srgbClr val="FFFFFF">
              <a:alpha val="9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5" name="Shape 225"/>
          <p:cNvSpPr>
            <a:spLocks noGrp="1"/>
          </p:cNvSpPr>
          <p:nvPr>
            <p:ph type="sldNum" sz="quarter" idx="2"/>
          </p:nvPr>
        </p:nvSpPr>
        <p:spPr>
          <a:xfrm>
            <a:off x="6279546" y="4635137"/>
            <a:ext cx="273655" cy="26425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/>
          </p:cNvSpPr>
          <p:nvPr>
            <p:ph type="body" sz="quarter" idx="1"/>
          </p:nvPr>
        </p:nvSpPr>
        <p:spPr>
          <a:xfrm>
            <a:off x="0" y="181631"/>
            <a:ext cx="9144000" cy="5760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ctr">
            <a:normAutofit/>
          </a:bodyPr>
          <a:lstStyle>
            <a:lvl1pPr marL="0" indent="0" algn="ctr" defTabSz="914378">
              <a:spcBef>
                <a:spcPts val="800"/>
              </a:spcBef>
              <a:buSzTx/>
              <a:buFontTx/>
              <a:buNone/>
              <a:defRPr sz="3600">
                <a:solidFill>
                  <a:srgbClr val="404040"/>
                </a:solidFill>
              </a:defRPr>
            </a:lvl1pPr>
            <a:lvl2pPr marL="824571" indent="-367383" algn="ctr" defTabSz="914378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2pPr>
            <a:lvl3pPr marL="1257268" indent="-342892" algn="ctr" defTabSz="914378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3pPr>
            <a:lvl4pPr marL="1783033" indent="-411469" algn="ctr" defTabSz="914378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4pPr>
            <a:lvl5pPr marL="2240222" indent="-411469" algn="ctr" defTabSz="914378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3" name="Shape 233"/>
          <p:cNvSpPr>
            <a:spLocks noGrp="1"/>
          </p:cNvSpPr>
          <p:nvPr>
            <p:ph type="body" sz="quarter" idx="13"/>
          </p:nvPr>
        </p:nvSpPr>
        <p:spPr>
          <a:xfrm>
            <a:off x="0" y="757694"/>
            <a:ext cx="9144000" cy="28803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indent="0" algn="ctr" defTabSz="914378">
              <a:spcBef>
                <a:spcPts val="200"/>
              </a:spcBef>
              <a:buSzTx/>
              <a:buFontTx/>
              <a:buNone/>
              <a:defRPr sz="1400">
                <a:solidFill>
                  <a:srgbClr val="404040"/>
                </a:solidFill>
              </a:defRPr>
            </a:pPr>
            <a:endParaRPr/>
          </a:p>
        </p:txBody>
      </p:sp>
      <p:sp>
        <p:nvSpPr>
          <p:cNvPr id="234" name="Shape 234"/>
          <p:cNvSpPr>
            <a:spLocks noGrp="1"/>
          </p:cNvSpPr>
          <p:nvPr>
            <p:ph type="pic" sz="quarter" idx="14"/>
          </p:nvPr>
        </p:nvSpPr>
        <p:spPr>
          <a:xfrm>
            <a:off x="683568" y="1335356"/>
            <a:ext cx="1296146" cy="101159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35" name="Shape 235"/>
          <p:cNvSpPr>
            <a:spLocks noGrp="1"/>
          </p:cNvSpPr>
          <p:nvPr>
            <p:ph type="pic" sz="quarter" idx="15"/>
          </p:nvPr>
        </p:nvSpPr>
        <p:spPr>
          <a:xfrm>
            <a:off x="683568" y="2527875"/>
            <a:ext cx="1296146" cy="101159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pic" sz="quarter" idx="16"/>
          </p:nvPr>
        </p:nvSpPr>
        <p:spPr>
          <a:xfrm>
            <a:off x="683568" y="3720396"/>
            <a:ext cx="1296146" cy="101159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37" name="Shape 237"/>
          <p:cNvSpPr/>
          <p:nvPr/>
        </p:nvSpPr>
        <p:spPr>
          <a:xfrm>
            <a:off x="2166261" y="1335356"/>
            <a:ext cx="6977740" cy="1011602"/>
          </a:xfrm>
          <a:prstGeom prst="rect">
            <a:avLst/>
          </a:prstGeom>
          <a:solidFill>
            <a:srgbClr val="C0DCAD">
              <a:alpha val="4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2166261" y="2527875"/>
            <a:ext cx="6977740" cy="1011602"/>
          </a:xfrm>
          <a:prstGeom prst="rect">
            <a:avLst/>
          </a:prstGeom>
          <a:solidFill>
            <a:srgbClr val="DBEDB4">
              <a:alpha val="4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9" name="Shape 239"/>
          <p:cNvSpPr/>
          <p:nvPr/>
        </p:nvSpPr>
        <p:spPr>
          <a:xfrm>
            <a:off x="2166261" y="3720395"/>
            <a:ext cx="6977740" cy="1011600"/>
          </a:xfrm>
          <a:prstGeom prst="rect">
            <a:avLst/>
          </a:prstGeom>
          <a:solidFill>
            <a:srgbClr val="DFEED6">
              <a:alpha val="4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-1" y="1335356"/>
            <a:ext cx="511908" cy="10116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-1" y="2527875"/>
            <a:ext cx="511908" cy="101160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2" name="Shape 242"/>
          <p:cNvSpPr/>
          <p:nvPr/>
        </p:nvSpPr>
        <p:spPr>
          <a:xfrm>
            <a:off x="-1" y="3720395"/>
            <a:ext cx="511908" cy="1011600"/>
          </a:xfrm>
          <a:prstGeom prst="rect">
            <a:avLst/>
          </a:prstGeom>
          <a:solidFill>
            <a:srgbClr val="A0CB84">
              <a:alpha val="7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59" name="Group 259"/>
          <p:cNvGrpSpPr/>
          <p:nvPr/>
        </p:nvGrpSpPr>
        <p:grpSpPr>
          <a:xfrm>
            <a:off x="2367" y="5048247"/>
            <a:ext cx="9141636" cy="105935"/>
            <a:chOff x="0" y="-1"/>
            <a:chExt cx="9141635" cy="105934"/>
          </a:xfrm>
        </p:grpSpPr>
        <p:sp>
          <p:nvSpPr>
            <p:cNvPr id="243" name="Shape 243"/>
            <p:cNvSpPr/>
            <p:nvPr/>
          </p:nvSpPr>
          <p:spPr>
            <a:xfrm>
              <a:off x="0" y="4691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571352" y="4608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1142704" y="3473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1714056" y="3390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2285408" y="2386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2856760" y="2304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3428112" y="1169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3999465" y="1086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4570817" y="2386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5142169" y="2304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5713521" y="1169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6284873" y="1086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6856225" y="81"/>
              <a:ext cx="571354" cy="101244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7427577" y="-2"/>
              <a:ext cx="571354" cy="101245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7998929" y="4167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8570282" y="4084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60" name="Shape 260"/>
          <p:cNvSpPr>
            <a:spLocks noGrp="1"/>
          </p:cNvSpPr>
          <p:nvPr>
            <p:ph type="sldNum" sz="quarter" idx="2"/>
          </p:nvPr>
        </p:nvSpPr>
        <p:spPr>
          <a:xfrm>
            <a:off x="6279546" y="4635137"/>
            <a:ext cx="273655" cy="26425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/>
        </p:nvSpPr>
        <p:spPr>
          <a:xfrm>
            <a:off x="3563887" y="1459377"/>
            <a:ext cx="3312129" cy="36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0232" y="0"/>
                </a:lnTo>
                <a:lnTo>
                  <a:pt x="21600" y="10800"/>
                </a:lnTo>
                <a:lnTo>
                  <a:pt x="20232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8E38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3563887" y="1963540"/>
            <a:ext cx="3672131" cy="36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0366" y="0"/>
                </a:lnTo>
                <a:lnTo>
                  <a:pt x="21600" y="10800"/>
                </a:lnTo>
                <a:lnTo>
                  <a:pt x="20366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A0CB8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3563887" y="2467704"/>
            <a:ext cx="4032130" cy="36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0476" y="0"/>
                </a:lnTo>
                <a:lnTo>
                  <a:pt x="21600" y="10800"/>
                </a:lnTo>
                <a:lnTo>
                  <a:pt x="20476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0" name="Shape 270"/>
          <p:cNvSpPr/>
          <p:nvPr/>
        </p:nvSpPr>
        <p:spPr>
          <a:xfrm>
            <a:off x="3563887" y="2947559"/>
            <a:ext cx="4392130" cy="36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0568" y="0"/>
                </a:lnTo>
                <a:lnTo>
                  <a:pt x="21600" y="10800"/>
                </a:lnTo>
                <a:lnTo>
                  <a:pt x="20568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1" name="Shape 271"/>
          <p:cNvSpPr>
            <a:spLocks noGrp="1"/>
          </p:cNvSpPr>
          <p:nvPr>
            <p:ph type="body" sz="quarter" idx="1"/>
          </p:nvPr>
        </p:nvSpPr>
        <p:spPr>
          <a:xfrm>
            <a:off x="0" y="181631"/>
            <a:ext cx="9144000" cy="5760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ctr">
            <a:normAutofit/>
          </a:bodyPr>
          <a:lstStyle>
            <a:lvl1pPr marL="0" indent="0" algn="ctr" defTabSz="914378">
              <a:spcBef>
                <a:spcPts val="800"/>
              </a:spcBef>
              <a:buSzTx/>
              <a:buFontTx/>
              <a:buNone/>
              <a:defRPr sz="3600">
                <a:solidFill>
                  <a:srgbClr val="404040"/>
                </a:solidFill>
              </a:defRPr>
            </a:lvl1pPr>
            <a:lvl2pPr marL="824571" indent="-367383" algn="ctr" defTabSz="914378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2pPr>
            <a:lvl3pPr marL="1257268" indent="-342892" algn="ctr" defTabSz="914378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3pPr>
            <a:lvl4pPr marL="1783033" indent="-411469" algn="ctr" defTabSz="914378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4pPr>
            <a:lvl5pPr marL="2240222" indent="-411469" algn="ctr" defTabSz="914378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72" name="Shape 272"/>
          <p:cNvSpPr>
            <a:spLocks noGrp="1"/>
          </p:cNvSpPr>
          <p:nvPr>
            <p:ph type="body" sz="quarter" idx="13"/>
          </p:nvPr>
        </p:nvSpPr>
        <p:spPr>
          <a:xfrm>
            <a:off x="0" y="757694"/>
            <a:ext cx="9144000" cy="28803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indent="0" algn="ctr" defTabSz="914378">
              <a:spcBef>
                <a:spcPts val="200"/>
              </a:spcBef>
              <a:buSzTx/>
              <a:buFontTx/>
              <a:buNone/>
              <a:defRPr sz="1400">
                <a:solidFill>
                  <a:srgbClr val="404040"/>
                </a:solidFill>
              </a:defRPr>
            </a:pPr>
            <a:endParaRPr/>
          </a:p>
        </p:txBody>
      </p:sp>
      <p:pic>
        <p:nvPicPr>
          <p:cNvPr id="273" name="image6.png" descr="D:\Fullppt\005-PNG이미지\노트북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96553" y="1140704"/>
            <a:ext cx="5218082" cy="2654003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Shape 274"/>
          <p:cNvSpPr>
            <a:spLocks noGrp="1"/>
          </p:cNvSpPr>
          <p:nvPr>
            <p:ph type="pic" sz="quarter" idx="14"/>
          </p:nvPr>
        </p:nvSpPr>
        <p:spPr>
          <a:xfrm>
            <a:off x="1021005" y="1483268"/>
            <a:ext cx="2501784" cy="184949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grpSp>
        <p:nvGrpSpPr>
          <p:cNvPr id="291" name="Group 291"/>
          <p:cNvGrpSpPr/>
          <p:nvPr/>
        </p:nvGrpSpPr>
        <p:grpSpPr>
          <a:xfrm>
            <a:off x="2367" y="5048247"/>
            <a:ext cx="9141636" cy="105935"/>
            <a:chOff x="0" y="-1"/>
            <a:chExt cx="9141635" cy="105934"/>
          </a:xfrm>
        </p:grpSpPr>
        <p:sp>
          <p:nvSpPr>
            <p:cNvPr id="275" name="Shape 275"/>
            <p:cNvSpPr/>
            <p:nvPr/>
          </p:nvSpPr>
          <p:spPr>
            <a:xfrm>
              <a:off x="0" y="4691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571352" y="4608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1142704" y="3473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1714056" y="3390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2285408" y="2386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2856760" y="2304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3428112" y="1169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3999465" y="1086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4570817" y="2386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5142169" y="2304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5713521" y="1169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6284873" y="1086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6856225" y="81"/>
              <a:ext cx="571354" cy="101244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7427577" y="-2"/>
              <a:ext cx="571354" cy="101245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7998929" y="4167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8570282" y="4084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92" name="Shape 292"/>
          <p:cNvSpPr>
            <a:spLocks noGrp="1"/>
          </p:cNvSpPr>
          <p:nvPr>
            <p:ph type="sldNum" sz="quarter" idx="2"/>
          </p:nvPr>
        </p:nvSpPr>
        <p:spPr>
          <a:xfrm>
            <a:off x="6279546" y="4635137"/>
            <a:ext cx="273655" cy="26425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0" name="Shape 300"/>
          <p:cNvSpPr>
            <a:spLocks noGrp="1"/>
          </p:cNvSpPr>
          <p:nvPr>
            <p:ph type="body" sz="quarter" idx="1"/>
          </p:nvPr>
        </p:nvSpPr>
        <p:spPr>
          <a:xfrm>
            <a:off x="0" y="181631"/>
            <a:ext cx="9144000" cy="5760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ctr">
            <a:normAutofit/>
          </a:bodyPr>
          <a:lstStyle>
            <a:lvl1pPr marL="0" indent="0" algn="ctr" defTabSz="914378">
              <a:spcBef>
                <a:spcPts val="800"/>
              </a:spcBef>
              <a:buSzTx/>
              <a:buFontTx/>
              <a:buNone/>
              <a:defRPr sz="3600">
                <a:solidFill>
                  <a:srgbClr val="FFFFFF"/>
                </a:solidFill>
              </a:defRPr>
            </a:lvl1pPr>
            <a:lvl2pPr marL="824571" indent="-367383" algn="ctr" defTabSz="914378">
              <a:spcBef>
                <a:spcPts val="800"/>
              </a:spcBef>
              <a:buFontTx/>
              <a:defRPr sz="3600">
                <a:solidFill>
                  <a:srgbClr val="FFFFFF"/>
                </a:solidFill>
              </a:defRPr>
            </a:lvl2pPr>
            <a:lvl3pPr marL="1257268" indent="-342892" algn="ctr" defTabSz="914378">
              <a:spcBef>
                <a:spcPts val="800"/>
              </a:spcBef>
              <a:buFontTx/>
              <a:defRPr sz="3600">
                <a:solidFill>
                  <a:srgbClr val="FFFFFF"/>
                </a:solidFill>
              </a:defRPr>
            </a:lvl3pPr>
            <a:lvl4pPr marL="1783033" indent="-411469" algn="ctr" defTabSz="914378">
              <a:spcBef>
                <a:spcPts val="800"/>
              </a:spcBef>
              <a:buFontTx/>
              <a:defRPr sz="3600">
                <a:solidFill>
                  <a:srgbClr val="FFFFFF"/>
                </a:solidFill>
              </a:defRPr>
            </a:lvl4pPr>
            <a:lvl5pPr marL="2240222" indent="-411469" algn="ctr" defTabSz="914378">
              <a:spcBef>
                <a:spcPts val="800"/>
              </a:spcBef>
              <a:buFontTx/>
              <a:defRPr sz="36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01" name="Shape 301"/>
          <p:cNvSpPr>
            <a:spLocks noGrp="1"/>
          </p:cNvSpPr>
          <p:nvPr>
            <p:ph type="body" sz="quarter" idx="13"/>
          </p:nvPr>
        </p:nvSpPr>
        <p:spPr>
          <a:xfrm>
            <a:off x="0" y="757694"/>
            <a:ext cx="9144000" cy="28803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indent="0" algn="ctr" defTabSz="914378">
              <a:spcBef>
                <a:spcPts val="200"/>
              </a:spcBef>
              <a:buSzTx/>
              <a:buFontTx/>
              <a:buNone/>
              <a:defRPr sz="1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02" name="image7.png" descr="D:\Fullppt\PNG이미지\핸드폰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77798" y="1079004"/>
            <a:ext cx="3373328" cy="4085034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Shape 303"/>
          <p:cNvSpPr>
            <a:spLocks noGrp="1"/>
          </p:cNvSpPr>
          <p:nvPr>
            <p:ph type="pic" sz="quarter" idx="14"/>
          </p:nvPr>
        </p:nvSpPr>
        <p:spPr>
          <a:xfrm>
            <a:off x="6516216" y="1217154"/>
            <a:ext cx="1945467" cy="300514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grpSp>
        <p:nvGrpSpPr>
          <p:cNvPr id="320" name="Group 320"/>
          <p:cNvGrpSpPr/>
          <p:nvPr/>
        </p:nvGrpSpPr>
        <p:grpSpPr>
          <a:xfrm>
            <a:off x="2367" y="5048247"/>
            <a:ext cx="9141636" cy="105935"/>
            <a:chOff x="0" y="-1"/>
            <a:chExt cx="9141635" cy="105934"/>
          </a:xfrm>
        </p:grpSpPr>
        <p:sp>
          <p:nvSpPr>
            <p:cNvPr id="304" name="Shape 304"/>
            <p:cNvSpPr/>
            <p:nvPr/>
          </p:nvSpPr>
          <p:spPr>
            <a:xfrm>
              <a:off x="0" y="4691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571352" y="4608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1142704" y="3473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1714056" y="3390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2285408" y="2386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2856760" y="2304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3428112" y="1169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3999465" y="1086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4570817" y="2386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5142169" y="2304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5713521" y="1169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6284873" y="1086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6856225" y="81"/>
              <a:ext cx="571354" cy="101244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7427577" y="-2"/>
              <a:ext cx="571354" cy="101245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7998929" y="4167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8570282" y="4084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21" name="Shape 321"/>
          <p:cNvSpPr>
            <a:spLocks noGrp="1"/>
          </p:cNvSpPr>
          <p:nvPr>
            <p:ph type="sldNum" sz="quarter" idx="2"/>
          </p:nvPr>
        </p:nvSpPr>
        <p:spPr>
          <a:xfrm>
            <a:off x="6279546" y="4635137"/>
            <a:ext cx="273655" cy="26425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Basic Layo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/>
        </p:nvSpPr>
        <p:spPr>
          <a:xfrm>
            <a:off x="107503" y="123476"/>
            <a:ext cx="8928996" cy="4896548"/>
          </a:xfrm>
          <a:prstGeom prst="rect">
            <a:avLst/>
          </a:prstGeom>
          <a:solidFill>
            <a:srgbClr val="FFFFFF">
              <a:alpha val="8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9" name="Shape 329"/>
          <p:cNvSpPr>
            <a:spLocks noGrp="1"/>
          </p:cNvSpPr>
          <p:nvPr>
            <p:ph type="body" sz="quarter" idx="1"/>
          </p:nvPr>
        </p:nvSpPr>
        <p:spPr>
          <a:xfrm>
            <a:off x="0" y="195485"/>
            <a:ext cx="9144000" cy="5760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ctr">
            <a:normAutofit/>
          </a:bodyPr>
          <a:lstStyle>
            <a:lvl1pPr marL="0" indent="0" algn="ctr" defTabSz="914378">
              <a:spcBef>
                <a:spcPts val="800"/>
              </a:spcBef>
              <a:buSzTx/>
              <a:buFontTx/>
              <a:buNone/>
              <a:defRPr sz="3600">
                <a:solidFill>
                  <a:srgbClr val="404040"/>
                </a:solidFill>
              </a:defRPr>
            </a:lvl1pPr>
            <a:lvl2pPr marL="824571" indent="-367383" algn="ctr" defTabSz="914378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2pPr>
            <a:lvl3pPr marL="1257268" indent="-342892" algn="ctr" defTabSz="914378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3pPr>
            <a:lvl4pPr marL="1783033" indent="-411469" algn="ctr" defTabSz="914378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4pPr>
            <a:lvl5pPr marL="2240222" indent="-411469" algn="ctr" defTabSz="914378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30" name="Shape 330"/>
          <p:cNvSpPr>
            <a:spLocks noGrp="1"/>
          </p:cNvSpPr>
          <p:nvPr>
            <p:ph type="body" sz="quarter" idx="13"/>
          </p:nvPr>
        </p:nvSpPr>
        <p:spPr>
          <a:xfrm>
            <a:off x="0" y="771548"/>
            <a:ext cx="9144000" cy="28803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indent="0" algn="ctr" defTabSz="914378">
              <a:spcBef>
                <a:spcPts val="200"/>
              </a:spcBef>
              <a:buSzTx/>
              <a:buFontTx/>
              <a:buNone/>
              <a:defRPr sz="1400">
                <a:solidFill>
                  <a:srgbClr val="404040"/>
                </a:solidFill>
              </a:defRPr>
            </a:pPr>
            <a:endParaRPr/>
          </a:p>
        </p:txBody>
      </p:sp>
      <p:pic>
        <p:nvPicPr>
          <p:cNvPr id="331" name="image8.png" descr="D:\Fullppt\005-PNG이미지\모니터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9755" y="1131591"/>
            <a:ext cx="3312368" cy="2943692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Shape 332"/>
          <p:cNvSpPr>
            <a:spLocks noGrp="1"/>
          </p:cNvSpPr>
          <p:nvPr>
            <p:ph type="pic" sz="quarter" idx="14"/>
          </p:nvPr>
        </p:nvSpPr>
        <p:spPr>
          <a:xfrm>
            <a:off x="1154418" y="1237311"/>
            <a:ext cx="3043042" cy="18420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pic>
        <p:nvPicPr>
          <p:cNvPr id="333" name="image8.png" descr="D:\Fullppt\005-PNG이미지\모니터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64170" y="1117462"/>
            <a:ext cx="3312370" cy="2943693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Shape 334"/>
          <p:cNvSpPr>
            <a:spLocks noGrp="1"/>
          </p:cNvSpPr>
          <p:nvPr>
            <p:ph type="pic" sz="quarter" idx="15"/>
          </p:nvPr>
        </p:nvSpPr>
        <p:spPr>
          <a:xfrm>
            <a:off x="4898835" y="1223182"/>
            <a:ext cx="3043043" cy="18420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35" name="Shape 335"/>
          <p:cNvSpPr>
            <a:spLocks noGrp="1"/>
          </p:cNvSpPr>
          <p:nvPr>
            <p:ph type="sldNum" sz="quarter" idx="2"/>
          </p:nvPr>
        </p:nvSpPr>
        <p:spPr>
          <a:xfrm>
            <a:off x="6279546" y="4635137"/>
            <a:ext cx="273655" cy="26425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 Layou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572000" cy="171000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43" name="Shape 343"/>
          <p:cNvSpPr>
            <a:spLocks noGrp="1"/>
          </p:cNvSpPr>
          <p:nvPr>
            <p:ph type="pic" sz="quarter" idx="14"/>
          </p:nvPr>
        </p:nvSpPr>
        <p:spPr>
          <a:xfrm>
            <a:off x="4572000" y="1715442"/>
            <a:ext cx="4572000" cy="171000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44" name="Shape 344"/>
          <p:cNvSpPr>
            <a:spLocks noGrp="1"/>
          </p:cNvSpPr>
          <p:nvPr>
            <p:ph type="pic" sz="quarter" idx="15"/>
          </p:nvPr>
        </p:nvSpPr>
        <p:spPr>
          <a:xfrm>
            <a:off x="0" y="3433500"/>
            <a:ext cx="4572000" cy="171000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45" name="Shape 345"/>
          <p:cNvSpPr>
            <a:spLocks noGrp="1"/>
          </p:cNvSpPr>
          <p:nvPr>
            <p:ph type="sldNum" sz="quarter" idx="2"/>
          </p:nvPr>
        </p:nvSpPr>
        <p:spPr>
          <a:xfrm>
            <a:off x="6279546" y="4635137"/>
            <a:ext cx="273655" cy="26425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>
            <a:spLocks noGrp="1"/>
          </p:cNvSpPr>
          <p:nvPr>
            <p:ph type="pic" sz="half" idx="13"/>
          </p:nvPr>
        </p:nvSpPr>
        <p:spPr>
          <a:xfrm>
            <a:off x="3923927" y="1"/>
            <a:ext cx="5220074" cy="314781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53" name="Shape 353"/>
          <p:cNvSpPr>
            <a:spLocks noGrp="1"/>
          </p:cNvSpPr>
          <p:nvPr>
            <p:ph type="pic" sz="quarter" idx="14"/>
          </p:nvPr>
        </p:nvSpPr>
        <p:spPr>
          <a:xfrm>
            <a:off x="611560" y="2787774"/>
            <a:ext cx="2880320" cy="201622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54" name="Shape 354"/>
          <p:cNvSpPr>
            <a:spLocks noGrp="1"/>
          </p:cNvSpPr>
          <p:nvPr>
            <p:ph type="sldNum" sz="quarter" idx="2"/>
          </p:nvPr>
        </p:nvSpPr>
        <p:spPr>
          <a:xfrm>
            <a:off x="6279546" y="4635137"/>
            <a:ext cx="273655" cy="26425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>
            <a:spLocks noGrp="1"/>
          </p:cNvSpPr>
          <p:nvPr>
            <p:ph type="pic" idx="13"/>
          </p:nvPr>
        </p:nvSpPr>
        <p:spPr>
          <a:xfrm>
            <a:off x="0" y="1"/>
            <a:ext cx="9144000" cy="32918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62" name="Shape 362"/>
          <p:cNvSpPr>
            <a:spLocks noGrp="1"/>
          </p:cNvSpPr>
          <p:nvPr>
            <p:ph type="sldNum" sz="quarter" idx="2"/>
          </p:nvPr>
        </p:nvSpPr>
        <p:spPr>
          <a:xfrm>
            <a:off x="6279546" y="4635137"/>
            <a:ext cx="273655" cy="26425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70" name="Shape 370"/>
          <p:cNvSpPr>
            <a:spLocks noGrp="1"/>
          </p:cNvSpPr>
          <p:nvPr>
            <p:ph type="sldNum" sz="quarter" idx="2"/>
          </p:nvPr>
        </p:nvSpPr>
        <p:spPr>
          <a:xfrm>
            <a:off x="6279546" y="4635137"/>
            <a:ext cx="273655" cy="26425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/>
          </p:cNvSpPr>
          <p:nvPr>
            <p:ph type="pic" sz="half" idx="13"/>
          </p:nvPr>
        </p:nvSpPr>
        <p:spPr>
          <a:xfrm>
            <a:off x="0" y="0"/>
            <a:ext cx="4499992" cy="249974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78" name="Shape 378"/>
          <p:cNvSpPr>
            <a:spLocks noGrp="1"/>
          </p:cNvSpPr>
          <p:nvPr>
            <p:ph type="pic" sz="half" idx="14"/>
          </p:nvPr>
        </p:nvSpPr>
        <p:spPr>
          <a:xfrm>
            <a:off x="4644009" y="0"/>
            <a:ext cx="4499993" cy="249974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79" name="Shape 379"/>
          <p:cNvSpPr>
            <a:spLocks noGrp="1"/>
          </p:cNvSpPr>
          <p:nvPr>
            <p:ph type="pic" sz="half" idx="15"/>
          </p:nvPr>
        </p:nvSpPr>
        <p:spPr>
          <a:xfrm>
            <a:off x="4644009" y="2643758"/>
            <a:ext cx="4499993" cy="249974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80" name="Shape 380"/>
          <p:cNvSpPr>
            <a:spLocks noGrp="1"/>
          </p:cNvSpPr>
          <p:nvPr>
            <p:ph type="pic" sz="half" idx="16"/>
          </p:nvPr>
        </p:nvSpPr>
        <p:spPr>
          <a:xfrm>
            <a:off x="0" y="2643758"/>
            <a:ext cx="4499992" cy="249974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81" name="Shape 381"/>
          <p:cNvSpPr>
            <a:spLocks noGrp="1"/>
          </p:cNvSpPr>
          <p:nvPr>
            <p:ph type="sldNum" sz="quarter" idx="2"/>
          </p:nvPr>
        </p:nvSpPr>
        <p:spPr>
          <a:xfrm>
            <a:off x="6279546" y="4635137"/>
            <a:ext cx="273655" cy="26425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/>
        </p:nvSpPr>
        <p:spPr>
          <a:xfrm>
            <a:off x="3491879" y="2571750"/>
            <a:ext cx="2160242" cy="257175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solidFill>
                  <a:srgbClr val="404040"/>
                </a:solidFill>
              </a:defRPr>
            </a:pPr>
            <a:endParaRPr/>
          </a:p>
        </p:txBody>
      </p:sp>
      <p:sp>
        <p:nvSpPr>
          <p:cNvPr id="389" name="Shape 389"/>
          <p:cNvSpPr>
            <a:spLocks noGrp="1"/>
          </p:cNvSpPr>
          <p:nvPr>
            <p:ph type="pic" sz="quarter" idx="13"/>
          </p:nvPr>
        </p:nvSpPr>
        <p:spPr>
          <a:xfrm>
            <a:off x="5652120" y="2571750"/>
            <a:ext cx="3491880" cy="257175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90" name="Shape 390"/>
          <p:cNvSpPr>
            <a:spLocks noGrp="1"/>
          </p:cNvSpPr>
          <p:nvPr>
            <p:ph type="pic" sz="quarter" idx="14"/>
          </p:nvPr>
        </p:nvSpPr>
        <p:spPr>
          <a:xfrm>
            <a:off x="0" y="2561482"/>
            <a:ext cx="1740799" cy="129614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91" name="Shape 391"/>
          <p:cNvSpPr>
            <a:spLocks noGrp="1"/>
          </p:cNvSpPr>
          <p:nvPr>
            <p:ph type="pic" sz="quarter" idx="15"/>
          </p:nvPr>
        </p:nvSpPr>
        <p:spPr>
          <a:xfrm>
            <a:off x="1739833" y="2561482"/>
            <a:ext cx="1752048" cy="129614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92" name="Shape 392"/>
          <p:cNvSpPr>
            <a:spLocks noGrp="1"/>
          </p:cNvSpPr>
          <p:nvPr>
            <p:ph type="pic" sz="quarter" idx="16"/>
          </p:nvPr>
        </p:nvSpPr>
        <p:spPr>
          <a:xfrm>
            <a:off x="0" y="3857626"/>
            <a:ext cx="3491880" cy="129614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93" name="Shape 393"/>
          <p:cNvSpPr>
            <a:spLocks noGrp="1"/>
          </p:cNvSpPr>
          <p:nvPr>
            <p:ph type="pic" sz="half" idx="17"/>
          </p:nvPr>
        </p:nvSpPr>
        <p:spPr>
          <a:xfrm>
            <a:off x="0" y="0"/>
            <a:ext cx="4572000" cy="257175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94" name="Shape 394"/>
          <p:cNvSpPr>
            <a:spLocks noGrp="1"/>
          </p:cNvSpPr>
          <p:nvPr>
            <p:ph type="pic" sz="half" idx="18"/>
          </p:nvPr>
        </p:nvSpPr>
        <p:spPr>
          <a:xfrm>
            <a:off x="4572000" y="0"/>
            <a:ext cx="4572000" cy="257175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95" name="Shape 395"/>
          <p:cNvSpPr>
            <a:spLocks noGrp="1"/>
          </p:cNvSpPr>
          <p:nvPr>
            <p:ph type="sldNum" sz="quarter" idx="2"/>
          </p:nvPr>
        </p:nvSpPr>
        <p:spPr>
          <a:xfrm>
            <a:off x="6279546" y="4635137"/>
            <a:ext cx="273655" cy="26425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/>
          </p:cNvSpPr>
          <p:nvPr>
            <p:ph type="body" sz="quarter" idx="1"/>
          </p:nvPr>
        </p:nvSpPr>
        <p:spPr>
          <a:xfrm>
            <a:off x="0" y="123478"/>
            <a:ext cx="9144000" cy="5760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ctr">
            <a:normAutofit/>
          </a:bodyPr>
          <a:lstStyle>
            <a:lvl1pPr marL="0" indent="0" algn="ctr" defTabSz="914378">
              <a:spcBef>
                <a:spcPts val="800"/>
              </a:spcBef>
              <a:buSzTx/>
              <a:buFontTx/>
              <a:buNone/>
              <a:defRPr sz="3600">
                <a:solidFill>
                  <a:srgbClr val="404040"/>
                </a:solidFill>
              </a:defRPr>
            </a:lvl1pPr>
            <a:lvl2pPr marL="824571" indent="-367383" algn="ctr" defTabSz="914378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2pPr>
            <a:lvl3pPr marL="1257268" indent="-342892" algn="ctr" defTabSz="914378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3pPr>
            <a:lvl4pPr marL="1783033" indent="-411469" algn="ctr" defTabSz="914378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4pPr>
            <a:lvl5pPr marL="2240222" indent="-411469" algn="ctr" defTabSz="914378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grpSp>
        <p:nvGrpSpPr>
          <p:cNvPr id="406" name="Group 406"/>
          <p:cNvGrpSpPr/>
          <p:nvPr/>
        </p:nvGrpSpPr>
        <p:grpSpPr>
          <a:xfrm>
            <a:off x="354007" y="1131588"/>
            <a:ext cx="2849844" cy="3649176"/>
            <a:chOff x="0" y="0"/>
            <a:chExt cx="2849842" cy="3649174"/>
          </a:xfrm>
        </p:grpSpPr>
        <p:sp>
          <p:nvSpPr>
            <p:cNvPr id="403" name="Shape 403"/>
            <p:cNvSpPr/>
            <p:nvPr/>
          </p:nvSpPr>
          <p:spPr>
            <a:xfrm>
              <a:off x="-1" y="-1"/>
              <a:ext cx="2849844" cy="3649176"/>
            </a:xfrm>
            <a:prstGeom prst="roundRect">
              <a:avLst>
                <a:gd name="adj" fmla="val 3968"/>
              </a:avLst>
            </a:prstGeom>
            <a:solidFill>
              <a:schemeClr val="accent1">
                <a:alpha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177923" y="215910"/>
              <a:ext cx="108522" cy="3240477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4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 rot="5400000">
              <a:off x="2238634" y="106611"/>
              <a:ext cx="502334" cy="502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6475" y="5125"/>
                  </a:lnTo>
                  <a:lnTo>
                    <a:pt x="5323" y="5125"/>
                  </a:lnTo>
                  <a:lnTo>
                    <a:pt x="5323" y="16277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2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407" name="Shape 407"/>
          <p:cNvSpPr>
            <a:spLocks noGrp="1"/>
          </p:cNvSpPr>
          <p:nvPr>
            <p:ph type="sldNum" sz="quarter" idx="2"/>
          </p:nvPr>
        </p:nvSpPr>
        <p:spPr>
          <a:xfrm>
            <a:off x="6279546" y="4635137"/>
            <a:ext cx="273655" cy="26425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" name="Group 416"/>
          <p:cNvGrpSpPr/>
          <p:nvPr/>
        </p:nvGrpSpPr>
        <p:grpSpPr>
          <a:xfrm>
            <a:off x="0" y="1347613"/>
            <a:ext cx="9144000" cy="2448275"/>
            <a:chOff x="0" y="0"/>
            <a:chExt cx="9144000" cy="2448274"/>
          </a:xfrm>
        </p:grpSpPr>
        <p:sp>
          <p:nvSpPr>
            <p:cNvPr id="414" name="Shape 414"/>
            <p:cNvSpPr/>
            <p:nvPr/>
          </p:nvSpPr>
          <p:spPr>
            <a:xfrm>
              <a:off x="0" y="-1"/>
              <a:ext cx="9144000" cy="2448276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0" y="576064"/>
              <a:ext cx="9144000" cy="122413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17" name="Shape 417"/>
          <p:cNvSpPr>
            <a:spLocks noGrp="1"/>
          </p:cNvSpPr>
          <p:nvPr>
            <p:ph type="body" sz="quarter" idx="1"/>
          </p:nvPr>
        </p:nvSpPr>
        <p:spPr>
          <a:xfrm>
            <a:off x="4263026" y="2155604"/>
            <a:ext cx="4880976" cy="473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ctr">
            <a:normAutofit/>
          </a:bodyPr>
          <a:lstStyle>
            <a:lvl1pPr marL="0" indent="0" defTabSz="914378">
              <a:spcBef>
                <a:spcPts val="800"/>
              </a:spcBef>
              <a:buSzTx/>
              <a:buFontTx/>
              <a:buNone/>
              <a:defRPr sz="3600">
                <a:solidFill>
                  <a:srgbClr val="FFFFFF"/>
                </a:solidFill>
              </a:defRPr>
            </a:lvl1pPr>
            <a:lvl2pPr marL="824571" indent="-367383" defTabSz="914378">
              <a:spcBef>
                <a:spcPts val="800"/>
              </a:spcBef>
              <a:buFontTx/>
              <a:defRPr sz="3600">
                <a:solidFill>
                  <a:srgbClr val="FFFFFF"/>
                </a:solidFill>
              </a:defRPr>
            </a:lvl2pPr>
            <a:lvl3pPr marL="1257268" indent="-342892" defTabSz="914378">
              <a:spcBef>
                <a:spcPts val="800"/>
              </a:spcBef>
              <a:buFontTx/>
              <a:defRPr sz="3600">
                <a:solidFill>
                  <a:srgbClr val="FFFFFF"/>
                </a:solidFill>
              </a:defRPr>
            </a:lvl3pPr>
            <a:lvl4pPr marL="1783033" indent="-411469" defTabSz="914378">
              <a:spcBef>
                <a:spcPts val="800"/>
              </a:spcBef>
              <a:buFontTx/>
              <a:defRPr sz="3600">
                <a:solidFill>
                  <a:srgbClr val="FFFFFF"/>
                </a:solidFill>
              </a:defRPr>
            </a:lvl4pPr>
            <a:lvl5pPr marL="2240222" indent="-411469" defTabSz="914378">
              <a:spcBef>
                <a:spcPts val="800"/>
              </a:spcBef>
              <a:buFontTx/>
              <a:defRPr sz="36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8" name="Shape 418"/>
          <p:cNvSpPr>
            <a:spLocks noGrp="1"/>
          </p:cNvSpPr>
          <p:nvPr>
            <p:ph type="body" sz="quarter" idx="13"/>
          </p:nvPr>
        </p:nvSpPr>
        <p:spPr>
          <a:xfrm>
            <a:off x="4263026" y="2629180"/>
            <a:ext cx="4880976" cy="288034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indent="0" defTabSz="914378">
              <a:spcBef>
                <a:spcPts val="200"/>
              </a:spcBef>
              <a:buSzTx/>
              <a:buFontTx/>
              <a:buNone/>
              <a:defRPr sz="1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9" name="Shape 419"/>
          <p:cNvSpPr>
            <a:spLocks noGrp="1"/>
          </p:cNvSpPr>
          <p:nvPr>
            <p:ph type="sldNum" sz="quarter" idx="2"/>
          </p:nvPr>
        </p:nvSpPr>
        <p:spPr>
          <a:xfrm>
            <a:off x="6279546" y="4635137"/>
            <a:ext cx="273655" cy="26425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>
            <a:spLocks noGrp="1"/>
          </p:cNvSpPr>
          <p:nvPr>
            <p:ph type="body" sz="quarter" idx="1"/>
          </p:nvPr>
        </p:nvSpPr>
        <p:spPr>
          <a:xfrm>
            <a:off x="0" y="3723878"/>
            <a:ext cx="9144000" cy="517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ctr">
            <a:normAutofit/>
          </a:bodyPr>
          <a:lstStyle>
            <a:lvl1pPr marL="0" indent="0" algn="ctr" defTabSz="914378">
              <a:spcBef>
                <a:spcPts val="800"/>
              </a:spcBef>
              <a:buSzTx/>
              <a:buFontTx/>
              <a:buNone/>
              <a:defRPr sz="3600" b="1"/>
            </a:lvl1pPr>
            <a:lvl2pPr marL="824571" indent="-367383" algn="ctr" defTabSz="914378">
              <a:spcBef>
                <a:spcPts val="800"/>
              </a:spcBef>
              <a:buFontTx/>
              <a:defRPr sz="3600" b="1"/>
            </a:lvl2pPr>
            <a:lvl3pPr marL="1257268" indent="-342892" algn="ctr" defTabSz="914378">
              <a:spcBef>
                <a:spcPts val="800"/>
              </a:spcBef>
              <a:buFontTx/>
              <a:defRPr sz="3600" b="1"/>
            </a:lvl3pPr>
            <a:lvl4pPr marL="1783033" indent="-411469" algn="ctr" defTabSz="914378">
              <a:spcBef>
                <a:spcPts val="800"/>
              </a:spcBef>
              <a:buFontTx/>
              <a:defRPr sz="3600" b="1"/>
            </a:lvl4pPr>
            <a:lvl5pPr marL="2240222" indent="-411469" algn="ctr" defTabSz="914378">
              <a:spcBef>
                <a:spcPts val="800"/>
              </a:spcBef>
              <a:buFontTx/>
              <a:defRPr sz="36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27" name="Shape 427"/>
          <p:cNvSpPr>
            <a:spLocks noGrp="1"/>
          </p:cNvSpPr>
          <p:nvPr>
            <p:ph type="body" sz="quarter" idx="13"/>
          </p:nvPr>
        </p:nvSpPr>
        <p:spPr>
          <a:xfrm>
            <a:off x="-148" y="4241422"/>
            <a:ext cx="9144001" cy="4320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indent="0" algn="ctr" defTabSz="914378">
              <a:spcBef>
                <a:spcPts val="200"/>
              </a:spcBef>
              <a:buSzTx/>
              <a:buFontTx/>
              <a:buNone/>
              <a:defRPr sz="1400" b="1"/>
            </a:pPr>
            <a:endParaRPr/>
          </a:p>
        </p:txBody>
      </p:sp>
      <p:pic>
        <p:nvPicPr>
          <p:cNvPr id="428" name="image3.png" descr="G:\002-KIMS BUSINESS\007-02-Googleslidesppt\02-GSppt-Contents-Kim\20170429\07-\item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442" y="310689"/>
            <a:ext cx="6414920" cy="325454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45" name="Group 445"/>
          <p:cNvGrpSpPr/>
          <p:nvPr/>
        </p:nvGrpSpPr>
        <p:grpSpPr>
          <a:xfrm>
            <a:off x="2367" y="5048247"/>
            <a:ext cx="9141636" cy="105935"/>
            <a:chOff x="0" y="-1"/>
            <a:chExt cx="9141635" cy="105934"/>
          </a:xfrm>
        </p:grpSpPr>
        <p:sp>
          <p:nvSpPr>
            <p:cNvPr id="429" name="Shape 429"/>
            <p:cNvSpPr/>
            <p:nvPr/>
          </p:nvSpPr>
          <p:spPr>
            <a:xfrm>
              <a:off x="0" y="4691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571352" y="4608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1142704" y="3473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1714056" y="3390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2285408" y="2386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2856760" y="2304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3428112" y="1169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3999465" y="1086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4570817" y="2386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5142169" y="2304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5713521" y="1169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6284873" y="1086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6856225" y="81"/>
              <a:ext cx="571354" cy="101244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7427577" y="-2"/>
              <a:ext cx="571354" cy="101245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7998929" y="4167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8570282" y="4084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46" name="Shape 446"/>
          <p:cNvSpPr>
            <a:spLocks noGrp="1"/>
          </p:cNvSpPr>
          <p:nvPr>
            <p:ph type="sldNum" sz="quarter" idx="2"/>
          </p:nvPr>
        </p:nvSpPr>
        <p:spPr>
          <a:xfrm>
            <a:off x="6279546" y="4635137"/>
            <a:ext cx="273655" cy="26425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Group 455"/>
          <p:cNvGrpSpPr/>
          <p:nvPr/>
        </p:nvGrpSpPr>
        <p:grpSpPr>
          <a:xfrm>
            <a:off x="2267743" y="0"/>
            <a:ext cx="4608515" cy="5143500"/>
            <a:chOff x="0" y="0"/>
            <a:chExt cx="4608514" cy="5143500"/>
          </a:xfrm>
        </p:grpSpPr>
        <p:sp>
          <p:nvSpPr>
            <p:cNvPr id="453" name="Shape 453"/>
            <p:cNvSpPr/>
            <p:nvPr/>
          </p:nvSpPr>
          <p:spPr>
            <a:xfrm>
              <a:off x="-1" y="0"/>
              <a:ext cx="4608515" cy="5143500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1152128" y="0"/>
              <a:ext cx="2304258" cy="514350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56" name="Shape 456"/>
          <p:cNvSpPr>
            <a:spLocks noGrp="1"/>
          </p:cNvSpPr>
          <p:nvPr>
            <p:ph type="body" sz="quarter" idx="1"/>
          </p:nvPr>
        </p:nvSpPr>
        <p:spPr>
          <a:xfrm>
            <a:off x="0" y="3363838"/>
            <a:ext cx="9144000" cy="57606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ctr">
            <a:normAutofit/>
          </a:bodyPr>
          <a:lstStyle>
            <a:lvl1pPr marL="0" indent="0" algn="ctr" defTabSz="914378">
              <a:spcBef>
                <a:spcPts val="800"/>
              </a:spcBef>
              <a:buSzTx/>
              <a:buFontTx/>
              <a:buNone/>
              <a:defRPr sz="3600">
                <a:solidFill>
                  <a:srgbClr val="FFFFFF"/>
                </a:solidFill>
              </a:defRPr>
            </a:lvl1pPr>
            <a:lvl2pPr marL="824571" indent="-367383" algn="ctr" defTabSz="914378">
              <a:spcBef>
                <a:spcPts val="800"/>
              </a:spcBef>
              <a:buFontTx/>
              <a:defRPr sz="3600">
                <a:solidFill>
                  <a:srgbClr val="FFFFFF"/>
                </a:solidFill>
              </a:defRPr>
            </a:lvl2pPr>
            <a:lvl3pPr marL="1257268" indent="-342892" algn="ctr" defTabSz="914378">
              <a:spcBef>
                <a:spcPts val="800"/>
              </a:spcBef>
              <a:buFontTx/>
              <a:defRPr sz="3600">
                <a:solidFill>
                  <a:srgbClr val="FFFFFF"/>
                </a:solidFill>
              </a:defRPr>
            </a:lvl3pPr>
            <a:lvl4pPr marL="1783033" indent="-411469" algn="ctr" defTabSz="914378">
              <a:spcBef>
                <a:spcPts val="800"/>
              </a:spcBef>
              <a:buFontTx/>
              <a:defRPr sz="3600">
                <a:solidFill>
                  <a:srgbClr val="FFFFFF"/>
                </a:solidFill>
              </a:defRPr>
            </a:lvl4pPr>
            <a:lvl5pPr marL="2240222" indent="-411469" algn="ctr" defTabSz="914378">
              <a:spcBef>
                <a:spcPts val="800"/>
              </a:spcBef>
              <a:buFontTx/>
              <a:defRPr sz="36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57" name="Shape 457"/>
          <p:cNvSpPr>
            <a:spLocks noGrp="1"/>
          </p:cNvSpPr>
          <p:nvPr>
            <p:ph type="body" sz="quarter" idx="13"/>
          </p:nvPr>
        </p:nvSpPr>
        <p:spPr>
          <a:xfrm>
            <a:off x="-148" y="3939902"/>
            <a:ext cx="9144001" cy="288034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indent="0" algn="ctr" defTabSz="914378">
              <a:spcBef>
                <a:spcPts val="200"/>
              </a:spcBef>
              <a:buSzTx/>
              <a:buFontTx/>
              <a:buNone/>
              <a:defRPr sz="1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8" name="Shape 458"/>
          <p:cNvSpPr>
            <a:spLocks noGrp="1"/>
          </p:cNvSpPr>
          <p:nvPr>
            <p:ph type="sldNum" sz="quarter" idx="2"/>
          </p:nvPr>
        </p:nvSpPr>
        <p:spPr>
          <a:xfrm>
            <a:off x="6279546" y="4635137"/>
            <a:ext cx="273655" cy="26425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Basic Layo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body" sz="quarter" idx="1"/>
          </p:nvPr>
        </p:nvSpPr>
        <p:spPr>
          <a:xfrm>
            <a:off x="0" y="123478"/>
            <a:ext cx="9144000" cy="57606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ctr">
            <a:normAutofit/>
          </a:bodyPr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>
                <a:solidFill>
                  <a:srgbClr val="404040"/>
                </a:solidFill>
              </a:defRPr>
            </a:lvl1pPr>
            <a:lvl2pPr marL="824592" indent="-367392" algn="ctr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2pPr>
            <a:lvl3pPr marL="1257300" indent="-342900" algn="ctr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3pPr>
            <a:lvl4pPr marL="1783078" indent="-411478" algn="ctr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4pPr>
            <a:lvl5pPr marL="2240278" indent="-411478" algn="ctr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7" name="Shape 27"/>
          <p:cNvSpPr>
            <a:spLocks noGrp="1"/>
          </p:cNvSpPr>
          <p:nvPr>
            <p:ph type="body" sz="quarter" idx="13"/>
          </p:nvPr>
        </p:nvSpPr>
        <p:spPr>
          <a:xfrm>
            <a:off x="0" y="699541"/>
            <a:ext cx="9144000" cy="288034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157734" indent="-157734" defTabSz="420623">
              <a:spcBef>
                <a:spcPts val="300"/>
              </a:spcBef>
              <a:defRPr sz="1472"/>
            </a:pPr>
            <a:endParaRPr/>
          </a:p>
        </p:txBody>
      </p:sp>
      <p:grpSp>
        <p:nvGrpSpPr>
          <p:cNvPr id="44" name="Group 44"/>
          <p:cNvGrpSpPr/>
          <p:nvPr/>
        </p:nvGrpSpPr>
        <p:grpSpPr>
          <a:xfrm>
            <a:off x="2366" y="5048247"/>
            <a:ext cx="9141636" cy="105935"/>
            <a:chOff x="0" y="-1"/>
            <a:chExt cx="9141635" cy="105934"/>
          </a:xfrm>
        </p:grpSpPr>
        <p:sp>
          <p:nvSpPr>
            <p:cNvPr id="28" name="Shape 28"/>
            <p:cNvSpPr/>
            <p:nvPr/>
          </p:nvSpPr>
          <p:spPr>
            <a:xfrm>
              <a:off x="0" y="4691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571352" y="4608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1142704" y="3473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1714056" y="3390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2285408" y="2386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2856760" y="2304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3428112" y="1169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3999465" y="1086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4570817" y="2386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5142169" y="2304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5713521" y="1169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6284873" y="1086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6856225" y="81"/>
              <a:ext cx="571354" cy="101244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7427577" y="-2"/>
              <a:ext cx="571354" cy="101245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7998929" y="4167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8570282" y="4084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>
            <a:spLocks noGrp="1"/>
          </p:cNvSpPr>
          <p:nvPr>
            <p:ph type="sldNum" sz="quarter" idx="2"/>
          </p:nvPr>
        </p:nvSpPr>
        <p:spPr>
          <a:xfrm>
            <a:off x="6279546" y="4635137"/>
            <a:ext cx="273655" cy="26425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Basic Layo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>
            <a:spLocks noGrp="1"/>
          </p:cNvSpPr>
          <p:nvPr>
            <p:ph type="body" sz="quarter" idx="1"/>
          </p:nvPr>
        </p:nvSpPr>
        <p:spPr>
          <a:xfrm>
            <a:off x="0" y="123478"/>
            <a:ext cx="9144000" cy="5760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ctr">
            <a:normAutofit/>
          </a:bodyPr>
          <a:lstStyle>
            <a:lvl1pPr marL="0" indent="0" algn="ctr" defTabSz="914378">
              <a:spcBef>
                <a:spcPts val="800"/>
              </a:spcBef>
              <a:buSzTx/>
              <a:buFontTx/>
              <a:buNone/>
              <a:defRPr sz="3600">
                <a:solidFill>
                  <a:srgbClr val="404040"/>
                </a:solidFill>
              </a:defRPr>
            </a:lvl1pPr>
            <a:lvl2pPr marL="824571" indent="-367383" algn="ctr" defTabSz="914378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2pPr>
            <a:lvl3pPr marL="1257268" indent="-342892" algn="ctr" defTabSz="914378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3pPr>
            <a:lvl4pPr marL="1783033" indent="-411469" algn="ctr" defTabSz="914378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4pPr>
            <a:lvl5pPr marL="2240222" indent="-411469" algn="ctr" defTabSz="914378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73" name="Shape 473"/>
          <p:cNvSpPr>
            <a:spLocks noGrp="1"/>
          </p:cNvSpPr>
          <p:nvPr>
            <p:ph type="body" sz="quarter" idx="13"/>
          </p:nvPr>
        </p:nvSpPr>
        <p:spPr>
          <a:xfrm>
            <a:off x="0" y="699541"/>
            <a:ext cx="9144000" cy="288034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indent="0" algn="ctr" defTabSz="914378">
              <a:spcBef>
                <a:spcPts val="200"/>
              </a:spcBef>
              <a:buSzTx/>
              <a:buFontTx/>
              <a:buNone/>
              <a:defRPr sz="1400">
                <a:solidFill>
                  <a:srgbClr val="404040"/>
                </a:solidFill>
              </a:defRPr>
            </a:pPr>
            <a:endParaRPr/>
          </a:p>
        </p:txBody>
      </p:sp>
      <p:grpSp>
        <p:nvGrpSpPr>
          <p:cNvPr id="490" name="Group 490"/>
          <p:cNvGrpSpPr/>
          <p:nvPr/>
        </p:nvGrpSpPr>
        <p:grpSpPr>
          <a:xfrm>
            <a:off x="2367" y="5048247"/>
            <a:ext cx="9141636" cy="105935"/>
            <a:chOff x="0" y="-1"/>
            <a:chExt cx="9141635" cy="105934"/>
          </a:xfrm>
        </p:grpSpPr>
        <p:sp>
          <p:nvSpPr>
            <p:cNvPr id="474" name="Shape 474"/>
            <p:cNvSpPr/>
            <p:nvPr/>
          </p:nvSpPr>
          <p:spPr>
            <a:xfrm>
              <a:off x="0" y="4691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571352" y="4608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1142704" y="3473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1714056" y="3390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2285408" y="2386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2856760" y="2304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3428112" y="1169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3999465" y="1086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4570817" y="2386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5142169" y="2304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5713521" y="1169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6284873" y="1086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6856225" y="81"/>
              <a:ext cx="571354" cy="101244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7427577" y="-2"/>
              <a:ext cx="571354" cy="101245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7998929" y="4167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8570282" y="4084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91" name="Shape 491"/>
          <p:cNvSpPr>
            <a:spLocks noGrp="1"/>
          </p:cNvSpPr>
          <p:nvPr>
            <p:ph type="sldNum" sz="quarter" idx="2"/>
          </p:nvPr>
        </p:nvSpPr>
        <p:spPr>
          <a:xfrm>
            <a:off x="6279546" y="4635137"/>
            <a:ext cx="273655" cy="26425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Basic Layout">
    <p:bg>
      <p:bgPr>
        <a:gradFill flip="none" rotWithShape="1">
          <a:gsLst>
            <a:gs pos="0">
              <a:srgbClr val="FFFFFF"/>
            </a:gs>
            <a:gs pos="100000">
              <a:srgbClr val="E5EEE1">
                <a:alpha val="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>
            <a:spLocks noGrp="1"/>
          </p:cNvSpPr>
          <p:nvPr>
            <p:ph type="body" sz="quarter" idx="1"/>
          </p:nvPr>
        </p:nvSpPr>
        <p:spPr>
          <a:xfrm>
            <a:off x="0" y="123478"/>
            <a:ext cx="9144000" cy="5760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ctr">
            <a:normAutofit/>
          </a:bodyPr>
          <a:lstStyle>
            <a:lvl1pPr marL="0" indent="0" algn="ctr" defTabSz="914378">
              <a:spcBef>
                <a:spcPts val="800"/>
              </a:spcBef>
              <a:buSzTx/>
              <a:buFontTx/>
              <a:buNone/>
              <a:defRPr sz="3600">
                <a:solidFill>
                  <a:srgbClr val="404040"/>
                </a:solidFill>
              </a:defRPr>
            </a:lvl1pPr>
            <a:lvl2pPr marL="824571" indent="-367383" algn="ctr" defTabSz="914378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2pPr>
            <a:lvl3pPr marL="1257268" indent="-342892" algn="ctr" defTabSz="914378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3pPr>
            <a:lvl4pPr marL="1783033" indent="-411469" algn="ctr" defTabSz="914378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4pPr>
            <a:lvl5pPr marL="2240222" indent="-411469" algn="ctr" defTabSz="914378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9" name="Shape 499"/>
          <p:cNvSpPr>
            <a:spLocks noGrp="1"/>
          </p:cNvSpPr>
          <p:nvPr>
            <p:ph type="body" sz="quarter" idx="13"/>
          </p:nvPr>
        </p:nvSpPr>
        <p:spPr>
          <a:xfrm>
            <a:off x="0" y="699541"/>
            <a:ext cx="9144000" cy="288034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indent="0" algn="ctr" defTabSz="914378">
              <a:spcBef>
                <a:spcPts val="200"/>
              </a:spcBef>
              <a:buSzTx/>
              <a:buFontTx/>
              <a:buNone/>
              <a:defRPr sz="1400">
                <a:solidFill>
                  <a:srgbClr val="404040"/>
                </a:solidFill>
              </a:defRPr>
            </a:pPr>
            <a:endParaRPr/>
          </a:p>
        </p:txBody>
      </p:sp>
      <p:sp>
        <p:nvSpPr>
          <p:cNvPr id="500" name="Shape 500"/>
          <p:cNvSpPr>
            <a:spLocks noGrp="1"/>
          </p:cNvSpPr>
          <p:nvPr>
            <p:ph type="sldNum" sz="quarter" idx="2"/>
          </p:nvPr>
        </p:nvSpPr>
        <p:spPr>
          <a:xfrm>
            <a:off x="6279546" y="4635137"/>
            <a:ext cx="273655" cy="26425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Basic Layo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/>
        </p:nvSpPr>
        <p:spPr>
          <a:xfrm>
            <a:off x="107503" y="123476"/>
            <a:ext cx="8928996" cy="4896548"/>
          </a:xfrm>
          <a:prstGeom prst="rect">
            <a:avLst/>
          </a:prstGeom>
          <a:solidFill>
            <a:srgbClr val="FFFFFF">
              <a:alpha val="8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8" name="Shape 508"/>
          <p:cNvSpPr>
            <a:spLocks noGrp="1"/>
          </p:cNvSpPr>
          <p:nvPr>
            <p:ph type="body" sz="quarter" idx="1"/>
          </p:nvPr>
        </p:nvSpPr>
        <p:spPr>
          <a:xfrm>
            <a:off x="0" y="195485"/>
            <a:ext cx="9144000" cy="5760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ctr">
            <a:normAutofit/>
          </a:bodyPr>
          <a:lstStyle>
            <a:lvl1pPr marL="0" indent="0" algn="ctr" defTabSz="914378">
              <a:spcBef>
                <a:spcPts val="800"/>
              </a:spcBef>
              <a:buSzTx/>
              <a:buFontTx/>
              <a:buNone/>
              <a:defRPr sz="3600">
                <a:solidFill>
                  <a:srgbClr val="404040"/>
                </a:solidFill>
              </a:defRPr>
            </a:lvl1pPr>
            <a:lvl2pPr marL="824571" indent="-367383" algn="ctr" defTabSz="914378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2pPr>
            <a:lvl3pPr marL="1257268" indent="-342892" algn="ctr" defTabSz="914378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3pPr>
            <a:lvl4pPr marL="1783033" indent="-411469" algn="ctr" defTabSz="914378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4pPr>
            <a:lvl5pPr marL="2240222" indent="-411469" algn="ctr" defTabSz="914378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09" name="Shape 509"/>
          <p:cNvSpPr>
            <a:spLocks noGrp="1"/>
          </p:cNvSpPr>
          <p:nvPr>
            <p:ph type="body" sz="quarter" idx="13"/>
          </p:nvPr>
        </p:nvSpPr>
        <p:spPr>
          <a:xfrm>
            <a:off x="0" y="771548"/>
            <a:ext cx="9144000" cy="28803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indent="0" algn="ctr" defTabSz="914378">
              <a:spcBef>
                <a:spcPts val="200"/>
              </a:spcBef>
              <a:buSzTx/>
              <a:buFontTx/>
              <a:buNone/>
              <a:defRPr sz="1400">
                <a:solidFill>
                  <a:srgbClr val="404040"/>
                </a:solidFill>
              </a:defRPr>
            </a:pPr>
            <a:endParaRPr/>
          </a:p>
        </p:txBody>
      </p:sp>
      <p:sp>
        <p:nvSpPr>
          <p:cNvPr id="510" name="Shape 510"/>
          <p:cNvSpPr>
            <a:spLocks noGrp="1"/>
          </p:cNvSpPr>
          <p:nvPr>
            <p:ph type="sldNum" sz="quarter" idx="2"/>
          </p:nvPr>
        </p:nvSpPr>
        <p:spPr>
          <a:xfrm>
            <a:off x="6279546" y="4635137"/>
            <a:ext cx="273655" cy="26425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asic Layo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>
            <a:spLocks noGrp="1"/>
          </p:cNvSpPr>
          <p:nvPr>
            <p:ph type="body" sz="quarter" idx="1"/>
          </p:nvPr>
        </p:nvSpPr>
        <p:spPr>
          <a:xfrm>
            <a:off x="0" y="123478"/>
            <a:ext cx="9144000" cy="5760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ctr">
            <a:normAutofit/>
          </a:bodyPr>
          <a:lstStyle>
            <a:lvl1pPr marL="0" indent="0" algn="ctr" defTabSz="914378">
              <a:spcBef>
                <a:spcPts val="800"/>
              </a:spcBef>
              <a:buSzTx/>
              <a:buFontTx/>
              <a:buNone/>
              <a:defRPr sz="3600">
                <a:solidFill>
                  <a:srgbClr val="FFFFFF"/>
                </a:solidFill>
              </a:defRPr>
            </a:lvl1pPr>
            <a:lvl2pPr marL="824571" indent="-367383" algn="ctr" defTabSz="914378">
              <a:spcBef>
                <a:spcPts val="800"/>
              </a:spcBef>
              <a:buFontTx/>
              <a:defRPr sz="3600">
                <a:solidFill>
                  <a:srgbClr val="FFFFFF"/>
                </a:solidFill>
              </a:defRPr>
            </a:lvl2pPr>
            <a:lvl3pPr marL="1257268" indent="-342892" algn="ctr" defTabSz="914378">
              <a:spcBef>
                <a:spcPts val="800"/>
              </a:spcBef>
              <a:buFontTx/>
              <a:defRPr sz="3600">
                <a:solidFill>
                  <a:srgbClr val="FFFFFF"/>
                </a:solidFill>
              </a:defRPr>
            </a:lvl3pPr>
            <a:lvl4pPr marL="1783033" indent="-411469" algn="ctr" defTabSz="914378">
              <a:spcBef>
                <a:spcPts val="800"/>
              </a:spcBef>
              <a:buFontTx/>
              <a:defRPr sz="3600">
                <a:solidFill>
                  <a:srgbClr val="FFFFFF"/>
                </a:solidFill>
              </a:defRPr>
            </a:lvl4pPr>
            <a:lvl5pPr marL="2240222" indent="-411469" algn="ctr" defTabSz="914378">
              <a:spcBef>
                <a:spcPts val="800"/>
              </a:spcBef>
              <a:buFontTx/>
              <a:defRPr sz="36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18" name="Shape 518"/>
          <p:cNvSpPr>
            <a:spLocks noGrp="1"/>
          </p:cNvSpPr>
          <p:nvPr>
            <p:ph type="body" sz="quarter" idx="13"/>
          </p:nvPr>
        </p:nvSpPr>
        <p:spPr>
          <a:xfrm>
            <a:off x="0" y="699541"/>
            <a:ext cx="9144000" cy="288034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indent="0" algn="ctr" defTabSz="914378">
              <a:spcBef>
                <a:spcPts val="200"/>
              </a:spcBef>
              <a:buSzTx/>
              <a:buFontTx/>
              <a:buNone/>
              <a:defRPr sz="1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9" name="Shape 519"/>
          <p:cNvSpPr/>
          <p:nvPr/>
        </p:nvSpPr>
        <p:spPr>
          <a:xfrm>
            <a:off x="107503" y="1131590"/>
            <a:ext cx="8928996" cy="3888434"/>
          </a:xfrm>
          <a:prstGeom prst="rect">
            <a:avLst/>
          </a:prstGeom>
          <a:solidFill>
            <a:srgbClr val="FFFFFF">
              <a:alpha val="9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0" name="Shape 520"/>
          <p:cNvSpPr>
            <a:spLocks noGrp="1"/>
          </p:cNvSpPr>
          <p:nvPr>
            <p:ph type="sldNum" sz="quarter" idx="2"/>
          </p:nvPr>
        </p:nvSpPr>
        <p:spPr>
          <a:xfrm>
            <a:off x="6279546" y="4635137"/>
            <a:ext cx="273655" cy="26425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/>
          </p:cNvSpPr>
          <p:nvPr>
            <p:ph type="body" sz="quarter" idx="1"/>
          </p:nvPr>
        </p:nvSpPr>
        <p:spPr>
          <a:xfrm>
            <a:off x="0" y="181631"/>
            <a:ext cx="9144000" cy="5760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ctr">
            <a:normAutofit/>
          </a:bodyPr>
          <a:lstStyle>
            <a:lvl1pPr marL="0" indent="0" algn="ctr" defTabSz="914378">
              <a:spcBef>
                <a:spcPts val="800"/>
              </a:spcBef>
              <a:buSzTx/>
              <a:buFontTx/>
              <a:buNone/>
              <a:defRPr sz="3600">
                <a:solidFill>
                  <a:srgbClr val="404040"/>
                </a:solidFill>
              </a:defRPr>
            </a:lvl1pPr>
            <a:lvl2pPr marL="824571" indent="-367383" algn="ctr" defTabSz="914378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2pPr>
            <a:lvl3pPr marL="1257268" indent="-342892" algn="ctr" defTabSz="914378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3pPr>
            <a:lvl4pPr marL="1783033" indent="-411469" algn="ctr" defTabSz="914378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4pPr>
            <a:lvl5pPr marL="2240222" indent="-411469" algn="ctr" defTabSz="914378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28" name="Shape 528"/>
          <p:cNvSpPr>
            <a:spLocks noGrp="1"/>
          </p:cNvSpPr>
          <p:nvPr>
            <p:ph type="body" sz="quarter" idx="13"/>
          </p:nvPr>
        </p:nvSpPr>
        <p:spPr>
          <a:xfrm>
            <a:off x="0" y="757694"/>
            <a:ext cx="9144000" cy="28803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indent="0" algn="ctr" defTabSz="914378">
              <a:spcBef>
                <a:spcPts val="200"/>
              </a:spcBef>
              <a:buSzTx/>
              <a:buFontTx/>
              <a:buNone/>
              <a:defRPr sz="1400">
                <a:solidFill>
                  <a:srgbClr val="404040"/>
                </a:solidFill>
              </a:defRPr>
            </a:pPr>
            <a:endParaRPr/>
          </a:p>
        </p:txBody>
      </p:sp>
      <p:sp>
        <p:nvSpPr>
          <p:cNvPr id="529" name="Shape 529"/>
          <p:cNvSpPr>
            <a:spLocks noGrp="1"/>
          </p:cNvSpPr>
          <p:nvPr>
            <p:ph type="pic" sz="quarter" idx="14"/>
          </p:nvPr>
        </p:nvSpPr>
        <p:spPr>
          <a:xfrm>
            <a:off x="683568" y="1335356"/>
            <a:ext cx="1296146" cy="101159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30" name="Shape 530"/>
          <p:cNvSpPr>
            <a:spLocks noGrp="1"/>
          </p:cNvSpPr>
          <p:nvPr>
            <p:ph type="pic" sz="quarter" idx="15"/>
          </p:nvPr>
        </p:nvSpPr>
        <p:spPr>
          <a:xfrm>
            <a:off x="683568" y="2527875"/>
            <a:ext cx="1296146" cy="101159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31" name="Shape 531"/>
          <p:cNvSpPr>
            <a:spLocks noGrp="1"/>
          </p:cNvSpPr>
          <p:nvPr>
            <p:ph type="pic" sz="quarter" idx="16"/>
          </p:nvPr>
        </p:nvSpPr>
        <p:spPr>
          <a:xfrm>
            <a:off x="683568" y="3720396"/>
            <a:ext cx="1296146" cy="101159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32" name="Shape 532"/>
          <p:cNvSpPr/>
          <p:nvPr/>
        </p:nvSpPr>
        <p:spPr>
          <a:xfrm>
            <a:off x="2166261" y="1335356"/>
            <a:ext cx="6977740" cy="1011602"/>
          </a:xfrm>
          <a:prstGeom prst="rect">
            <a:avLst/>
          </a:prstGeom>
          <a:solidFill>
            <a:srgbClr val="C0DCAD">
              <a:alpha val="4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3" name="Shape 533"/>
          <p:cNvSpPr/>
          <p:nvPr/>
        </p:nvSpPr>
        <p:spPr>
          <a:xfrm>
            <a:off x="2166261" y="2527875"/>
            <a:ext cx="6977740" cy="1011602"/>
          </a:xfrm>
          <a:prstGeom prst="rect">
            <a:avLst/>
          </a:prstGeom>
          <a:solidFill>
            <a:srgbClr val="DBEDB4">
              <a:alpha val="4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4" name="Shape 534"/>
          <p:cNvSpPr/>
          <p:nvPr/>
        </p:nvSpPr>
        <p:spPr>
          <a:xfrm>
            <a:off x="2166261" y="3720395"/>
            <a:ext cx="6977740" cy="1011600"/>
          </a:xfrm>
          <a:prstGeom prst="rect">
            <a:avLst/>
          </a:prstGeom>
          <a:solidFill>
            <a:srgbClr val="DFEED6">
              <a:alpha val="4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5" name="Shape 535"/>
          <p:cNvSpPr/>
          <p:nvPr/>
        </p:nvSpPr>
        <p:spPr>
          <a:xfrm>
            <a:off x="-1" y="1335356"/>
            <a:ext cx="511908" cy="10116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6" name="Shape 536"/>
          <p:cNvSpPr/>
          <p:nvPr/>
        </p:nvSpPr>
        <p:spPr>
          <a:xfrm>
            <a:off x="-1" y="2527875"/>
            <a:ext cx="511908" cy="101160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7" name="Shape 537"/>
          <p:cNvSpPr/>
          <p:nvPr/>
        </p:nvSpPr>
        <p:spPr>
          <a:xfrm>
            <a:off x="-1" y="3720395"/>
            <a:ext cx="511908" cy="1011600"/>
          </a:xfrm>
          <a:prstGeom prst="rect">
            <a:avLst/>
          </a:prstGeom>
          <a:solidFill>
            <a:srgbClr val="A0CB84">
              <a:alpha val="7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54" name="Group 554"/>
          <p:cNvGrpSpPr/>
          <p:nvPr/>
        </p:nvGrpSpPr>
        <p:grpSpPr>
          <a:xfrm>
            <a:off x="2367" y="5048247"/>
            <a:ext cx="9141636" cy="105935"/>
            <a:chOff x="0" y="-1"/>
            <a:chExt cx="9141635" cy="105934"/>
          </a:xfrm>
        </p:grpSpPr>
        <p:sp>
          <p:nvSpPr>
            <p:cNvPr id="538" name="Shape 538"/>
            <p:cNvSpPr/>
            <p:nvPr/>
          </p:nvSpPr>
          <p:spPr>
            <a:xfrm>
              <a:off x="0" y="4691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571352" y="4608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1142704" y="3473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1714056" y="3390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2285408" y="2386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2856760" y="2304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3428112" y="1169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3999465" y="1086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4570817" y="2386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5142169" y="2304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5713521" y="1169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6284873" y="1086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6856225" y="81"/>
              <a:ext cx="571354" cy="101244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7427577" y="-2"/>
              <a:ext cx="571354" cy="101245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7998929" y="4167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8570282" y="4084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55" name="Shape 555"/>
          <p:cNvSpPr>
            <a:spLocks noGrp="1"/>
          </p:cNvSpPr>
          <p:nvPr>
            <p:ph type="sldNum" sz="quarter" idx="2"/>
          </p:nvPr>
        </p:nvSpPr>
        <p:spPr>
          <a:xfrm>
            <a:off x="6279546" y="4635137"/>
            <a:ext cx="273655" cy="26425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/>
          <p:nvPr/>
        </p:nvSpPr>
        <p:spPr>
          <a:xfrm>
            <a:off x="3563887" y="1459377"/>
            <a:ext cx="3312129" cy="36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0232" y="0"/>
                </a:lnTo>
                <a:lnTo>
                  <a:pt x="21600" y="10800"/>
                </a:lnTo>
                <a:lnTo>
                  <a:pt x="20232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8E38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3" name="Shape 563"/>
          <p:cNvSpPr/>
          <p:nvPr/>
        </p:nvSpPr>
        <p:spPr>
          <a:xfrm>
            <a:off x="3563887" y="1963540"/>
            <a:ext cx="3672131" cy="36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0366" y="0"/>
                </a:lnTo>
                <a:lnTo>
                  <a:pt x="21600" y="10800"/>
                </a:lnTo>
                <a:lnTo>
                  <a:pt x="20366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A0CB8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4" name="Shape 564"/>
          <p:cNvSpPr/>
          <p:nvPr/>
        </p:nvSpPr>
        <p:spPr>
          <a:xfrm>
            <a:off x="3563887" y="2467704"/>
            <a:ext cx="4032130" cy="36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0476" y="0"/>
                </a:lnTo>
                <a:lnTo>
                  <a:pt x="21600" y="10800"/>
                </a:lnTo>
                <a:lnTo>
                  <a:pt x="20476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5" name="Shape 565"/>
          <p:cNvSpPr/>
          <p:nvPr/>
        </p:nvSpPr>
        <p:spPr>
          <a:xfrm>
            <a:off x="3563887" y="2947559"/>
            <a:ext cx="4392130" cy="36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0568" y="0"/>
                </a:lnTo>
                <a:lnTo>
                  <a:pt x="21600" y="10800"/>
                </a:lnTo>
                <a:lnTo>
                  <a:pt x="20568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6" name="Shape 566"/>
          <p:cNvSpPr>
            <a:spLocks noGrp="1"/>
          </p:cNvSpPr>
          <p:nvPr>
            <p:ph type="body" sz="quarter" idx="1"/>
          </p:nvPr>
        </p:nvSpPr>
        <p:spPr>
          <a:xfrm>
            <a:off x="0" y="181631"/>
            <a:ext cx="9144000" cy="5760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ctr">
            <a:normAutofit/>
          </a:bodyPr>
          <a:lstStyle>
            <a:lvl1pPr marL="0" indent="0" algn="ctr" defTabSz="914378">
              <a:spcBef>
                <a:spcPts val="800"/>
              </a:spcBef>
              <a:buSzTx/>
              <a:buFontTx/>
              <a:buNone/>
              <a:defRPr sz="3600">
                <a:solidFill>
                  <a:srgbClr val="404040"/>
                </a:solidFill>
              </a:defRPr>
            </a:lvl1pPr>
            <a:lvl2pPr marL="824571" indent="-367383" algn="ctr" defTabSz="914378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2pPr>
            <a:lvl3pPr marL="1257268" indent="-342892" algn="ctr" defTabSz="914378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3pPr>
            <a:lvl4pPr marL="1783033" indent="-411469" algn="ctr" defTabSz="914378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4pPr>
            <a:lvl5pPr marL="2240222" indent="-411469" algn="ctr" defTabSz="914378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67" name="Shape 567"/>
          <p:cNvSpPr>
            <a:spLocks noGrp="1"/>
          </p:cNvSpPr>
          <p:nvPr>
            <p:ph type="body" sz="quarter" idx="13"/>
          </p:nvPr>
        </p:nvSpPr>
        <p:spPr>
          <a:xfrm>
            <a:off x="0" y="757694"/>
            <a:ext cx="9144000" cy="28803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indent="0" algn="ctr" defTabSz="914378">
              <a:spcBef>
                <a:spcPts val="200"/>
              </a:spcBef>
              <a:buSzTx/>
              <a:buFontTx/>
              <a:buNone/>
              <a:defRPr sz="1400">
                <a:solidFill>
                  <a:srgbClr val="404040"/>
                </a:solidFill>
              </a:defRPr>
            </a:pPr>
            <a:endParaRPr/>
          </a:p>
        </p:txBody>
      </p:sp>
      <p:pic>
        <p:nvPicPr>
          <p:cNvPr id="568" name="image6.png" descr="D:\Fullppt\005-PNG이미지\노트북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96553" y="1140704"/>
            <a:ext cx="5218082" cy="2654003"/>
          </a:xfrm>
          <a:prstGeom prst="rect">
            <a:avLst/>
          </a:prstGeom>
          <a:ln w="12700">
            <a:miter lim="400000"/>
          </a:ln>
        </p:spPr>
      </p:pic>
      <p:sp>
        <p:nvSpPr>
          <p:cNvPr id="569" name="Shape 569"/>
          <p:cNvSpPr>
            <a:spLocks noGrp="1"/>
          </p:cNvSpPr>
          <p:nvPr>
            <p:ph type="pic" sz="quarter" idx="14"/>
          </p:nvPr>
        </p:nvSpPr>
        <p:spPr>
          <a:xfrm>
            <a:off x="1021005" y="1483268"/>
            <a:ext cx="2501784" cy="184949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grpSp>
        <p:nvGrpSpPr>
          <p:cNvPr id="586" name="Group 586"/>
          <p:cNvGrpSpPr/>
          <p:nvPr/>
        </p:nvGrpSpPr>
        <p:grpSpPr>
          <a:xfrm>
            <a:off x="2367" y="5048247"/>
            <a:ext cx="9141636" cy="105935"/>
            <a:chOff x="0" y="-1"/>
            <a:chExt cx="9141635" cy="105934"/>
          </a:xfrm>
        </p:grpSpPr>
        <p:sp>
          <p:nvSpPr>
            <p:cNvPr id="570" name="Shape 570"/>
            <p:cNvSpPr/>
            <p:nvPr/>
          </p:nvSpPr>
          <p:spPr>
            <a:xfrm>
              <a:off x="0" y="4691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571352" y="4608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1142704" y="3473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1714056" y="3390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2285408" y="2386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2856760" y="2304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3428112" y="1169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3999465" y="1086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4570817" y="2386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5142169" y="2304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5713521" y="1169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6284873" y="1086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6856225" y="81"/>
              <a:ext cx="571354" cy="101244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7427577" y="-2"/>
              <a:ext cx="571354" cy="101245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7998929" y="4167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8570282" y="4084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87" name="Shape 587"/>
          <p:cNvSpPr>
            <a:spLocks noGrp="1"/>
          </p:cNvSpPr>
          <p:nvPr>
            <p:ph type="sldNum" sz="quarter" idx="2"/>
          </p:nvPr>
        </p:nvSpPr>
        <p:spPr>
          <a:xfrm>
            <a:off x="6279546" y="4635137"/>
            <a:ext cx="273655" cy="26425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5" name="Shape 595"/>
          <p:cNvSpPr>
            <a:spLocks noGrp="1"/>
          </p:cNvSpPr>
          <p:nvPr>
            <p:ph type="body" sz="quarter" idx="1"/>
          </p:nvPr>
        </p:nvSpPr>
        <p:spPr>
          <a:xfrm>
            <a:off x="0" y="181631"/>
            <a:ext cx="9144000" cy="5760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ctr">
            <a:normAutofit/>
          </a:bodyPr>
          <a:lstStyle>
            <a:lvl1pPr marL="0" indent="0" algn="ctr" defTabSz="914378">
              <a:spcBef>
                <a:spcPts val="800"/>
              </a:spcBef>
              <a:buSzTx/>
              <a:buFontTx/>
              <a:buNone/>
              <a:defRPr sz="3600">
                <a:solidFill>
                  <a:srgbClr val="FFFFFF"/>
                </a:solidFill>
              </a:defRPr>
            </a:lvl1pPr>
            <a:lvl2pPr marL="824571" indent="-367383" algn="ctr" defTabSz="914378">
              <a:spcBef>
                <a:spcPts val="800"/>
              </a:spcBef>
              <a:buFontTx/>
              <a:defRPr sz="3600">
                <a:solidFill>
                  <a:srgbClr val="FFFFFF"/>
                </a:solidFill>
              </a:defRPr>
            </a:lvl2pPr>
            <a:lvl3pPr marL="1257268" indent="-342892" algn="ctr" defTabSz="914378">
              <a:spcBef>
                <a:spcPts val="800"/>
              </a:spcBef>
              <a:buFontTx/>
              <a:defRPr sz="3600">
                <a:solidFill>
                  <a:srgbClr val="FFFFFF"/>
                </a:solidFill>
              </a:defRPr>
            </a:lvl3pPr>
            <a:lvl4pPr marL="1783033" indent="-411469" algn="ctr" defTabSz="914378">
              <a:spcBef>
                <a:spcPts val="800"/>
              </a:spcBef>
              <a:buFontTx/>
              <a:defRPr sz="3600">
                <a:solidFill>
                  <a:srgbClr val="FFFFFF"/>
                </a:solidFill>
              </a:defRPr>
            </a:lvl4pPr>
            <a:lvl5pPr marL="2240222" indent="-411469" algn="ctr" defTabSz="914378">
              <a:spcBef>
                <a:spcPts val="800"/>
              </a:spcBef>
              <a:buFontTx/>
              <a:defRPr sz="36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6" name="Shape 596"/>
          <p:cNvSpPr>
            <a:spLocks noGrp="1"/>
          </p:cNvSpPr>
          <p:nvPr>
            <p:ph type="body" sz="quarter" idx="13"/>
          </p:nvPr>
        </p:nvSpPr>
        <p:spPr>
          <a:xfrm>
            <a:off x="0" y="757694"/>
            <a:ext cx="9144000" cy="28803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indent="0" algn="ctr" defTabSz="914378">
              <a:spcBef>
                <a:spcPts val="200"/>
              </a:spcBef>
              <a:buSzTx/>
              <a:buFontTx/>
              <a:buNone/>
              <a:defRPr sz="1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97" name="image7.png" descr="D:\Fullppt\PNG이미지\핸드폰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77798" y="1079004"/>
            <a:ext cx="3373328" cy="4085034"/>
          </a:xfrm>
          <a:prstGeom prst="rect">
            <a:avLst/>
          </a:prstGeom>
          <a:ln w="12700">
            <a:miter lim="400000"/>
          </a:ln>
        </p:spPr>
      </p:pic>
      <p:sp>
        <p:nvSpPr>
          <p:cNvPr id="598" name="Shape 598"/>
          <p:cNvSpPr>
            <a:spLocks noGrp="1"/>
          </p:cNvSpPr>
          <p:nvPr>
            <p:ph type="pic" sz="quarter" idx="14"/>
          </p:nvPr>
        </p:nvSpPr>
        <p:spPr>
          <a:xfrm>
            <a:off x="6516216" y="1217154"/>
            <a:ext cx="1945467" cy="300514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grpSp>
        <p:nvGrpSpPr>
          <p:cNvPr id="615" name="Group 615"/>
          <p:cNvGrpSpPr/>
          <p:nvPr/>
        </p:nvGrpSpPr>
        <p:grpSpPr>
          <a:xfrm>
            <a:off x="2367" y="5048247"/>
            <a:ext cx="9141636" cy="105935"/>
            <a:chOff x="0" y="-1"/>
            <a:chExt cx="9141635" cy="105934"/>
          </a:xfrm>
        </p:grpSpPr>
        <p:sp>
          <p:nvSpPr>
            <p:cNvPr id="599" name="Shape 599"/>
            <p:cNvSpPr/>
            <p:nvPr/>
          </p:nvSpPr>
          <p:spPr>
            <a:xfrm>
              <a:off x="0" y="4691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571352" y="4608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1142704" y="3473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1714056" y="3390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2285408" y="2386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2856760" y="2304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3428112" y="1169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3999465" y="1086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4570817" y="2386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5142169" y="2304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5713521" y="1169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0" name="Shape 610"/>
            <p:cNvSpPr/>
            <p:nvPr/>
          </p:nvSpPr>
          <p:spPr>
            <a:xfrm>
              <a:off x="6284873" y="1086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6856225" y="81"/>
              <a:ext cx="571354" cy="101244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7427577" y="-2"/>
              <a:ext cx="571354" cy="101245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7998929" y="4167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8570282" y="4084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616" name="Shape 616"/>
          <p:cNvSpPr>
            <a:spLocks noGrp="1"/>
          </p:cNvSpPr>
          <p:nvPr>
            <p:ph type="sldNum" sz="quarter" idx="2"/>
          </p:nvPr>
        </p:nvSpPr>
        <p:spPr>
          <a:xfrm>
            <a:off x="6279546" y="4635137"/>
            <a:ext cx="273655" cy="26425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Basic Layo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/>
          <p:nvPr/>
        </p:nvSpPr>
        <p:spPr>
          <a:xfrm>
            <a:off x="107503" y="123476"/>
            <a:ext cx="8928996" cy="4896548"/>
          </a:xfrm>
          <a:prstGeom prst="rect">
            <a:avLst/>
          </a:prstGeom>
          <a:solidFill>
            <a:srgbClr val="FFFFFF">
              <a:alpha val="8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4" name="Shape 624"/>
          <p:cNvSpPr>
            <a:spLocks noGrp="1"/>
          </p:cNvSpPr>
          <p:nvPr>
            <p:ph type="body" sz="quarter" idx="1"/>
          </p:nvPr>
        </p:nvSpPr>
        <p:spPr>
          <a:xfrm>
            <a:off x="0" y="195485"/>
            <a:ext cx="9144000" cy="5760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ctr">
            <a:normAutofit/>
          </a:bodyPr>
          <a:lstStyle>
            <a:lvl1pPr marL="0" indent="0" algn="ctr" defTabSz="914378">
              <a:spcBef>
                <a:spcPts val="800"/>
              </a:spcBef>
              <a:buSzTx/>
              <a:buFontTx/>
              <a:buNone/>
              <a:defRPr sz="3600">
                <a:solidFill>
                  <a:srgbClr val="404040"/>
                </a:solidFill>
              </a:defRPr>
            </a:lvl1pPr>
            <a:lvl2pPr marL="824571" indent="-367383" algn="ctr" defTabSz="914378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2pPr>
            <a:lvl3pPr marL="1257268" indent="-342892" algn="ctr" defTabSz="914378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3pPr>
            <a:lvl4pPr marL="1783033" indent="-411469" algn="ctr" defTabSz="914378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4pPr>
            <a:lvl5pPr marL="2240222" indent="-411469" algn="ctr" defTabSz="914378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25" name="Shape 625"/>
          <p:cNvSpPr>
            <a:spLocks noGrp="1"/>
          </p:cNvSpPr>
          <p:nvPr>
            <p:ph type="body" sz="quarter" idx="13"/>
          </p:nvPr>
        </p:nvSpPr>
        <p:spPr>
          <a:xfrm>
            <a:off x="0" y="771548"/>
            <a:ext cx="9144000" cy="28803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indent="0" algn="ctr" defTabSz="914378">
              <a:spcBef>
                <a:spcPts val="200"/>
              </a:spcBef>
              <a:buSzTx/>
              <a:buFontTx/>
              <a:buNone/>
              <a:defRPr sz="1400">
                <a:solidFill>
                  <a:srgbClr val="404040"/>
                </a:solidFill>
              </a:defRPr>
            </a:pPr>
            <a:endParaRPr/>
          </a:p>
        </p:txBody>
      </p:sp>
      <p:pic>
        <p:nvPicPr>
          <p:cNvPr id="626" name="image8.png" descr="D:\Fullppt\005-PNG이미지\모니터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9755" y="1131591"/>
            <a:ext cx="3312368" cy="2943692"/>
          </a:xfrm>
          <a:prstGeom prst="rect">
            <a:avLst/>
          </a:prstGeom>
          <a:ln w="12700">
            <a:miter lim="400000"/>
          </a:ln>
        </p:spPr>
      </p:pic>
      <p:sp>
        <p:nvSpPr>
          <p:cNvPr id="627" name="Shape 627"/>
          <p:cNvSpPr>
            <a:spLocks noGrp="1"/>
          </p:cNvSpPr>
          <p:nvPr>
            <p:ph type="pic" sz="quarter" idx="14"/>
          </p:nvPr>
        </p:nvSpPr>
        <p:spPr>
          <a:xfrm>
            <a:off x="1154418" y="1237311"/>
            <a:ext cx="3043042" cy="18420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pic>
        <p:nvPicPr>
          <p:cNvPr id="628" name="image8.png" descr="D:\Fullppt\005-PNG이미지\모니터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64170" y="1117462"/>
            <a:ext cx="3312370" cy="2943693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Shape 629"/>
          <p:cNvSpPr>
            <a:spLocks noGrp="1"/>
          </p:cNvSpPr>
          <p:nvPr>
            <p:ph type="pic" sz="quarter" idx="15"/>
          </p:nvPr>
        </p:nvSpPr>
        <p:spPr>
          <a:xfrm>
            <a:off x="4898835" y="1223182"/>
            <a:ext cx="3043043" cy="18420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30" name="Shape 630"/>
          <p:cNvSpPr>
            <a:spLocks noGrp="1"/>
          </p:cNvSpPr>
          <p:nvPr>
            <p:ph type="sldNum" sz="quarter" idx="2"/>
          </p:nvPr>
        </p:nvSpPr>
        <p:spPr>
          <a:xfrm>
            <a:off x="6279546" y="4635137"/>
            <a:ext cx="273655" cy="26425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572000" cy="171000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38" name="Shape 638"/>
          <p:cNvSpPr>
            <a:spLocks noGrp="1"/>
          </p:cNvSpPr>
          <p:nvPr>
            <p:ph type="pic" sz="quarter" idx="14"/>
          </p:nvPr>
        </p:nvSpPr>
        <p:spPr>
          <a:xfrm>
            <a:off x="4572000" y="1715442"/>
            <a:ext cx="4572000" cy="171000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39" name="Shape 639"/>
          <p:cNvSpPr>
            <a:spLocks noGrp="1"/>
          </p:cNvSpPr>
          <p:nvPr>
            <p:ph type="pic" sz="quarter" idx="15"/>
          </p:nvPr>
        </p:nvSpPr>
        <p:spPr>
          <a:xfrm>
            <a:off x="0" y="3433500"/>
            <a:ext cx="4572000" cy="171000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6279546" y="4635137"/>
            <a:ext cx="273655" cy="26425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Basic Layout 拷贝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8"/>
          <p:cNvGrpSpPr/>
          <p:nvPr/>
        </p:nvGrpSpPr>
        <p:grpSpPr>
          <a:xfrm>
            <a:off x="2366" y="5048247"/>
            <a:ext cx="9141636" cy="105935"/>
            <a:chOff x="0" y="-1"/>
            <a:chExt cx="9141635" cy="105934"/>
          </a:xfrm>
        </p:grpSpPr>
        <p:sp>
          <p:nvSpPr>
            <p:cNvPr id="52" name="Shape 52"/>
            <p:cNvSpPr/>
            <p:nvPr/>
          </p:nvSpPr>
          <p:spPr>
            <a:xfrm>
              <a:off x="0" y="4691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571352" y="4608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1142704" y="3473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1714056" y="3390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285408" y="2386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2856760" y="2304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3428112" y="1169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3999465" y="1086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4570817" y="2386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5142169" y="2304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5713521" y="1169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6284873" y="1086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6856225" y="81"/>
              <a:ext cx="571354" cy="101244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7427577" y="-2"/>
              <a:ext cx="571354" cy="101245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7998929" y="4167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8570282" y="4084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69" name="Shape 69"/>
          <p:cNvSpPr/>
          <p:nvPr/>
        </p:nvSpPr>
        <p:spPr>
          <a:xfrm>
            <a:off x="5437" y="952"/>
            <a:ext cx="9118601" cy="496351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70" name="Shape 7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>
            <a:spLocks noGrp="1"/>
          </p:cNvSpPr>
          <p:nvPr>
            <p:ph type="pic" sz="half" idx="13"/>
          </p:nvPr>
        </p:nvSpPr>
        <p:spPr>
          <a:xfrm>
            <a:off x="3923927" y="1"/>
            <a:ext cx="5220074" cy="314781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48" name="Shape 648"/>
          <p:cNvSpPr>
            <a:spLocks noGrp="1"/>
          </p:cNvSpPr>
          <p:nvPr>
            <p:ph type="pic" sz="quarter" idx="14"/>
          </p:nvPr>
        </p:nvSpPr>
        <p:spPr>
          <a:xfrm>
            <a:off x="611560" y="2787774"/>
            <a:ext cx="2880320" cy="201622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49" name="Shape 649"/>
          <p:cNvSpPr>
            <a:spLocks noGrp="1"/>
          </p:cNvSpPr>
          <p:nvPr>
            <p:ph type="sldNum" sz="quarter" idx="2"/>
          </p:nvPr>
        </p:nvSpPr>
        <p:spPr>
          <a:xfrm>
            <a:off x="6279546" y="4635137"/>
            <a:ext cx="273655" cy="26425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>
            <a:spLocks noGrp="1"/>
          </p:cNvSpPr>
          <p:nvPr>
            <p:ph type="pic" idx="13"/>
          </p:nvPr>
        </p:nvSpPr>
        <p:spPr>
          <a:xfrm>
            <a:off x="0" y="1"/>
            <a:ext cx="9144000" cy="32918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57" name="Shape 657"/>
          <p:cNvSpPr>
            <a:spLocks noGrp="1"/>
          </p:cNvSpPr>
          <p:nvPr>
            <p:ph type="sldNum" sz="quarter" idx="2"/>
          </p:nvPr>
        </p:nvSpPr>
        <p:spPr>
          <a:xfrm>
            <a:off x="6279546" y="4635137"/>
            <a:ext cx="273655" cy="26425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65" name="Shape 665"/>
          <p:cNvSpPr>
            <a:spLocks noGrp="1"/>
          </p:cNvSpPr>
          <p:nvPr>
            <p:ph type="sldNum" sz="quarter" idx="2"/>
          </p:nvPr>
        </p:nvSpPr>
        <p:spPr>
          <a:xfrm>
            <a:off x="6279546" y="4635137"/>
            <a:ext cx="273655" cy="26425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>
            <a:spLocks noGrp="1"/>
          </p:cNvSpPr>
          <p:nvPr>
            <p:ph type="pic" sz="half" idx="13"/>
          </p:nvPr>
        </p:nvSpPr>
        <p:spPr>
          <a:xfrm>
            <a:off x="0" y="0"/>
            <a:ext cx="4499992" cy="249974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73" name="Shape 673"/>
          <p:cNvSpPr>
            <a:spLocks noGrp="1"/>
          </p:cNvSpPr>
          <p:nvPr>
            <p:ph type="pic" sz="half" idx="14"/>
          </p:nvPr>
        </p:nvSpPr>
        <p:spPr>
          <a:xfrm>
            <a:off x="4644009" y="0"/>
            <a:ext cx="4499993" cy="249974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74" name="Shape 674"/>
          <p:cNvSpPr>
            <a:spLocks noGrp="1"/>
          </p:cNvSpPr>
          <p:nvPr>
            <p:ph type="pic" sz="half" idx="15"/>
          </p:nvPr>
        </p:nvSpPr>
        <p:spPr>
          <a:xfrm>
            <a:off x="4644009" y="2643758"/>
            <a:ext cx="4499993" cy="249974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75" name="Shape 675"/>
          <p:cNvSpPr>
            <a:spLocks noGrp="1"/>
          </p:cNvSpPr>
          <p:nvPr>
            <p:ph type="pic" sz="half" idx="16"/>
          </p:nvPr>
        </p:nvSpPr>
        <p:spPr>
          <a:xfrm>
            <a:off x="0" y="2643758"/>
            <a:ext cx="4499992" cy="249974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76" name="Shape 676"/>
          <p:cNvSpPr>
            <a:spLocks noGrp="1"/>
          </p:cNvSpPr>
          <p:nvPr>
            <p:ph type="sldNum" sz="quarter" idx="2"/>
          </p:nvPr>
        </p:nvSpPr>
        <p:spPr>
          <a:xfrm>
            <a:off x="6279546" y="4635137"/>
            <a:ext cx="273655" cy="26425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/>
          <p:nvPr/>
        </p:nvSpPr>
        <p:spPr>
          <a:xfrm>
            <a:off x="3491879" y="2571750"/>
            <a:ext cx="2160242" cy="257175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solidFill>
                  <a:srgbClr val="404040"/>
                </a:solidFill>
              </a:defRPr>
            </a:pPr>
            <a:endParaRPr/>
          </a:p>
        </p:txBody>
      </p:sp>
      <p:sp>
        <p:nvSpPr>
          <p:cNvPr id="684" name="Shape 684"/>
          <p:cNvSpPr>
            <a:spLocks noGrp="1"/>
          </p:cNvSpPr>
          <p:nvPr>
            <p:ph type="pic" sz="quarter" idx="13"/>
          </p:nvPr>
        </p:nvSpPr>
        <p:spPr>
          <a:xfrm>
            <a:off x="5652120" y="2571750"/>
            <a:ext cx="3491880" cy="257175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85" name="Shape 685"/>
          <p:cNvSpPr>
            <a:spLocks noGrp="1"/>
          </p:cNvSpPr>
          <p:nvPr>
            <p:ph type="pic" sz="quarter" idx="14"/>
          </p:nvPr>
        </p:nvSpPr>
        <p:spPr>
          <a:xfrm>
            <a:off x="0" y="2561482"/>
            <a:ext cx="1740799" cy="129614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86" name="Shape 686"/>
          <p:cNvSpPr>
            <a:spLocks noGrp="1"/>
          </p:cNvSpPr>
          <p:nvPr>
            <p:ph type="pic" sz="quarter" idx="15"/>
          </p:nvPr>
        </p:nvSpPr>
        <p:spPr>
          <a:xfrm>
            <a:off x="1739833" y="2561482"/>
            <a:ext cx="1752048" cy="129614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87" name="Shape 687"/>
          <p:cNvSpPr>
            <a:spLocks noGrp="1"/>
          </p:cNvSpPr>
          <p:nvPr>
            <p:ph type="pic" sz="quarter" idx="16"/>
          </p:nvPr>
        </p:nvSpPr>
        <p:spPr>
          <a:xfrm>
            <a:off x="0" y="3857626"/>
            <a:ext cx="3491880" cy="129614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88" name="Shape 688"/>
          <p:cNvSpPr>
            <a:spLocks noGrp="1"/>
          </p:cNvSpPr>
          <p:nvPr>
            <p:ph type="pic" sz="half" idx="17"/>
          </p:nvPr>
        </p:nvSpPr>
        <p:spPr>
          <a:xfrm>
            <a:off x="0" y="0"/>
            <a:ext cx="4572000" cy="257175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89" name="Shape 689"/>
          <p:cNvSpPr>
            <a:spLocks noGrp="1"/>
          </p:cNvSpPr>
          <p:nvPr>
            <p:ph type="pic" sz="half" idx="18"/>
          </p:nvPr>
        </p:nvSpPr>
        <p:spPr>
          <a:xfrm>
            <a:off x="4572000" y="0"/>
            <a:ext cx="4572000" cy="257175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90" name="Shape 690"/>
          <p:cNvSpPr>
            <a:spLocks noGrp="1"/>
          </p:cNvSpPr>
          <p:nvPr>
            <p:ph type="sldNum" sz="quarter" idx="2"/>
          </p:nvPr>
        </p:nvSpPr>
        <p:spPr>
          <a:xfrm>
            <a:off x="6279546" y="4635137"/>
            <a:ext cx="273655" cy="26425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/>
          </p:cNvSpPr>
          <p:nvPr>
            <p:ph type="body" sz="quarter" idx="1"/>
          </p:nvPr>
        </p:nvSpPr>
        <p:spPr>
          <a:xfrm>
            <a:off x="0" y="123478"/>
            <a:ext cx="9144000" cy="5760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ctr">
            <a:normAutofit/>
          </a:bodyPr>
          <a:lstStyle>
            <a:lvl1pPr marL="0" indent="0" algn="ctr" defTabSz="914378">
              <a:spcBef>
                <a:spcPts val="800"/>
              </a:spcBef>
              <a:buSzTx/>
              <a:buFontTx/>
              <a:buNone/>
              <a:defRPr sz="3600">
                <a:solidFill>
                  <a:srgbClr val="404040"/>
                </a:solidFill>
              </a:defRPr>
            </a:lvl1pPr>
            <a:lvl2pPr marL="824571" indent="-367383" algn="ctr" defTabSz="914378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2pPr>
            <a:lvl3pPr marL="1257268" indent="-342892" algn="ctr" defTabSz="914378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3pPr>
            <a:lvl4pPr marL="1783033" indent="-411469" algn="ctr" defTabSz="914378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4pPr>
            <a:lvl5pPr marL="2240222" indent="-411469" algn="ctr" defTabSz="914378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grpSp>
        <p:nvGrpSpPr>
          <p:cNvPr id="701" name="Group 701"/>
          <p:cNvGrpSpPr/>
          <p:nvPr/>
        </p:nvGrpSpPr>
        <p:grpSpPr>
          <a:xfrm>
            <a:off x="354007" y="1131588"/>
            <a:ext cx="2849844" cy="3649176"/>
            <a:chOff x="0" y="0"/>
            <a:chExt cx="2849842" cy="3649174"/>
          </a:xfrm>
        </p:grpSpPr>
        <p:sp>
          <p:nvSpPr>
            <p:cNvPr id="698" name="Shape 698"/>
            <p:cNvSpPr/>
            <p:nvPr/>
          </p:nvSpPr>
          <p:spPr>
            <a:xfrm>
              <a:off x="-1" y="-1"/>
              <a:ext cx="2849844" cy="3649176"/>
            </a:xfrm>
            <a:prstGeom prst="roundRect">
              <a:avLst>
                <a:gd name="adj" fmla="val 3968"/>
              </a:avLst>
            </a:prstGeom>
            <a:solidFill>
              <a:schemeClr val="accent1">
                <a:alpha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177923" y="215910"/>
              <a:ext cx="108522" cy="3240477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4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 rot="5400000">
              <a:off x="2238634" y="106611"/>
              <a:ext cx="502334" cy="502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6475" y="5125"/>
                  </a:lnTo>
                  <a:lnTo>
                    <a:pt x="5323" y="5125"/>
                  </a:lnTo>
                  <a:lnTo>
                    <a:pt x="5323" y="16277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2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702" name="Shape 702"/>
          <p:cNvSpPr>
            <a:spLocks noGrp="1"/>
          </p:cNvSpPr>
          <p:nvPr>
            <p:ph type="sldNum" sz="quarter" idx="2"/>
          </p:nvPr>
        </p:nvSpPr>
        <p:spPr>
          <a:xfrm>
            <a:off x="6279546" y="4635137"/>
            <a:ext cx="273655" cy="26425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1" name="Group 711"/>
          <p:cNvGrpSpPr/>
          <p:nvPr/>
        </p:nvGrpSpPr>
        <p:grpSpPr>
          <a:xfrm>
            <a:off x="0" y="1347613"/>
            <a:ext cx="9144000" cy="2448275"/>
            <a:chOff x="0" y="0"/>
            <a:chExt cx="9144000" cy="2448274"/>
          </a:xfrm>
        </p:grpSpPr>
        <p:sp>
          <p:nvSpPr>
            <p:cNvPr id="709" name="Shape 709"/>
            <p:cNvSpPr/>
            <p:nvPr/>
          </p:nvSpPr>
          <p:spPr>
            <a:xfrm>
              <a:off x="0" y="-1"/>
              <a:ext cx="9144000" cy="2448276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0" y="576064"/>
              <a:ext cx="9144000" cy="122413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12" name="Shape 712"/>
          <p:cNvSpPr>
            <a:spLocks noGrp="1"/>
          </p:cNvSpPr>
          <p:nvPr>
            <p:ph type="body" sz="quarter" idx="1"/>
          </p:nvPr>
        </p:nvSpPr>
        <p:spPr>
          <a:xfrm>
            <a:off x="4263026" y="2155604"/>
            <a:ext cx="4880976" cy="473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ctr">
            <a:normAutofit/>
          </a:bodyPr>
          <a:lstStyle>
            <a:lvl1pPr marL="0" indent="0" defTabSz="914378">
              <a:spcBef>
                <a:spcPts val="800"/>
              </a:spcBef>
              <a:buSzTx/>
              <a:buFontTx/>
              <a:buNone/>
              <a:defRPr sz="3600">
                <a:solidFill>
                  <a:srgbClr val="FFFFFF"/>
                </a:solidFill>
              </a:defRPr>
            </a:lvl1pPr>
            <a:lvl2pPr marL="824571" indent="-367383" defTabSz="914378">
              <a:spcBef>
                <a:spcPts val="800"/>
              </a:spcBef>
              <a:buFontTx/>
              <a:defRPr sz="3600">
                <a:solidFill>
                  <a:srgbClr val="FFFFFF"/>
                </a:solidFill>
              </a:defRPr>
            </a:lvl2pPr>
            <a:lvl3pPr marL="1257268" indent="-342892" defTabSz="914378">
              <a:spcBef>
                <a:spcPts val="800"/>
              </a:spcBef>
              <a:buFontTx/>
              <a:defRPr sz="3600">
                <a:solidFill>
                  <a:srgbClr val="FFFFFF"/>
                </a:solidFill>
              </a:defRPr>
            </a:lvl3pPr>
            <a:lvl4pPr marL="1783033" indent="-411469" defTabSz="914378">
              <a:spcBef>
                <a:spcPts val="800"/>
              </a:spcBef>
              <a:buFontTx/>
              <a:defRPr sz="3600">
                <a:solidFill>
                  <a:srgbClr val="FFFFFF"/>
                </a:solidFill>
              </a:defRPr>
            </a:lvl4pPr>
            <a:lvl5pPr marL="2240222" indent="-411469" defTabSz="914378">
              <a:spcBef>
                <a:spcPts val="800"/>
              </a:spcBef>
              <a:buFontTx/>
              <a:defRPr sz="36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13" name="Shape 713"/>
          <p:cNvSpPr>
            <a:spLocks noGrp="1"/>
          </p:cNvSpPr>
          <p:nvPr>
            <p:ph type="body" sz="quarter" idx="13"/>
          </p:nvPr>
        </p:nvSpPr>
        <p:spPr>
          <a:xfrm>
            <a:off x="4263026" y="2629180"/>
            <a:ext cx="4880976" cy="288034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indent="0" defTabSz="914378">
              <a:spcBef>
                <a:spcPts val="200"/>
              </a:spcBef>
              <a:buSzTx/>
              <a:buFontTx/>
              <a:buNone/>
              <a:defRPr sz="1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4" name="Shape 714"/>
          <p:cNvSpPr>
            <a:spLocks noGrp="1"/>
          </p:cNvSpPr>
          <p:nvPr>
            <p:ph type="sldNum" sz="quarter" idx="2"/>
          </p:nvPr>
        </p:nvSpPr>
        <p:spPr>
          <a:xfrm>
            <a:off x="6279546" y="4635137"/>
            <a:ext cx="273655" cy="26425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>
            <a:spLocks noGrp="1"/>
          </p:cNvSpPr>
          <p:nvPr>
            <p:ph type="body" sz="quarter" idx="1"/>
          </p:nvPr>
        </p:nvSpPr>
        <p:spPr>
          <a:xfrm>
            <a:off x="0" y="123478"/>
            <a:ext cx="9144000" cy="57606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ctr">
            <a:normAutofit/>
          </a:bodyPr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>
                <a:solidFill>
                  <a:srgbClr val="404040"/>
                </a:solidFill>
              </a:defRPr>
            </a:lvl1pPr>
            <a:lvl2pPr marL="824592" indent="-367392" algn="ctr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2pPr>
            <a:lvl3pPr marL="1257300" indent="-342900" algn="ctr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3pPr>
            <a:lvl4pPr marL="1783078" indent="-411478" algn="ctr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4pPr>
            <a:lvl5pPr marL="2240278" indent="-411478" algn="ctr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grpSp>
        <p:nvGrpSpPr>
          <p:cNvPr id="725" name="Group 725"/>
          <p:cNvGrpSpPr/>
          <p:nvPr/>
        </p:nvGrpSpPr>
        <p:grpSpPr>
          <a:xfrm>
            <a:off x="354006" y="1131587"/>
            <a:ext cx="2849844" cy="3649176"/>
            <a:chOff x="0" y="0"/>
            <a:chExt cx="2849842" cy="3649174"/>
          </a:xfrm>
        </p:grpSpPr>
        <p:sp>
          <p:nvSpPr>
            <p:cNvPr id="722" name="Shape 722"/>
            <p:cNvSpPr/>
            <p:nvPr/>
          </p:nvSpPr>
          <p:spPr>
            <a:xfrm>
              <a:off x="-1" y="-1"/>
              <a:ext cx="2849844" cy="3649176"/>
            </a:xfrm>
            <a:prstGeom prst="roundRect">
              <a:avLst>
                <a:gd name="adj" fmla="val 3968"/>
              </a:avLst>
            </a:prstGeom>
            <a:solidFill>
              <a:schemeClr val="accent1">
                <a:alpha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177923" y="215910"/>
              <a:ext cx="108522" cy="3240477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4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 rot="5400000">
              <a:off x="2238634" y="106611"/>
              <a:ext cx="502333" cy="502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6475" y="5125"/>
                  </a:lnTo>
                  <a:lnTo>
                    <a:pt x="5323" y="5125"/>
                  </a:lnTo>
                  <a:lnTo>
                    <a:pt x="5323" y="16277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2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726" name="Shape 726"/>
          <p:cNvSpPr>
            <a:spLocks noGrp="1"/>
          </p:cNvSpPr>
          <p:nvPr>
            <p:ph type="sldNum" sz="quarter" idx="2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7"/>
          <p:cNvGrpSpPr/>
          <p:nvPr/>
        </p:nvGrpSpPr>
        <p:grpSpPr>
          <a:xfrm>
            <a:off x="0" y="1347612"/>
            <a:ext cx="9144000" cy="2448276"/>
            <a:chOff x="0" y="0"/>
            <a:chExt cx="9144000" cy="2448274"/>
          </a:xfrm>
        </p:grpSpPr>
        <p:sp>
          <p:nvSpPr>
            <p:cNvPr id="85" name="Shape 85"/>
            <p:cNvSpPr/>
            <p:nvPr/>
          </p:nvSpPr>
          <p:spPr>
            <a:xfrm>
              <a:off x="0" y="-1"/>
              <a:ext cx="9144000" cy="2448276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0" y="576064"/>
              <a:ext cx="9144000" cy="122413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88" name="Shape 88"/>
          <p:cNvSpPr>
            <a:spLocks noGrp="1"/>
          </p:cNvSpPr>
          <p:nvPr>
            <p:ph type="body" sz="quarter" idx="1"/>
          </p:nvPr>
        </p:nvSpPr>
        <p:spPr>
          <a:xfrm>
            <a:off x="4263025" y="2155604"/>
            <a:ext cx="4880975" cy="473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ctr">
            <a:normAutofit/>
          </a:bodyPr>
          <a:lstStyle>
            <a:lvl1pPr marL="0" indent="0">
              <a:spcBef>
                <a:spcPts val="800"/>
              </a:spcBef>
              <a:buSzTx/>
              <a:buFontTx/>
              <a:buNone/>
              <a:defRPr sz="3600">
                <a:solidFill>
                  <a:srgbClr val="FFFFFF"/>
                </a:solidFill>
              </a:defRPr>
            </a:lvl1pPr>
            <a:lvl2pPr marL="824592" indent="-367392">
              <a:spcBef>
                <a:spcPts val="800"/>
              </a:spcBef>
              <a:buFontTx/>
              <a:defRPr sz="3600">
                <a:solidFill>
                  <a:srgbClr val="FFFFFF"/>
                </a:solidFill>
              </a:defRPr>
            </a:lvl2pPr>
            <a:lvl3pPr marL="1257300" indent="-342900">
              <a:spcBef>
                <a:spcPts val="800"/>
              </a:spcBef>
              <a:buFontTx/>
              <a:defRPr sz="3600">
                <a:solidFill>
                  <a:srgbClr val="FFFFFF"/>
                </a:solidFill>
              </a:defRPr>
            </a:lvl3pPr>
            <a:lvl4pPr marL="1783078" indent="-411478">
              <a:spcBef>
                <a:spcPts val="800"/>
              </a:spcBef>
              <a:buFontTx/>
              <a:defRPr sz="3600">
                <a:solidFill>
                  <a:srgbClr val="FFFFFF"/>
                </a:solidFill>
              </a:defRPr>
            </a:lvl4pPr>
            <a:lvl5pPr marL="2240278" indent="-411478">
              <a:spcBef>
                <a:spcPts val="800"/>
              </a:spcBef>
              <a:buFontTx/>
              <a:defRPr sz="36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9" name="Shape 89"/>
          <p:cNvSpPr>
            <a:spLocks noGrp="1"/>
          </p:cNvSpPr>
          <p:nvPr>
            <p:ph type="body" sz="quarter" idx="13"/>
          </p:nvPr>
        </p:nvSpPr>
        <p:spPr>
          <a:xfrm>
            <a:off x="4263025" y="2629180"/>
            <a:ext cx="4880975" cy="288034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157734" indent="-157734" defTabSz="420623">
              <a:spcBef>
                <a:spcPts val="300"/>
              </a:spcBef>
              <a:defRPr sz="1472"/>
            </a:pPr>
            <a:endParaRPr/>
          </a:p>
        </p:txBody>
      </p:sp>
      <p:sp>
        <p:nvSpPr>
          <p:cNvPr id="90" name="Shape 9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sldNum" sz="quarter" idx="2"/>
          </p:nvPr>
        </p:nvSpPr>
        <p:spPr>
          <a:xfrm>
            <a:off x="6302407" y="4646566"/>
            <a:ext cx="250795" cy="241393"/>
          </a:xfrm>
          <a:prstGeom prst="rect">
            <a:avLst/>
          </a:prstGeom>
        </p:spPr>
        <p:txBody>
          <a:bodyPr lIns="34289" tIns="34289" rIns="34289" bIns="34289"/>
          <a:lstStyle>
            <a:lvl1pPr defTabSz="68580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Basic Layo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/>
          </p:cNvSpPr>
          <p:nvPr>
            <p:ph type="body" sz="quarter" idx="1"/>
          </p:nvPr>
        </p:nvSpPr>
        <p:spPr>
          <a:xfrm>
            <a:off x="0" y="123478"/>
            <a:ext cx="9144000" cy="5760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tIns="34289" rIns="34289" bIns="34289" anchor="ctr">
            <a:normAutofit/>
          </a:bodyPr>
          <a:lstStyle>
            <a:lvl1pPr marL="0" indent="0" algn="ctr" defTabSz="914377">
              <a:buSzTx/>
              <a:buFontTx/>
              <a:buNone/>
              <a:defRPr sz="3600">
                <a:solidFill>
                  <a:srgbClr val="404040"/>
                </a:solidFill>
              </a:defRPr>
            </a:lvl1pPr>
            <a:lvl2pPr marL="976967" indent="-367382" algn="ctr" defTabSz="914377">
              <a:buFontTx/>
              <a:defRPr sz="3600">
                <a:solidFill>
                  <a:srgbClr val="404040"/>
                </a:solidFill>
              </a:defRPr>
            </a:lvl2pPr>
            <a:lvl3pPr marL="1562059" indent="-342890" algn="ctr" defTabSz="914377">
              <a:buFontTx/>
              <a:defRPr sz="3600">
                <a:solidFill>
                  <a:srgbClr val="404040"/>
                </a:solidFill>
              </a:defRPr>
            </a:lvl3pPr>
            <a:lvl4pPr marL="2240221" indent="-411468" algn="ctr" defTabSz="914377">
              <a:buFontTx/>
              <a:defRPr sz="3600">
                <a:solidFill>
                  <a:srgbClr val="404040"/>
                </a:solidFill>
              </a:defRPr>
            </a:lvl4pPr>
            <a:lvl5pPr marL="2849807" indent="-411467" algn="ctr" defTabSz="914377">
              <a:buFontTx/>
              <a:defRPr sz="3600">
                <a:solidFill>
                  <a:srgbClr val="404040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6" name="Shape 106"/>
          <p:cNvSpPr>
            <a:spLocks noGrp="1"/>
          </p:cNvSpPr>
          <p:nvPr>
            <p:ph type="body" sz="quarter" idx="13"/>
          </p:nvPr>
        </p:nvSpPr>
        <p:spPr>
          <a:xfrm>
            <a:off x="0" y="699541"/>
            <a:ext cx="9144000" cy="288035"/>
          </a:xfrm>
          <a:prstGeom prst="rect">
            <a:avLst/>
          </a:prstGeom>
        </p:spPr>
        <p:txBody>
          <a:bodyPr lIns="34289" tIns="34289" rIns="34289" bIns="34289" anchor="ctr">
            <a:normAutofit/>
          </a:bodyPr>
          <a:lstStyle/>
          <a:p>
            <a:pPr marL="171450" indent="-171450" defTabSz="457200">
              <a:spcBef>
                <a:spcPts val="300"/>
              </a:spcBef>
              <a:defRPr sz="1600"/>
            </a:pPr>
            <a:endParaRPr/>
          </a:p>
        </p:txBody>
      </p:sp>
      <p:grpSp>
        <p:nvGrpSpPr>
          <p:cNvPr id="123" name="Group 123"/>
          <p:cNvGrpSpPr/>
          <p:nvPr/>
        </p:nvGrpSpPr>
        <p:grpSpPr>
          <a:xfrm>
            <a:off x="2365" y="5048245"/>
            <a:ext cx="9141638" cy="105936"/>
            <a:chOff x="0" y="0"/>
            <a:chExt cx="9141636" cy="105935"/>
          </a:xfrm>
        </p:grpSpPr>
        <p:sp>
          <p:nvSpPr>
            <p:cNvPr id="107" name="Shape 107"/>
            <p:cNvSpPr/>
            <p:nvPr/>
          </p:nvSpPr>
          <p:spPr>
            <a:xfrm>
              <a:off x="-1" y="4691"/>
              <a:ext cx="571355" cy="101244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68580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571351" y="4608"/>
              <a:ext cx="571355" cy="101244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68580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1142704" y="3473"/>
              <a:ext cx="571355" cy="101244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68580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1714056" y="3390"/>
              <a:ext cx="571355" cy="101244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68580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2285408" y="2386"/>
              <a:ext cx="571355" cy="101244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68580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2856760" y="2304"/>
              <a:ext cx="571355" cy="101244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68580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3428112" y="1169"/>
              <a:ext cx="571355" cy="101244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68580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3999465" y="1086"/>
              <a:ext cx="571355" cy="101244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68580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4570817" y="2386"/>
              <a:ext cx="571355" cy="101244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68580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5142169" y="2304"/>
              <a:ext cx="571355" cy="101244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68580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5713521" y="1169"/>
              <a:ext cx="571355" cy="101244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68580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6284873" y="1086"/>
              <a:ext cx="571355" cy="101244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68580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6856225" y="82"/>
              <a:ext cx="571355" cy="101244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68580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7427578" y="-1"/>
              <a:ext cx="571355" cy="101245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68580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7998929" y="4167"/>
              <a:ext cx="571355" cy="101244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68580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8570282" y="4084"/>
              <a:ext cx="571355" cy="101244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68580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24" name="Shape 124"/>
          <p:cNvSpPr>
            <a:spLocks noGrp="1"/>
          </p:cNvSpPr>
          <p:nvPr>
            <p:ph type="sldNum" sz="quarter" idx="2"/>
          </p:nvPr>
        </p:nvSpPr>
        <p:spPr>
          <a:xfrm>
            <a:off x="6302407" y="4646566"/>
            <a:ext cx="250795" cy="241393"/>
          </a:xfrm>
          <a:prstGeom prst="rect">
            <a:avLst/>
          </a:prstGeom>
        </p:spPr>
        <p:txBody>
          <a:bodyPr lIns="34289" tIns="34289" rIns="34289" bIns="34289"/>
          <a:lstStyle>
            <a:lvl1pPr defTabSz="68580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/>
          </p:cNvSpPr>
          <p:nvPr>
            <p:ph type="body" sz="quarter" idx="1"/>
          </p:nvPr>
        </p:nvSpPr>
        <p:spPr>
          <a:xfrm>
            <a:off x="0" y="3723878"/>
            <a:ext cx="9144000" cy="517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ctr">
            <a:normAutofit/>
          </a:bodyPr>
          <a:lstStyle>
            <a:lvl1pPr marL="0" indent="0" algn="ctr" defTabSz="914378">
              <a:spcBef>
                <a:spcPts val="800"/>
              </a:spcBef>
              <a:buSzTx/>
              <a:buFontTx/>
              <a:buNone/>
              <a:defRPr sz="3600" b="1"/>
            </a:lvl1pPr>
            <a:lvl2pPr marL="824571" indent="-367383" algn="ctr" defTabSz="914378">
              <a:spcBef>
                <a:spcPts val="800"/>
              </a:spcBef>
              <a:buFontTx/>
              <a:defRPr sz="3600" b="1"/>
            </a:lvl2pPr>
            <a:lvl3pPr marL="1257268" indent="-342892" algn="ctr" defTabSz="914378">
              <a:spcBef>
                <a:spcPts val="800"/>
              </a:spcBef>
              <a:buFontTx/>
              <a:defRPr sz="3600" b="1"/>
            </a:lvl3pPr>
            <a:lvl4pPr marL="1783033" indent="-411469" algn="ctr" defTabSz="914378">
              <a:spcBef>
                <a:spcPts val="800"/>
              </a:spcBef>
              <a:buFontTx/>
              <a:defRPr sz="3600" b="1"/>
            </a:lvl4pPr>
            <a:lvl5pPr marL="2240222" indent="-411469" algn="ctr" defTabSz="914378">
              <a:spcBef>
                <a:spcPts val="800"/>
              </a:spcBef>
              <a:buFontTx/>
              <a:defRPr sz="36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2" name="Shape 132"/>
          <p:cNvSpPr>
            <a:spLocks noGrp="1"/>
          </p:cNvSpPr>
          <p:nvPr>
            <p:ph type="body" sz="quarter" idx="13"/>
          </p:nvPr>
        </p:nvSpPr>
        <p:spPr>
          <a:xfrm>
            <a:off x="-148" y="4241422"/>
            <a:ext cx="9144001" cy="4320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indent="0" algn="ctr" defTabSz="914378">
              <a:spcBef>
                <a:spcPts val="200"/>
              </a:spcBef>
              <a:buSzTx/>
              <a:buFontTx/>
              <a:buNone/>
              <a:defRPr sz="1400" b="1"/>
            </a:pPr>
            <a:endParaRPr/>
          </a:p>
        </p:txBody>
      </p:sp>
      <p:pic>
        <p:nvPicPr>
          <p:cNvPr id="133" name="image3.png" descr="G:\002-KIMS BUSINESS\007-02-Googleslidesppt\02-GSppt-Contents-Kim\20170429\07-\item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442" y="310689"/>
            <a:ext cx="6414920" cy="325454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0" name="Group 150"/>
          <p:cNvGrpSpPr/>
          <p:nvPr/>
        </p:nvGrpSpPr>
        <p:grpSpPr>
          <a:xfrm>
            <a:off x="2367" y="5048247"/>
            <a:ext cx="9141636" cy="105935"/>
            <a:chOff x="0" y="-1"/>
            <a:chExt cx="9141635" cy="105934"/>
          </a:xfrm>
        </p:grpSpPr>
        <p:sp>
          <p:nvSpPr>
            <p:cNvPr id="134" name="Shape 134"/>
            <p:cNvSpPr/>
            <p:nvPr/>
          </p:nvSpPr>
          <p:spPr>
            <a:xfrm>
              <a:off x="0" y="4691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571352" y="4608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142704" y="3473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714056" y="3390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2285408" y="2386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2856760" y="2304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3428112" y="1169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3999465" y="1086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4570817" y="2386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5142169" y="2304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5713521" y="1169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6284873" y="1086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6856225" y="81"/>
              <a:ext cx="571354" cy="101244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7427577" y="-2"/>
              <a:ext cx="571354" cy="101245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7998929" y="4167"/>
              <a:ext cx="571354" cy="1012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8570282" y="4084"/>
              <a:ext cx="571354" cy="10124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51" name="Shape 151"/>
          <p:cNvSpPr>
            <a:spLocks noGrp="1"/>
          </p:cNvSpPr>
          <p:nvPr>
            <p:ph type="sldNum" sz="quarter" idx="2"/>
          </p:nvPr>
        </p:nvSpPr>
        <p:spPr>
          <a:xfrm>
            <a:off x="6279546" y="4635137"/>
            <a:ext cx="273655" cy="26425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ng" descr="G:\002-KIMS BUSINESS\007-02-Googleslidesppt\02-GSppt-Contents-Kim\20170429\07-\item02.png"/>
          <p:cNvPicPr>
            <a:picLocks noChangeAspect="1"/>
          </p:cNvPicPr>
          <p:nvPr/>
        </p:nvPicPr>
        <p:blipFill>
          <a:blip r:embed="rId49">
            <a:extLst/>
          </a:blip>
          <a:stretch>
            <a:fillRect/>
          </a:stretch>
        </p:blipFill>
        <p:spPr>
          <a:xfrm>
            <a:off x="395536" y="1628162"/>
            <a:ext cx="2527764" cy="252776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1370012" y="577453"/>
            <a:ext cx="7315201" cy="125134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5103812" y="1828800"/>
            <a:ext cx="3581401" cy="3314700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/>
          <p:nvPr/>
        </p:nvSpPr>
        <p:spPr>
          <a:xfrm>
            <a:off x="0" y="2606031"/>
            <a:ext cx="9144000" cy="1368154"/>
          </a:xfrm>
          <a:prstGeom prst="rect">
            <a:avLst/>
          </a:prstGeom>
          <a:solidFill>
            <a:schemeClr val="accent1">
              <a:alpha val="70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68580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6" name="Shape 736"/>
          <p:cNvSpPr/>
          <p:nvPr/>
        </p:nvSpPr>
        <p:spPr>
          <a:xfrm>
            <a:off x="-2" y="2606031"/>
            <a:ext cx="395541" cy="1368154"/>
          </a:xfrm>
          <a:prstGeom prst="rect">
            <a:avLst/>
          </a:prstGeom>
          <a:solidFill>
            <a:schemeClr val="accent2">
              <a:alpha val="70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68580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7" name="Shape 737"/>
          <p:cNvSpPr/>
          <p:nvPr/>
        </p:nvSpPr>
        <p:spPr>
          <a:xfrm rot="16200000">
            <a:off x="755765" y="3001884"/>
            <a:ext cx="576067" cy="5764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181" y="15884"/>
                </a:moveTo>
                <a:cubicBezTo>
                  <a:pt x="3843" y="15290"/>
                  <a:pt x="2613" y="14466"/>
                  <a:pt x="1560" y="13428"/>
                </a:cubicBezTo>
                <a:cubicBezTo>
                  <a:pt x="2014" y="15070"/>
                  <a:pt x="2903" y="16530"/>
                  <a:pt x="4096" y="17679"/>
                </a:cubicBezTo>
                <a:cubicBezTo>
                  <a:pt x="4528" y="17115"/>
                  <a:pt x="4886" y="16511"/>
                  <a:pt x="5181" y="15884"/>
                </a:cubicBezTo>
                <a:close/>
                <a:moveTo>
                  <a:pt x="5313" y="5847"/>
                </a:moveTo>
                <a:cubicBezTo>
                  <a:pt x="5002" y="5156"/>
                  <a:pt x="4619" y="4489"/>
                  <a:pt x="4148" y="3870"/>
                </a:cubicBezTo>
                <a:cubicBezTo>
                  <a:pt x="2843" y="5109"/>
                  <a:pt x="1893" y="6717"/>
                  <a:pt x="1462" y="8525"/>
                </a:cubicBezTo>
                <a:cubicBezTo>
                  <a:pt x="2568" y="7387"/>
                  <a:pt x="3878" y="6484"/>
                  <a:pt x="5313" y="5847"/>
                </a:cubicBezTo>
                <a:close/>
                <a:moveTo>
                  <a:pt x="6345" y="11338"/>
                </a:moveTo>
                <a:lnTo>
                  <a:pt x="1539" y="11338"/>
                </a:lnTo>
                <a:cubicBezTo>
                  <a:pt x="2665" y="12759"/>
                  <a:pt x="4107" y="13864"/>
                  <a:pt x="5725" y="14590"/>
                </a:cubicBezTo>
                <a:cubicBezTo>
                  <a:pt x="6089" y="13535"/>
                  <a:pt x="6298" y="12440"/>
                  <a:pt x="6345" y="11338"/>
                </a:cubicBezTo>
                <a:close/>
                <a:moveTo>
                  <a:pt x="6346" y="10118"/>
                </a:moveTo>
                <a:cubicBezTo>
                  <a:pt x="6299" y="9119"/>
                  <a:pt x="6118" y="8125"/>
                  <a:pt x="5810" y="7162"/>
                </a:cubicBezTo>
                <a:cubicBezTo>
                  <a:pt x="4318" y="7840"/>
                  <a:pt x="2980" y="8841"/>
                  <a:pt x="1909" y="10118"/>
                </a:cubicBezTo>
                <a:close/>
                <a:moveTo>
                  <a:pt x="9966" y="17043"/>
                </a:moveTo>
                <a:cubicBezTo>
                  <a:pt x="8700" y="16996"/>
                  <a:pt x="7462" y="16753"/>
                  <a:pt x="6290" y="16339"/>
                </a:cubicBezTo>
                <a:cubicBezTo>
                  <a:pt x="5946" y="17082"/>
                  <a:pt x="5521" y="17796"/>
                  <a:pt x="5006" y="18461"/>
                </a:cubicBezTo>
                <a:cubicBezTo>
                  <a:pt x="6405" y="19527"/>
                  <a:pt x="8111" y="20210"/>
                  <a:pt x="9966" y="20366"/>
                </a:cubicBezTo>
                <a:close/>
                <a:moveTo>
                  <a:pt x="9966" y="11338"/>
                </a:moveTo>
                <a:lnTo>
                  <a:pt x="7542" y="11338"/>
                </a:lnTo>
                <a:cubicBezTo>
                  <a:pt x="7495" y="12591"/>
                  <a:pt x="7256" y="13838"/>
                  <a:pt x="6835" y="15037"/>
                </a:cubicBezTo>
                <a:cubicBezTo>
                  <a:pt x="7835" y="15385"/>
                  <a:pt x="8889" y="15591"/>
                  <a:pt x="9966" y="15639"/>
                </a:cubicBezTo>
                <a:close/>
                <a:moveTo>
                  <a:pt x="9966" y="6092"/>
                </a:moveTo>
                <a:cubicBezTo>
                  <a:pt x="8917" y="6151"/>
                  <a:pt x="7894" y="6362"/>
                  <a:pt x="6923" y="6709"/>
                </a:cubicBezTo>
                <a:cubicBezTo>
                  <a:pt x="7286" y="7818"/>
                  <a:pt x="7496" y="8965"/>
                  <a:pt x="7543" y="10118"/>
                </a:cubicBezTo>
                <a:lnTo>
                  <a:pt x="9966" y="10118"/>
                </a:lnTo>
                <a:close/>
                <a:moveTo>
                  <a:pt x="9966" y="1234"/>
                </a:moveTo>
                <a:cubicBezTo>
                  <a:pt x="8136" y="1388"/>
                  <a:pt x="6452" y="2054"/>
                  <a:pt x="5063" y="3095"/>
                </a:cubicBezTo>
                <a:cubicBezTo>
                  <a:pt x="5617" y="3814"/>
                  <a:pt x="6064" y="4590"/>
                  <a:pt x="6424" y="5394"/>
                </a:cubicBezTo>
                <a:cubicBezTo>
                  <a:pt x="7553" y="4988"/>
                  <a:pt x="8745" y="4746"/>
                  <a:pt x="9966" y="4686"/>
                </a:cubicBezTo>
                <a:close/>
                <a:moveTo>
                  <a:pt x="14579" y="6723"/>
                </a:moveTo>
                <a:cubicBezTo>
                  <a:pt x="13499" y="6339"/>
                  <a:pt x="12356" y="6116"/>
                  <a:pt x="11187" y="6080"/>
                </a:cubicBezTo>
                <a:lnTo>
                  <a:pt x="11187" y="10118"/>
                </a:lnTo>
                <a:lnTo>
                  <a:pt x="13994" y="10118"/>
                </a:lnTo>
                <a:cubicBezTo>
                  <a:pt x="14030" y="8971"/>
                  <a:pt x="14229" y="7829"/>
                  <a:pt x="14579" y="6723"/>
                </a:cubicBezTo>
                <a:close/>
                <a:moveTo>
                  <a:pt x="14707" y="14902"/>
                </a:moveTo>
                <a:cubicBezTo>
                  <a:pt x="14298" y="13747"/>
                  <a:pt x="14061" y="12547"/>
                  <a:pt x="14004" y="11338"/>
                </a:cubicBezTo>
                <a:lnTo>
                  <a:pt x="11187" y="11338"/>
                </a:lnTo>
                <a:lnTo>
                  <a:pt x="11187" y="15635"/>
                </a:lnTo>
                <a:cubicBezTo>
                  <a:pt x="12405" y="15582"/>
                  <a:pt x="13591" y="15328"/>
                  <a:pt x="14707" y="14902"/>
                </a:cubicBezTo>
                <a:close/>
                <a:moveTo>
                  <a:pt x="16426" y="3028"/>
                </a:moveTo>
                <a:cubicBezTo>
                  <a:pt x="14947" y="1946"/>
                  <a:pt x="13142" y="1287"/>
                  <a:pt x="11187" y="1212"/>
                </a:cubicBezTo>
                <a:lnTo>
                  <a:pt x="11187" y="4675"/>
                </a:lnTo>
                <a:cubicBezTo>
                  <a:pt x="12524" y="4711"/>
                  <a:pt x="13831" y="4964"/>
                  <a:pt x="15065" y="5404"/>
                </a:cubicBezTo>
                <a:cubicBezTo>
                  <a:pt x="15427" y="4576"/>
                  <a:pt x="15879" y="3779"/>
                  <a:pt x="16426" y="3028"/>
                </a:cubicBezTo>
                <a:close/>
                <a:moveTo>
                  <a:pt x="16595" y="18446"/>
                </a:moveTo>
                <a:cubicBezTo>
                  <a:pt x="16044" y="17745"/>
                  <a:pt x="15593" y="16991"/>
                  <a:pt x="15231" y="16205"/>
                </a:cubicBezTo>
                <a:cubicBezTo>
                  <a:pt x="13951" y="16698"/>
                  <a:pt x="12587" y="16988"/>
                  <a:pt x="11187" y="17041"/>
                </a:cubicBezTo>
                <a:lnTo>
                  <a:pt x="11187" y="20388"/>
                </a:lnTo>
                <a:cubicBezTo>
                  <a:pt x="13217" y="20310"/>
                  <a:pt x="15085" y="19602"/>
                  <a:pt x="16595" y="18446"/>
                </a:cubicBezTo>
                <a:close/>
                <a:moveTo>
                  <a:pt x="19521" y="10118"/>
                </a:moveTo>
                <a:cubicBezTo>
                  <a:pt x="18465" y="8858"/>
                  <a:pt x="17152" y="7868"/>
                  <a:pt x="15690" y="7187"/>
                </a:cubicBezTo>
                <a:cubicBezTo>
                  <a:pt x="15396" y="8143"/>
                  <a:pt x="15227" y="9128"/>
                  <a:pt x="15190" y="10118"/>
                </a:cubicBezTo>
                <a:close/>
                <a:moveTo>
                  <a:pt x="19601" y="11338"/>
                </a:moveTo>
                <a:lnTo>
                  <a:pt x="15201" y="11338"/>
                </a:lnTo>
                <a:cubicBezTo>
                  <a:pt x="15255" y="12381"/>
                  <a:pt x="15457" y="13417"/>
                  <a:pt x="15799" y="14417"/>
                </a:cubicBezTo>
                <a:cubicBezTo>
                  <a:pt x="17262" y="13688"/>
                  <a:pt x="18567" y="12647"/>
                  <a:pt x="19601" y="11338"/>
                </a:cubicBezTo>
                <a:close/>
                <a:moveTo>
                  <a:pt x="20160" y="8703"/>
                </a:moveTo>
                <a:cubicBezTo>
                  <a:pt x="19746" y="6789"/>
                  <a:pt x="18751" y="5092"/>
                  <a:pt x="17368" y="3802"/>
                </a:cubicBezTo>
                <a:cubicBezTo>
                  <a:pt x="16880" y="4448"/>
                  <a:pt x="16487" y="5145"/>
                  <a:pt x="16169" y="5866"/>
                </a:cubicBezTo>
                <a:cubicBezTo>
                  <a:pt x="17661" y="6539"/>
                  <a:pt x="19018" y="7499"/>
                  <a:pt x="20160" y="8703"/>
                </a:cubicBezTo>
                <a:close/>
                <a:moveTo>
                  <a:pt x="20168" y="12857"/>
                </a:moveTo>
                <a:cubicBezTo>
                  <a:pt x="19071" y="14054"/>
                  <a:pt x="17765" y="15021"/>
                  <a:pt x="16325" y="15719"/>
                </a:cubicBezTo>
                <a:cubicBezTo>
                  <a:pt x="16641" y="16402"/>
                  <a:pt x="17032" y="17059"/>
                  <a:pt x="17508" y="17669"/>
                </a:cubicBezTo>
                <a:cubicBezTo>
                  <a:pt x="18826" y="16385"/>
                  <a:pt x="19773" y="14723"/>
                  <a:pt x="20168" y="12857"/>
                </a:cubicBezTo>
                <a:close/>
                <a:moveTo>
                  <a:pt x="21600" y="10800"/>
                </a:moveTo>
                <a:cubicBezTo>
                  <a:pt x="21600" y="16765"/>
                  <a:pt x="16761" y="21600"/>
                  <a:pt x="10793" y="21600"/>
                </a:cubicBezTo>
                <a:cubicBezTo>
                  <a:pt x="5005" y="21600"/>
                  <a:pt x="280" y="17053"/>
                  <a:pt x="13" y="11338"/>
                </a:cubicBezTo>
                <a:lnTo>
                  <a:pt x="0" y="11338"/>
                </a:lnTo>
                <a:lnTo>
                  <a:pt x="0" y="10118"/>
                </a:lnTo>
                <a:lnTo>
                  <a:pt x="19" y="10118"/>
                </a:lnTo>
                <a:cubicBezTo>
                  <a:pt x="342" y="4745"/>
                  <a:pt x="4609" y="437"/>
                  <a:pt x="9966" y="42"/>
                </a:cubicBezTo>
                <a:lnTo>
                  <a:pt x="9966" y="0"/>
                </a:lnTo>
                <a:lnTo>
                  <a:pt x="11187" y="0"/>
                </a:lnTo>
                <a:lnTo>
                  <a:pt x="11187" y="20"/>
                </a:lnTo>
                <a:cubicBezTo>
                  <a:pt x="16973" y="214"/>
                  <a:pt x="21600" y="4967"/>
                  <a:pt x="21600" y="108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685800"/>
            <a:endParaRPr/>
          </a:p>
        </p:txBody>
      </p:sp>
      <p:sp>
        <p:nvSpPr>
          <p:cNvPr id="738" name="Shape 738"/>
          <p:cNvSpPr/>
          <p:nvPr/>
        </p:nvSpPr>
        <p:spPr>
          <a:xfrm>
            <a:off x="1475654" y="2996597"/>
            <a:ext cx="6976107" cy="587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tIns="34289" rIns="34289" bIns="34289" anchor="ctr">
            <a:spAutoFit/>
          </a:bodyPr>
          <a:lstStyle>
            <a:lvl1pPr defTabSz="685800">
              <a:lnSpc>
                <a:spcPct val="110000"/>
              </a:lnSpc>
              <a:spcBef>
                <a:spcPts val="600"/>
              </a:spcBef>
              <a:defRPr sz="3600" b="1">
                <a:solidFill>
                  <a:srgbClr val="FFFFFF"/>
                </a:solidFill>
              </a:defRPr>
            </a:lvl1pPr>
          </a:lstStyle>
          <a:p>
            <a:r>
              <a:t>Raise Money on Kickstarter !</a:t>
            </a:r>
          </a:p>
        </p:txBody>
      </p:sp>
      <p:pic>
        <p:nvPicPr>
          <p:cNvPr id="739" name="image9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82437" y="136838"/>
            <a:ext cx="1207396" cy="1207396"/>
          </a:xfrm>
          <a:prstGeom prst="rect">
            <a:avLst/>
          </a:prstGeom>
          <a:ln w="12700">
            <a:miter lim="400000"/>
          </a:ln>
        </p:spPr>
      </p:pic>
      <p:sp>
        <p:nvSpPr>
          <p:cNvPr id="740" name="Shape 740"/>
          <p:cNvSpPr/>
          <p:nvPr/>
        </p:nvSpPr>
        <p:spPr>
          <a:xfrm>
            <a:off x="7529066" y="4213981"/>
            <a:ext cx="1845389" cy="596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 defTabSz="685800">
              <a:defRPr sz="1200" b="1">
                <a:solidFill>
                  <a:srgbClr val="404040"/>
                </a:solidFill>
              </a:defRPr>
            </a:pPr>
            <a:r>
              <a:t>Annabel Wu</a:t>
            </a:r>
          </a:p>
          <a:p>
            <a:pPr defTabSz="685800">
              <a:defRPr sz="1200" b="1">
                <a:solidFill>
                  <a:srgbClr val="404040"/>
                </a:solidFill>
              </a:defRPr>
            </a:pPr>
            <a:r>
              <a:t>Chanel Wang</a:t>
            </a:r>
          </a:p>
          <a:p>
            <a:pPr defTabSz="685800">
              <a:defRPr sz="1200" b="1">
                <a:solidFill>
                  <a:srgbClr val="404040"/>
                </a:solidFill>
              </a:defRPr>
            </a:pPr>
            <a:r>
              <a:t>Casey Zhou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3925" y="467"/>
            <a:ext cx="9471850" cy="5142566"/>
          </a:xfrm>
          <a:prstGeom prst="rect">
            <a:avLst/>
          </a:prstGeom>
          <a:ln w="12700">
            <a:miter lim="400000"/>
          </a:ln>
        </p:spPr>
      </p:pic>
      <p:sp>
        <p:nvSpPr>
          <p:cNvPr id="846" name="Shape 846"/>
          <p:cNvSpPr/>
          <p:nvPr/>
        </p:nvSpPr>
        <p:spPr>
          <a:xfrm>
            <a:off x="5308599" y="1965622"/>
            <a:ext cx="938810" cy="364285"/>
          </a:xfrm>
          <a:prstGeom prst="ellipse">
            <a:avLst/>
          </a:prstGeom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47" name="Shape 847"/>
          <p:cNvSpPr/>
          <p:nvPr/>
        </p:nvSpPr>
        <p:spPr>
          <a:xfrm>
            <a:off x="5880100" y="2270422"/>
            <a:ext cx="704702" cy="271415"/>
          </a:xfrm>
          <a:prstGeom prst="ellipse">
            <a:avLst/>
          </a:prstGeom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48" name="Shape 848"/>
          <p:cNvSpPr/>
          <p:nvPr/>
        </p:nvSpPr>
        <p:spPr>
          <a:xfrm>
            <a:off x="5308599" y="2587922"/>
            <a:ext cx="610596" cy="598143"/>
          </a:xfrm>
          <a:prstGeom prst="ellipse">
            <a:avLst/>
          </a:prstGeom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49" name="Shape 849"/>
          <p:cNvSpPr/>
          <p:nvPr/>
        </p:nvSpPr>
        <p:spPr>
          <a:xfrm>
            <a:off x="1866899" y="4467521"/>
            <a:ext cx="1180110" cy="364285"/>
          </a:xfrm>
          <a:prstGeom prst="ellipse">
            <a:avLst/>
          </a:prstGeom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50" name="Shape 850"/>
          <p:cNvSpPr/>
          <p:nvPr/>
        </p:nvSpPr>
        <p:spPr>
          <a:xfrm>
            <a:off x="3047999" y="4467521"/>
            <a:ext cx="938810" cy="364285"/>
          </a:xfrm>
          <a:prstGeom prst="ellipse">
            <a:avLst/>
          </a:prstGeom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51" name="Shape 851"/>
          <p:cNvSpPr/>
          <p:nvPr/>
        </p:nvSpPr>
        <p:spPr>
          <a:xfrm>
            <a:off x="2514599" y="2717550"/>
            <a:ext cx="938810" cy="752181"/>
          </a:xfrm>
          <a:prstGeom prst="ellipse">
            <a:avLst/>
          </a:prstGeom>
          <a:ln w="38100">
            <a:solidFill>
              <a:srgbClr val="FF93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52" name="Shape 852"/>
          <p:cNvSpPr/>
          <p:nvPr/>
        </p:nvSpPr>
        <p:spPr>
          <a:xfrm>
            <a:off x="5261545" y="3184822"/>
            <a:ext cx="704703" cy="598143"/>
          </a:xfrm>
          <a:prstGeom prst="ellipse">
            <a:avLst/>
          </a:prstGeom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53" name="Shape 853"/>
          <p:cNvSpPr/>
          <p:nvPr/>
        </p:nvSpPr>
        <p:spPr>
          <a:xfrm>
            <a:off x="660399" y="879296"/>
            <a:ext cx="597896" cy="258715"/>
          </a:xfrm>
          <a:prstGeom prst="ellipse">
            <a:avLst/>
          </a:prstGeom>
          <a:ln w="38100">
            <a:solidFill>
              <a:srgbClr val="FF93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5" name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23274" y="91438"/>
            <a:ext cx="10118668" cy="5143503"/>
          </a:xfrm>
          <a:prstGeom prst="rect">
            <a:avLst/>
          </a:prstGeom>
          <a:ln w="12700">
            <a:miter lim="400000"/>
          </a:ln>
        </p:spPr>
      </p:pic>
      <p:sp>
        <p:nvSpPr>
          <p:cNvPr id="856" name="Shape 856"/>
          <p:cNvSpPr/>
          <p:nvPr/>
        </p:nvSpPr>
        <p:spPr>
          <a:xfrm>
            <a:off x="2476499" y="35221"/>
            <a:ext cx="938810" cy="364286"/>
          </a:xfrm>
          <a:prstGeom prst="ellipse">
            <a:avLst/>
          </a:prstGeom>
          <a:ln w="25400">
            <a:solidFill>
              <a:srgbClr val="FF93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57" name="Shape 857"/>
          <p:cNvSpPr/>
          <p:nvPr/>
        </p:nvSpPr>
        <p:spPr>
          <a:xfrm>
            <a:off x="647699" y="619421"/>
            <a:ext cx="938810" cy="364285"/>
          </a:xfrm>
          <a:prstGeom prst="ellipse">
            <a:avLst/>
          </a:prstGeom>
          <a:ln w="25400">
            <a:solidFill>
              <a:srgbClr val="FF93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58" name="Shape 858"/>
          <p:cNvSpPr/>
          <p:nvPr/>
        </p:nvSpPr>
        <p:spPr>
          <a:xfrm>
            <a:off x="5829300" y="2918122"/>
            <a:ext cx="355204" cy="364285"/>
          </a:xfrm>
          <a:prstGeom prst="ellipse">
            <a:avLst/>
          </a:prstGeom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59" name="Shape 859"/>
          <p:cNvSpPr/>
          <p:nvPr/>
        </p:nvSpPr>
        <p:spPr>
          <a:xfrm>
            <a:off x="1689100" y="41571"/>
            <a:ext cx="634802" cy="351586"/>
          </a:xfrm>
          <a:prstGeom prst="ellipse">
            <a:avLst/>
          </a:prstGeom>
          <a:ln w="38100">
            <a:solidFill>
              <a:srgbClr val="FF93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>
            <a:spLocks noGrp="1"/>
          </p:cNvSpPr>
          <p:nvPr>
            <p:ph type="body" sz="quarter" idx="4294967295"/>
          </p:nvPr>
        </p:nvSpPr>
        <p:spPr>
          <a:xfrm>
            <a:off x="-1" y="1557"/>
            <a:ext cx="9144001" cy="4787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ctr">
            <a:normAutofit/>
          </a:bodyPr>
          <a:lstStyle>
            <a:lvl1pPr marL="0" indent="0" algn="ctr">
              <a:spcBef>
                <a:spcPts val="800"/>
              </a:spcBef>
              <a:buSzTx/>
              <a:buFontTx/>
              <a:buNone/>
              <a:defRPr sz="1900">
                <a:solidFill>
                  <a:srgbClr val="404040"/>
                </a:solidFill>
              </a:defRPr>
            </a:lvl1pPr>
          </a:lstStyle>
          <a:p>
            <a:r>
              <a:t>Using Data Crawler</a:t>
            </a:r>
          </a:p>
        </p:txBody>
      </p:sp>
      <p:pic>
        <p:nvPicPr>
          <p:cNvPr id="862" name="image14.png" descr="图片包含 屏幕截图&#10;&#10;&#10;&#10;自动生成的说明"/>
          <p:cNvPicPr>
            <a:picLocks noChangeAspect="1"/>
          </p:cNvPicPr>
          <p:nvPr/>
        </p:nvPicPr>
        <p:blipFill>
          <a:blip r:embed="rId2">
            <a:extLst/>
          </a:blip>
          <a:srcRect b="4570"/>
          <a:stretch>
            <a:fillRect/>
          </a:stretch>
        </p:blipFill>
        <p:spPr>
          <a:xfrm>
            <a:off x="240603" y="1914628"/>
            <a:ext cx="4058129" cy="2178382"/>
          </a:xfrm>
          <a:prstGeom prst="rect">
            <a:avLst/>
          </a:prstGeom>
          <a:ln w="12700">
            <a:miter lim="400000"/>
          </a:ln>
        </p:spPr>
      </p:pic>
      <p:sp>
        <p:nvSpPr>
          <p:cNvPr id="863" name="Shape 863"/>
          <p:cNvSpPr/>
          <p:nvPr/>
        </p:nvSpPr>
        <p:spPr>
          <a:xfrm>
            <a:off x="2898752" y="704212"/>
            <a:ext cx="4687616" cy="630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spcBef>
                <a:spcPts val="700"/>
              </a:spcBef>
              <a:defRPr sz="1600"/>
            </a:pPr>
            <a:r>
              <a:t>- Add more attributes</a:t>
            </a:r>
            <a:endParaRPr sz="1900"/>
          </a:p>
          <a:p>
            <a:pPr>
              <a:spcBef>
                <a:spcPts val="700"/>
              </a:spcBef>
              <a:defRPr sz="1600"/>
            </a:pPr>
            <a:r>
              <a:t>- Cross-validate the raw data from Kaggle</a:t>
            </a:r>
          </a:p>
        </p:txBody>
      </p:sp>
      <p:pic>
        <p:nvPicPr>
          <p:cNvPr id="864" name="image1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27330" y="1914629"/>
            <a:ext cx="4214751" cy="21784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Shape 866"/>
          <p:cNvSpPr>
            <a:spLocks noGrp="1"/>
          </p:cNvSpPr>
          <p:nvPr>
            <p:ph type="body" sz="quarter" idx="1"/>
          </p:nvPr>
        </p:nvSpPr>
        <p:spPr>
          <a:xfrm>
            <a:off x="-1" y="1557"/>
            <a:ext cx="9144001" cy="478731"/>
          </a:xfrm>
          <a:prstGeom prst="rect">
            <a:avLst/>
          </a:prstGeom>
        </p:spPr>
        <p:txBody>
          <a:bodyPr/>
          <a:lstStyle>
            <a:lvl1pPr>
              <a:defRPr sz="1900"/>
            </a:lvl1pPr>
          </a:lstStyle>
          <a:p>
            <a:r>
              <a:t>Kickstarter Projects Around the World</a:t>
            </a:r>
          </a:p>
        </p:txBody>
      </p:sp>
      <p:pic>
        <p:nvPicPr>
          <p:cNvPr id="867" name="image16.png"/>
          <p:cNvPicPr>
            <a:picLocks noChangeAspect="1"/>
          </p:cNvPicPr>
          <p:nvPr/>
        </p:nvPicPr>
        <p:blipFill>
          <a:blip r:embed="rId2">
            <a:extLst/>
          </a:blip>
          <a:srcRect t="8198" b="8198"/>
          <a:stretch>
            <a:fillRect/>
          </a:stretch>
        </p:blipFill>
        <p:spPr>
          <a:xfrm>
            <a:off x="0" y="753976"/>
            <a:ext cx="9144143" cy="38581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Shape 869"/>
          <p:cNvSpPr>
            <a:spLocks noGrp="1"/>
          </p:cNvSpPr>
          <p:nvPr>
            <p:ph type="body" sz="quarter" idx="4294967295"/>
          </p:nvPr>
        </p:nvSpPr>
        <p:spPr>
          <a:xfrm>
            <a:off x="-1" y="1557"/>
            <a:ext cx="9144001" cy="4787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ctr">
            <a:normAutofit/>
          </a:bodyPr>
          <a:lstStyle>
            <a:lvl1pPr marL="0" indent="0" algn="ctr">
              <a:spcBef>
                <a:spcPts val="800"/>
              </a:spcBef>
              <a:buSzTx/>
              <a:buNone/>
              <a:defRPr sz="1900">
                <a:solidFill>
                  <a:srgbClr val="404040"/>
                </a:solidFill>
              </a:defRPr>
            </a:lvl1pPr>
          </a:lstStyle>
          <a:p>
            <a:r>
              <a:t>Kickstarter Projects in the US</a:t>
            </a:r>
          </a:p>
        </p:txBody>
      </p:sp>
      <p:pic>
        <p:nvPicPr>
          <p:cNvPr id="870" name="image17.png"/>
          <p:cNvPicPr>
            <a:picLocks noChangeAspect="1"/>
          </p:cNvPicPr>
          <p:nvPr/>
        </p:nvPicPr>
        <p:blipFill>
          <a:blip r:embed="rId2">
            <a:extLst/>
          </a:blip>
          <a:srcRect t="8088" b="8088"/>
          <a:stretch>
            <a:fillRect/>
          </a:stretch>
        </p:blipFill>
        <p:spPr>
          <a:xfrm>
            <a:off x="-74335" y="935791"/>
            <a:ext cx="6893704" cy="2916279"/>
          </a:xfrm>
          <a:prstGeom prst="rect">
            <a:avLst/>
          </a:prstGeom>
          <a:ln w="12700">
            <a:miter lim="400000"/>
          </a:ln>
        </p:spPr>
      </p:pic>
      <p:pic>
        <p:nvPicPr>
          <p:cNvPr id="871" name="image18.png"/>
          <p:cNvPicPr>
            <a:picLocks noChangeAspect="1"/>
          </p:cNvPicPr>
          <p:nvPr/>
        </p:nvPicPr>
        <p:blipFill>
          <a:blip r:embed="rId3">
            <a:extLst/>
          </a:blip>
          <a:srcRect l="3107" t="10062" b="3162"/>
          <a:stretch>
            <a:fillRect/>
          </a:stretch>
        </p:blipFill>
        <p:spPr>
          <a:xfrm>
            <a:off x="5808276" y="1650874"/>
            <a:ext cx="4259234" cy="28405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image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6419" y="207008"/>
            <a:ext cx="2741993" cy="1895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874" name="image2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33256" y="755277"/>
            <a:ext cx="5509114" cy="34548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75" name="image2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276" y="2388654"/>
            <a:ext cx="3443742" cy="2373149"/>
          </a:xfrm>
          <a:prstGeom prst="rect">
            <a:avLst/>
          </a:prstGeom>
          <a:ln w="12700">
            <a:miter lim="400000"/>
          </a:ln>
        </p:spPr>
      </p:pic>
      <p:sp>
        <p:nvSpPr>
          <p:cNvPr id="876" name="Shape 876"/>
          <p:cNvSpPr>
            <a:spLocks noGrp="1"/>
          </p:cNvSpPr>
          <p:nvPr>
            <p:ph type="body" sz="quarter" idx="4294967295"/>
          </p:nvPr>
        </p:nvSpPr>
        <p:spPr>
          <a:xfrm>
            <a:off x="-1" y="1557"/>
            <a:ext cx="9144001" cy="4787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ctr">
            <a:normAutofit/>
          </a:bodyPr>
          <a:lstStyle>
            <a:lvl1pPr marL="0" indent="0" algn="ctr">
              <a:spcBef>
                <a:spcPts val="800"/>
              </a:spcBef>
              <a:buSzTx/>
              <a:buNone/>
              <a:defRPr sz="1900">
                <a:solidFill>
                  <a:srgbClr val="404040"/>
                </a:solidFill>
              </a:defRPr>
            </a:lvl1pPr>
          </a:lstStyle>
          <a:p>
            <a:r>
              <a:t>Fund Raising Status</a:t>
            </a:r>
          </a:p>
        </p:txBody>
      </p:sp>
      <p:sp>
        <p:nvSpPr>
          <p:cNvPr id="877" name="Shape 877"/>
          <p:cNvSpPr/>
          <p:nvPr/>
        </p:nvSpPr>
        <p:spPr>
          <a:xfrm>
            <a:off x="3769664" y="4250466"/>
            <a:ext cx="5036299" cy="492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>
              <a:defRPr sz="1400" b="1">
                <a:solidFill>
                  <a:srgbClr val="404040"/>
                </a:solidFill>
              </a:defRPr>
            </a:pPr>
            <a:r>
              <a:t>Increase the project duration can not </a:t>
            </a:r>
          </a:p>
          <a:p>
            <a:pPr>
              <a:defRPr sz="1400" b="1">
                <a:solidFill>
                  <a:srgbClr val="404040"/>
                </a:solidFill>
              </a:defRPr>
            </a:pPr>
            <a:r>
              <a:t>increase the success rate</a:t>
            </a:r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image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8041" y="501207"/>
            <a:ext cx="7007917" cy="4326500"/>
          </a:xfrm>
          <a:prstGeom prst="rect">
            <a:avLst/>
          </a:prstGeom>
          <a:ln w="12700">
            <a:miter lim="400000"/>
          </a:ln>
        </p:spPr>
      </p:pic>
      <p:sp>
        <p:nvSpPr>
          <p:cNvPr id="880" name="Shape 880"/>
          <p:cNvSpPr>
            <a:spLocks noGrp="1"/>
          </p:cNvSpPr>
          <p:nvPr>
            <p:ph type="body" sz="quarter" idx="4294967295"/>
          </p:nvPr>
        </p:nvSpPr>
        <p:spPr>
          <a:xfrm>
            <a:off x="-1" y="1557"/>
            <a:ext cx="9144001" cy="4787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ctr">
            <a:normAutofit/>
          </a:bodyPr>
          <a:lstStyle>
            <a:lvl1pPr marL="0" indent="0" algn="ctr">
              <a:spcBef>
                <a:spcPts val="800"/>
              </a:spcBef>
              <a:buSzTx/>
              <a:buNone/>
              <a:defRPr sz="1900">
                <a:solidFill>
                  <a:srgbClr val="404040"/>
                </a:solidFill>
              </a:defRPr>
            </a:lvl1pPr>
          </a:lstStyle>
          <a:p>
            <a:r>
              <a:t>Fund Seekers Category-Wise</a:t>
            </a: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2" name="image24.png"/>
          <p:cNvPicPr>
            <a:picLocks noChangeAspect="1"/>
          </p:cNvPicPr>
          <p:nvPr/>
        </p:nvPicPr>
        <p:blipFill>
          <a:blip r:embed="rId2">
            <a:extLst/>
          </a:blip>
          <a:srcRect t="6009" b="6009"/>
          <a:stretch>
            <a:fillRect/>
          </a:stretch>
        </p:blipFill>
        <p:spPr>
          <a:xfrm>
            <a:off x="1895077" y="605068"/>
            <a:ext cx="5353892" cy="4318365"/>
          </a:xfrm>
          <a:prstGeom prst="rect">
            <a:avLst/>
          </a:prstGeom>
          <a:ln w="12700">
            <a:miter lim="400000"/>
          </a:ln>
        </p:spPr>
      </p:pic>
      <p:sp>
        <p:nvSpPr>
          <p:cNvPr id="883" name="Shape 883"/>
          <p:cNvSpPr>
            <a:spLocks noGrp="1"/>
          </p:cNvSpPr>
          <p:nvPr>
            <p:ph type="body" sz="quarter" idx="4294967295"/>
          </p:nvPr>
        </p:nvSpPr>
        <p:spPr>
          <a:xfrm>
            <a:off x="-1" y="1557"/>
            <a:ext cx="9144001" cy="4787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ctr">
            <a:normAutofit/>
          </a:bodyPr>
          <a:lstStyle>
            <a:lvl1pPr marL="0" indent="0" algn="ctr">
              <a:spcBef>
                <a:spcPts val="800"/>
              </a:spcBef>
              <a:buSzTx/>
              <a:buNone/>
              <a:defRPr sz="1900">
                <a:solidFill>
                  <a:srgbClr val="404040"/>
                </a:solidFill>
              </a:defRPr>
            </a:lvl1pPr>
          </a:lstStyle>
          <a:p>
            <a:r>
              <a:t>Total Fund Pledged Category/Subcategory-Wise</a:t>
            </a: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5" name="image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525" y="737228"/>
            <a:ext cx="5567588" cy="3520680"/>
          </a:xfrm>
          <a:prstGeom prst="rect">
            <a:avLst/>
          </a:prstGeom>
          <a:ln w="12700">
            <a:miter lim="400000"/>
          </a:ln>
        </p:spPr>
      </p:pic>
      <p:sp>
        <p:nvSpPr>
          <p:cNvPr id="886" name="Shape 886"/>
          <p:cNvSpPr>
            <a:spLocks noGrp="1"/>
          </p:cNvSpPr>
          <p:nvPr>
            <p:ph type="body" sz="quarter" idx="4294967295"/>
          </p:nvPr>
        </p:nvSpPr>
        <p:spPr>
          <a:xfrm>
            <a:off x="-1" y="1557"/>
            <a:ext cx="9144001" cy="4787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ctr">
            <a:normAutofit/>
          </a:bodyPr>
          <a:lstStyle>
            <a:lvl1pPr marL="0" indent="0" algn="ctr">
              <a:spcBef>
                <a:spcPts val="800"/>
              </a:spcBef>
              <a:buSzTx/>
              <a:buNone/>
              <a:defRPr sz="1900">
                <a:solidFill>
                  <a:srgbClr val="404040"/>
                </a:solidFill>
              </a:defRPr>
            </a:lvl1pPr>
          </a:lstStyle>
          <a:p>
            <a:r>
              <a:t>Total Fund Pledged Category-Wise &amp; Top Fund Seekers</a:t>
            </a:r>
          </a:p>
        </p:txBody>
      </p:sp>
      <p:pic>
        <p:nvPicPr>
          <p:cNvPr id="887" name="image26.png"/>
          <p:cNvPicPr>
            <a:picLocks noChangeAspect="1"/>
          </p:cNvPicPr>
          <p:nvPr/>
        </p:nvPicPr>
        <p:blipFill>
          <a:blip r:embed="rId3">
            <a:extLst/>
          </a:blip>
          <a:srcRect t="5331"/>
          <a:stretch>
            <a:fillRect/>
          </a:stretch>
        </p:blipFill>
        <p:spPr>
          <a:xfrm>
            <a:off x="5768383" y="737228"/>
            <a:ext cx="5744448" cy="3520528"/>
          </a:xfrm>
          <a:prstGeom prst="rect">
            <a:avLst/>
          </a:prstGeom>
          <a:ln w="12700">
            <a:miter lim="400000"/>
          </a:ln>
        </p:spPr>
      </p:pic>
      <p:sp>
        <p:nvSpPr>
          <p:cNvPr id="888" name="Shape 888"/>
          <p:cNvSpPr/>
          <p:nvPr/>
        </p:nvSpPr>
        <p:spPr>
          <a:xfrm>
            <a:off x="2032303" y="4508665"/>
            <a:ext cx="5567588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400" b="1">
                <a:solidFill>
                  <a:srgbClr val="404040"/>
                </a:solidFill>
              </a:defRPr>
            </a:lvl1pPr>
          </a:lstStyle>
          <a:p>
            <a:r>
              <a:t>Design projects accumulate the most capital on Kickstarter</a:t>
            </a: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" name="image27.png"/>
          <p:cNvPicPr>
            <a:picLocks noChangeAspect="1"/>
          </p:cNvPicPr>
          <p:nvPr/>
        </p:nvPicPr>
        <p:blipFill>
          <a:blip r:embed="rId2">
            <a:extLst/>
          </a:blip>
          <a:srcRect t="5327"/>
          <a:stretch>
            <a:fillRect/>
          </a:stretch>
        </p:blipFill>
        <p:spPr>
          <a:xfrm>
            <a:off x="1548049" y="674131"/>
            <a:ext cx="5864933" cy="3997241"/>
          </a:xfrm>
          <a:prstGeom prst="rect">
            <a:avLst/>
          </a:prstGeom>
          <a:ln w="12700">
            <a:miter lim="400000"/>
          </a:ln>
        </p:spPr>
      </p:pic>
      <p:sp>
        <p:nvSpPr>
          <p:cNvPr id="891" name="Shape 891"/>
          <p:cNvSpPr>
            <a:spLocks noGrp="1"/>
          </p:cNvSpPr>
          <p:nvPr>
            <p:ph type="body" sz="quarter" idx="4294967295"/>
          </p:nvPr>
        </p:nvSpPr>
        <p:spPr>
          <a:xfrm>
            <a:off x="-1" y="1557"/>
            <a:ext cx="9144001" cy="4787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ctr">
            <a:normAutofit/>
          </a:bodyPr>
          <a:lstStyle>
            <a:lvl1pPr marL="0" indent="0" algn="ctr">
              <a:spcBef>
                <a:spcPts val="800"/>
              </a:spcBef>
              <a:buSzTx/>
              <a:buNone/>
              <a:defRPr sz="1900">
                <a:solidFill>
                  <a:srgbClr val="404040"/>
                </a:solidFill>
              </a:defRPr>
            </a:lvl1pPr>
          </a:lstStyle>
          <a:p>
            <a:r>
              <a:t>Average Fund Pledged Category-Wise</a:t>
            </a:r>
          </a:p>
        </p:txBody>
      </p:sp>
      <p:sp>
        <p:nvSpPr>
          <p:cNvPr id="892" name="Shape 892"/>
          <p:cNvSpPr/>
          <p:nvPr/>
        </p:nvSpPr>
        <p:spPr>
          <a:xfrm>
            <a:off x="2750820" y="4353222"/>
            <a:ext cx="496859" cy="238950"/>
          </a:xfrm>
          <a:prstGeom prst="ellipse">
            <a:avLst/>
          </a:prstGeom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/>
          <p:nvPr/>
        </p:nvSpPr>
        <p:spPr>
          <a:xfrm rot="16200000">
            <a:off x="1328772" y="1003431"/>
            <a:ext cx="1104384" cy="1241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81" y="4319"/>
                </a:moveTo>
                <a:lnTo>
                  <a:pt x="4803" y="10800"/>
                </a:lnTo>
                <a:lnTo>
                  <a:pt x="9381" y="17281"/>
                </a:lnTo>
                <a:lnTo>
                  <a:pt x="4578" y="17281"/>
                </a:lnTo>
                <a:lnTo>
                  <a:pt x="0" y="10800"/>
                </a:lnTo>
                <a:lnTo>
                  <a:pt x="4578" y="4319"/>
                </a:lnTo>
                <a:close/>
                <a:moveTo>
                  <a:pt x="21600" y="10800"/>
                </a:moveTo>
                <a:lnTo>
                  <a:pt x="13805" y="21600"/>
                </a:lnTo>
                <a:lnTo>
                  <a:pt x="12861" y="20292"/>
                </a:lnTo>
                <a:lnTo>
                  <a:pt x="8011" y="20292"/>
                </a:lnTo>
                <a:cubicBezTo>
                  <a:pt x="7859" y="20644"/>
                  <a:pt x="7486" y="20892"/>
                  <a:pt x="7050" y="20892"/>
                </a:cubicBezTo>
                <a:cubicBezTo>
                  <a:pt x="6667" y="20892"/>
                  <a:pt x="6332" y="20700"/>
                  <a:pt x="6167" y="20407"/>
                </a:cubicBezTo>
                <a:lnTo>
                  <a:pt x="2182" y="21132"/>
                </a:lnTo>
                <a:lnTo>
                  <a:pt x="2182" y="18731"/>
                </a:lnTo>
                <a:lnTo>
                  <a:pt x="6167" y="19456"/>
                </a:lnTo>
                <a:cubicBezTo>
                  <a:pt x="6332" y="19163"/>
                  <a:pt x="6667" y="18972"/>
                  <a:pt x="7050" y="18972"/>
                </a:cubicBezTo>
                <a:cubicBezTo>
                  <a:pt x="7486" y="18972"/>
                  <a:pt x="7859" y="19219"/>
                  <a:pt x="8011" y="19572"/>
                </a:cubicBezTo>
                <a:lnTo>
                  <a:pt x="12341" y="19572"/>
                </a:lnTo>
                <a:lnTo>
                  <a:pt x="6011" y="10800"/>
                </a:lnTo>
                <a:lnTo>
                  <a:pt x="13805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3" name="Shape 743"/>
          <p:cNvSpPr/>
          <p:nvPr/>
        </p:nvSpPr>
        <p:spPr>
          <a:xfrm>
            <a:off x="6266308" y="1071998"/>
            <a:ext cx="1171242" cy="1057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1" y="3880"/>
                </a:moveTo>
                <a:lnTo>
                  <a:pt x="19968" y="3880"/>
                </a:lnTo>
                <a:cubicBezTo>
                  <a:pt x="20869" y="3880"/>
                  <a:pt x="21600" y="4804"/>
                  <a:pt x="21600" y="5944"/>
                </a:cubicBezTo>
                <a:lnTo>
                  <a:pt x="21600" y="19536"/>
                </a:lnTo>
                <a:cubicBezTo>
                  <a:pt x="21600" y="20676"/>
                  <a:pt x="20869" y="21600"/>
                  <a:pt x="19968" y="21600"/>
                </a:cubicBezTo>
                <a:lnTo>
                  <a:pt x="18651" y="21600"/>
                </a:lnTo>
                <a:close/>
                <a:moveTo>
                  <a:pt x="1632" y="3880"/>
                </a:moveTo>
                <a:lnTo>
                  <a:pt x="2949" y="3880"/>
                </a:lnTo>
                <a:lnTo>
                  <a:pt x="2949" y="21600"/>
                </a:lnTo>
                <a:lnTo>
                  <a:pt x="1632" y="21600"/>
                </a:lnTo>
                <a:cubicBezTo>
                  <a:pt x="731" y="21600"/>
                  <a:pt x="0" y="20676"/>
                  <a:pt x="0" y="19536"/>
                </a:cubicBezTo>
                <a:lnTo>
                  <a:pt x="0" y="5944"/>
                </a:lnTo>
                <a:cubicBezTo>
                  <a:pt x="0" y="4804"/>
                  <a:pt x="731" y="3880"/>
                  <a:pt x="1632" y="3880"/>
                </a:cubicBezTo>
                <a:close/>
                <a:moveTo>
                  <a:pt x="9585" y="1479"/>
                </a:moveTo>
                <a:cubicBezTo>
                  <a:pt x="9207" y="1479"/>
                  <a:pt x="8901" y="1866"/>
                  <a:pt x="8901" y="2343"/>
                </a:cubicBezTo>
                <a:lnTo>
                  <a:pt x="8901" y="3880"/>
                </a:lnTo>
                <a:lnTo>
                  <a:pt x="12699" y="3880"/>
                </a:lnTo>
                <a:lnTo>
                  <a:pt x="12699" y="2343"/>
                </a:lnTo>
                <a:cubicBezTo>
                  <a:pt x="12699" y="1866"/>
                  <a:pt x="12393" y="1479"/>
                  <a:pt x="12015" y="1479"/>
                </a:cubicBezTo>
                <a:close/>
                <a:moveTo>
                  <a:pt x="8627" y="0"/>
                </a:moveTo>
                <a:lnTo>
                  <a:pt x="12973" y="0"/>
                </a:lnTo>
                <a:cubicBezTo>
                  <a:pt x="13467" y="0"/>
                  <a:pt x="13868" y="507"/>
                  <a:pt x="13868" y="1132"/>
                </a:cubicBezTo>
                <a:lnTo>
                  <a:pt x="13868" y="3880"/>
                </a:lnTo>
                <a:lnTo>
                  <a:pt x="17444" y="3880"/>
                </a:lnTo>
                <a:lnTo>
                  <a:pt x="17444" y="21600"/>
                </a:lnTo>
                <a:lnTo>
                  <a:pt x="4156" y="21600"/>
                </a:lnTo>
                <a:lnTo>
                  <a:pt x="4156" y="3880"/>
                </a:lnTo>
                <a:lnTo>
                  <a:pt x="7732" y="3880"/>
                </a:lnTo>
                <a:lnTo>
                  <a:pt x="7732" y="1132"/>
                </a:lnTo>
                <a:cubicBezTo>
                  <a:pt x="7732" y="507"/>
                  <a:pt x="8133" y="0"/>
                  <a:pt x="8627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4" name="Shape 744"/>
          <p:cNvSpPr/>
          <p:nvPr/>
        </p:nvSpPr>
        <p:spPr>
          <a:xfrm rot="16200000" flipH="1">
            <a:off x="3737023" y="2468097"/>
            <a:ext cx="1257829" cy="14102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30" y="9397"/>
                </a:moveTo>
                <a:lnTo>
                  <a:pt x="20630" y="12076"/>
                </a:lnTo>
                <a:cubicBezTo>
                  <a:pt x="20630" y="12361"/>
                  <a:pt x="20847" y="12591"/>
                  <a:pt x="21115" y="12591"/>
                </a:cubicBezTo>
                <a:cubicBezTo>
                  <a:pt x="21383" y="12591"/>
                  <a:pt x="21600" y="12361"/>
                  <a:pt x="21600" y="12076"/>
                </a:cubicBezTo>
                <a:lnTo>
                  <a:pt x="21600" y="9397"/>
                </a:lnTo>
                <a:cubicBezTo>
                  <a:pt x="21600" y="9113"/>
                  <a:pt x="21383" y="8882"/>
                  <a:pt x="21115" y="8882"/>
                </a:cubicBezTo>
                <a:cubicBezTo>
                  <a:pt x="20847" y="8882"/>
                  <a:pt x="20630" y="9113"/>
                  <a:pt x="20630" y="9397"/>
                </a:cubicBezTo>
                <a:close/>
                <a:moveTo>
                  <a:pt x="19126" y="8985"/>
                </a:moveTo>
                <a:lnTo>
                  <a:pt x="19126" y="12488"/>
                </a:lnTo>
                <a:cubicBezTo>
                  <a:pt x="19126" y="12773"/>
                  <a:pt x="19343" y="13003"/>
                  <a:pt x="19611" y="13003"/>
                </a:cubicBezTo>
                <a:cubicBezTo>
                  <a:pt x="19879" y="13003"/>
                  <a:pt x="20096" y="12773"/>
                  <a:pt x="20096" y="12488"/>
                </a:cubicBezTo>
                <a:lnTo>
                  <a:pt x="20096" y="8985"/>
                </a:lnTo>
                <a:cubicBezTo>
                  <a:pt x="20096" y="8701"/>
                  <a:pt x="19879" y="8470"/>
                  <a:pt x="19611" y="8470"/>
                </a:cubicBezTo>
                <a:cubicBezTo>
                  <a:pt x="19343" y="8470"/>
                  <a:pt x="19126" y="8701"/>
                  <a:pt x="19126" y="8985"/>
                </a:cubicBezTo>
                <a:close/>
                <a:moveTo>
                  <a:pt x="17623" y="8779"/>
                </a:moveTo>
                <a:lnTo>
                  <a:pt x="17623" y="12694"/>
                </a:lnTo>
                <a:cubicBezTo>
                  <a:pt x="17623" y="12979"/>
                  <a:pt x="17840" y="13210"/>
                  <a:pt x="18108" y="13210"/>
                </a:cubicBezTo>
                <a:cubicBezTo>
                  <a:pt x="18376" y="13210"/>
                  <a:pt x="18593" y="12979"/>
                  <a:pt x="18593" y="12694"/>
                </a:cubicBezTo>
                <a:lnTo>
                  <a:pt x="18593" y="8779"/>
                </a:lnTo>
                <a:cubicBezTo>
                  <a:pt x="18593" y="8495"/>
                  <a:pt x="18376" y="8264"/>
                  <a:pt x="18108" y="8264"/>
                </a:cubicBezTo>
                <a:cubicBezTo>
                  <a:pt x="17840" y="8264"/>
                  <a:pt x="17623" y="8495"/>
                  <a:pt x="17623" y="8779"/>
                </a:cubicBezTo>
                <a:close/>
                <a:moveTo>
                  <a:pt x="9694" y="9766"/>
                </a:moveTo>
                <a:cubicBezTo>
                  <a:pt x="9694" y="9601"/>
                  <a:pt x="9820" y="9467"/>
                  <a:pt x="9976" y="9467"/>
                </a:cubicBezTo>
                <a:lnTo>
                  <a:pt x="10402" y="9467"/>
                </a:lnTo>
                <a:lnTo>
                  <a:pt x="10402" y="8981"/>
                </a:lnTo>
                <a:cubicBezTo>
                  <a:pt x="10402" y="8972"/>
                  <a:pt x="10402" y="8963"/>
                  <a:pt x="10412" y="8955"/>
                </a:cubicBezTo>
                <a:lnTo>
                  <a:pt x="10389" y="8877"/>
                </a:lnTo>
                <a:cubicBezTo>
                  <a:pt x="10402" y="8712"/>
                  <a:pt x="10539" y="8590"/>
                  <a:pt x="10694" y="8605"/>
                </a:cubicBezTo>
                <a:lnTo>
                  <a:pt x="16498" y="9144"/>
                </a:lnTo>
                <a:cubicBezTo>
                  <a:pt x="16653" y="9158"/>
                  <a:pt x="16768" y="9303"/>
                  <a:pt x="16754" y="9468"/>
                </a:cubicBezTo>
                <a:cubicBezTo>
                  <a:pt x="16740" y="9633"/>
                  <a:pt x="16604" y="9755"/>
                  <a:pt x="16449" y="9740"/>
                </a:cubicBezTo>
                <a:cubicBezTo>
                  <a:pt x="14558" y="9565"/>
                  <a:pt x="12668" y="9389"/>
                  <a:pt x="10778" y="9213"/>
                </a:cubicBezTo>
                <a:lnTo>
                  <a:pt x="10778" y="9467"/>
                </a:lnTo>
                <a:lnTo>
                  <a:pt x="11203" y="9467"/>
                </a:lnTo>
                <a:cubicBezTo>
                  <a:pt x="11359" y="9467"/>
                  <a:pt x="11485" y="9601"/>
                  <a:pt x="11485" y="9766"/>
                </a:cubicBezTo>
                <a:cubicBezTo>
                  <a:pt x="11485" y="9932"/>
                  <a:pt x="11359" y="10066"/>
                  <a:pt x="11203" y="10066"/>
                </a:cubicBezTo>
                <a:cubicBezTo>
                  <a:pt x="11061" y="10066"/>
                  <a:pt x="10920" y="10066"/>
                  <a:pt x="10778" y="10066"/>
                </a:cubicBezTo>
                <a:lnTo>
                  <a:pt x="10778" y="10476"/>
                </a:lnTo>
                <a:lnTo>
                  <a:pt x="11203" y="10476"/>
                </a:lnTo>
                <a:cubicBezTo>
                  <a:pt x="11359" y="10476"/>
                  <a:pt x="11485" y="10610"/>
                  <a:pt x="11485" y="10775"/>
                </a:cubicBezTo>
                <a:cubicBezTo>
                  <a:pt x="11485" y="10940"/>
                  <a:pt x="11359" y="11074"/>
                  <a:pt x="11203" y="11074"/>
                </a:cubicBezTo>
                <a:cubicBezTo>
                  <a:pt x="11061" y="11074"/>
                  <a:pt x="10920" y="11074"/>
                  <a:pt x="10778" y="11074"/>
                </a:cubicBezTo>
                <a:lnTo>
                  <a:pt x="10778" y="11484"/>
                </a:lnTo>
                <a:lnTo>
                  <a:pt x="11203" y="11484"/>
                </a:lnTo>
                <a:cubicBezTo>
                  <a:pt x="11359" y="11484"/>
                  <a:pt x="11485" y="11618"/>
                  <a:pt x="11485" y="11784"/>
                </a:cubicBezTo>
                <a:cubicBezTo>
                  <a:pt x="11485" y="11949"/>
                  <a:pt x="11359" y="12083"/>
                  <a:pt x="11203" y="12083"/>
                </a:cubicBezTo>
                <a:cubicBezTo>
                  <a:pt x="11061" y="12083"/>
                  <a:pt x="10920" y="12083"/>
                  <a:pt x="10778" y="12083"/>
                </a:cubicBezTo>
                <a:lnTo>
                  <a:pt x="10778" y="12338"/>
                </a:lnTo>
                <a:lnTo>
                  <a:pt x="16422" y="11708"/>
                </a:lnTo>
                <a:cubicBezTo>
                  <a:pt x="16577" y="11691"/>
                  <a:pt x="16716" y="11810"/>
                  <a:pt x="16732" y="11975"/>
                </a:cubicBezTo>
                <a:cubicBezTo>
                  <a:pt x="16748" y="12139"/>
                  <a:pt x="16636" y="12286"/>
                  <a:pt x="16481" y="12303"/>
                </a:cubicBezTo>
                <a:cubicBezTo>
                  <a:pt x="14550" y="12519"/>
                  <a:pt x="12618" y="12735"/>
                  <a:pt x="10687" y="12950"/>
                </a:cubicBezTo>
                <a:cubicBezTo>
                  <a:pt x="10532" y="12967"/>
                  <a:pt x="10393" y="12848"/>
                  <a:pt x="10377" y="12684"/>
                </a:cubicBezTo>
                <a:cubicBezTo>
                  <a:pt x="10373" y="12647"/>
                  <a:pt x="10376" y="12611"/>
                  <a:pt x="10405" y="12582"/>
                </a:cubicBezTo>
                <a:lnTo>
                  <a:pt x="10402" y="12573"/>
                </a:lnTo>
                <a:lnTo>
                  <a:pt x="10402" y="12083"/>
                </a:lnTo>
                <a:lnTo>
                  <a:pt x="9976" y="12083"/>
                </a:lnTo>
                <a:cubicBezTo>
                  <a:pt x="9820" y="12083"/>
                  <a:pt x="9694" y="11949"/>
                  <a:pt x="9694" y="11784"/>
                </a:cubicBezTo>
                <a:cubicBezTo>
                  <a:pt x="9694" y="11618"/>
                  <a:pt x="9820" y="11484"/>
                  <a:pt x="9976" y="11484"/>
                </a:cubicBezTo>
                <a:lnTo>
                  <a:pt x="10402" y="11484"/>
                </a:lnTo>
                <a:lnTo>
                  <a:pt x="10402" y="11074"/>
                </a:lnTo>
                <a:lnTo>
                  <a:pt x="9976" y="11074"/>
                </a:lnTo>
                <a:cubicBezTo>
                  <a:pt x="9820" y="11074"/>
                  <a:pt x="9694" y="10940"/>
                  <a:pt x="9694" y="10775"/>
                </a:cubicBezTo>
                <a:cubicBezTo>
                  <a:pt x="9694" y="10610"/>
                  <a:pt x="9820" y="10476"/>
                  <a:pt x="9976" y="10476"/>
                </a:cubicBezTo>
                <a:lnTo>
                  <a:pt x="10402" y="10476"/>
                </a:lnTo>
                <a:lnTo>
                  <a:pt x="10402" y="10066"/>
                </a:lnTo>
                <a:lnTo>
                  <a:pt x="9976" y="10066"/>
                </a:lnTo>
                <a:cubicBezTo>
                  <a:pt x="9820" y="10066"/>
                  <a:pt x="9694" y="9932"/>
                  <a:pt x="9694" y="9766"/>
                </a:cubicBezTo>
                <a:close/>
                <a:moveTo>
                  <a:pt x="8644" y="564"/>
                </a:moveTo>
                <a:lnTo>
                  <a:pt x="8644" y="2256"/>
                </a:lnTo>
                <a:cubicBezTo>
                  <a:pt x="8644" y="2567"/>
                  <a:pt x="8882" y="2819"/>
                  <a:pt x="9175" y="2819"/>
                </a:cubicBezTo>
                <a:cubicBezTo>
                  <a:pt x="9468" y="2819"/>
                  <a:pt x="9706" y="2567"/>
                  <a:pt x="9706" y="2256"/>
                </a:cubicBezTo>
                <a:lnTo>
                  <a:pt x="9706" y="564"/>
                </a:lnTo>
                <a:cubicBezTo>
                  <a:pt x="9706" y="252"/>
                  <a:pt x="9468" y="0"/>
                  <a:pt x="9175" y="0"/>
                </a:cubicBezTo>
                <a:cubicBezTo>
                  <a:pt x="8882" y="0"/>
                  <a:pt x="8644" y="252"/>
                  <a:pt x="8644" y="564"/>
                </a:cubicBezTo>
                <a:close/>
                <a:moveTo>
                  <a:pt x="8644" y="19344"/>
                </a:moveTo>
                <a:lnTo>
                  <a:pt x="8644" y="21036"/>
                </a:lnTo>
                <a:cubicBezTo>
                  <a:pt x="8644" y="21348"/>
                  <a:pt x="8882" y="21600"/>
                  <a:pt x="9175" y="21600"/>
                </a:cubicBezTo>
                <a:cubicBezTo>
                  <a:pt x="9468" y="21600"/>
                  <a:pt x="9706" y="21348"/>
                  <a:pt x="9706" y="21036"/>
                </a:cubicBezTo>
                <a:lnTo>
                  <a:pt x="9706" y="19344"/>
                </a:lnTo>
                <a:cubicBezTo>
                  <a:pt x="9706" y="19033"/>
                  <a:pt x="9468" y="18781"/>
                  <a:pt x="9175" y="18781"/>
                </a:cubicBezTo>
                <a:cubicBezTo>
                  <a:pt x="8882" y="18781"/>
                  <a:pt x="8644" y="19033"/>
                  <a:pt x="8644" y="19344"/>
                </a:cubicBezTo>
                <a:close/>
                <a:moveTo>
                  <a:pt x="3801" y="10737"/>
                </a:moveTo>
                <a:cubicBezTo>
                  <a:pt x="3801" y="12204"/>
                  <a:pt x="4328" y="13671"/>
                  <a:pt x="5382" y="14791"/>
                </a:cubicBezTo>
                <a:cubicBezTo>
                  <a:pt x="7491" y="17030"/>
                  <a:pt x="10909" y="17030"/>
                  <a:pt x="13018" y="14791"/>
                </a:cubicBezTo>
                <a:lnTo>
                  <a:pt x="14313" y="13416"/>
                </a:lnTo>
                <a:lnTo>
                  <a:pt x="15757" y="13416"/>
                </a:lnTo>
                <a:cubicBezTo>
                  <a:pt x="16338" y="13416"/>
                  <a:pt x="16808" y="12916"/>
                  <a:pt x="16808" y="12299"/>
                </a:cubicBezTo>
                <a:lnTo>
                  <a:pt x="16808" y="10766"/>
                </a:lnTo>
                <a:lnTo>
                  <a:pt x="16835" y="10737"/>
                </a:lnTo>
                <a:lnTo>
                  <a:pt x="16808" y="10708"/>
                </a:lnTo>
                <a:lnTo>
                  <a:pt x="16808" y="9174"/>
                </a:lnTo>
                <a:cubicBezTo>
                  <a:pt x="16808" y="8558"/>
                  <a:pt x="16338" y="8058"/>
                  <a:pt x="15757" y="8058"/>
                </a:cubicBezTo>
                <a:lnTo>
                  <a:pt x="14313" y="8058"/>
                </a:lnTo>
                <a:cubicBezTo>
                  <a:pt x="13881" y="7600"/>
                  <a:pt x="13449" y="7141"/>
                  <a:pt x="13018" y="6683"/>
                </a:cubicBezTo>
                <a:cubicBezTo>
                  <a:pt x="10909" y="4444"/>
                  <a:pt x="7491" y="4444"/>
                  <a:pt x="5382" y="6683"/>
                </a:cubicBezTo>
                <a:cubicBezTo>
                  <a:pt x="4328" y="7802"/>
                  <a:pt x="3801" y="9270"/>
                  <a:pt x="3801" y="10737"/>
                </a:cubicBezTo>
                <a:close/>
                <a:moveTo>
                  <a:pt x="2867" y="18692"/>
                </a:moveTo>
                <a:cubicBezTo>
                  <a:pt x="2867" y="18837"/>
                  <a:pt x="2919" y="18981"/>
                  <a:pt x="3023" y="19091"/>
                </a:cubicBezTo>
                <a:cubicBezTo>
                  <a:pt x="3230" y="19311"/>
                  <a:pt x="3567" y="19311"/>
                  <a:pt x="3774" y="19091"/>
                </a:cubicBezTo>
                <a:lnTo>
                  <a:pt x="4900" y="17895"/>
                </a:lnTo>
                <a:cubicBezTo>
                  <a:pt x="5108" y="17675"/>
                  <a:pt x="5108" y="17318"/>
                  <a:pt x="4900" y="17097"/>
                </a:cubicBezTo>
                <a:cubicBezTo>
                  <a:pt x="4693" y="16877"/>
                  <a:pt x="4357" y="16877"/>
                  <a:pt x="4149" y="17097"/>
                </a:cubicBezTo>
                <a:lnTo>
                  <a:pt x="3023" y="18294"/>
                </a:lnTo>
                <a:cubicBezTo>
                  <a:pt x="2919" y="18404"/>
                  <a:pt x="2867" y="18548"/>
                  <a:pt x="2867" y="18692"/>
                </a:cubicBezTo>
                <a:close/>
                <a:moveTo>
                  <a:pt x="2867" y="2864"/>
                </a:moveTo>
                <a:cubicBezTo>
                  <a:pt x="2867" y="3008"/>
                  <a:pt x="2919" y="3153"/>
                  <a:pt x="3023" y="3263"/>
                </a:cubicBezTo>
                <a:lnTo>
                  <a:pt x="4149" y="4459"/>
                </a:lnTo>
                <a:cubicBezTo>
                  <a:pt x="4357" y="4679"/>
                  <a:pt x="4693" y="4679"/>
                  <a:pt x="4900" y="4459"/>
                </a:cubicBezTo>
                <a:cubicBezTo>
                  <a:pt x="5108" y="4239"/>
                  <a:pt x="5108" y="3882"/>
                  <a:pt x="4900" y="3661"/>
                </a:cubicBezTo>
                <a:lnTo>
                  <a:pt x="3774" y="2465"/>
                </a:lnTo>
                <a:cubicBezTo>
                  <a:pt x="3567" y="2245"/>
                  <a:pt x="3230" y="2245"/>
                  <a:pt x="3023" y="2465"/>
                </a:cubicBezTo>
                <a:cubicBezTo>
                  <a:pt x="2919" y="2575"/>
                  <a:pt x="2867" y="2720"/>
                  <a:pt x="2867" y="2864"/>
                </a:cubicBezTo>
                <a:close/>
                <a:moveTo>
                  <a:pt x="0" y="10800"/>
                </a:moveTo>
                <a:cubicBezTo>
                  <a:pt x="0" y="11111"/>
                  <a:pt x="238" y="11364"/>
                  <a:pt x="531" y="11364"/>
                </a:cubicBezTo>
                <a:lnTo>
                  <a:pt x="2124" y="11364"/>
                </a:lnTo>
                <a:cubicBezTo>
                  <a:pt x="2417" y="11364"/>
                  <a:pt x="2655" y="11111"/>
                  <a:pt x="2655" y="10800"/>
                </a:cubicBezTo>
                <a:cubicBezTo>
                  <a:pt x="2655" y="10489"/>
                  <a:pt x="2417" y="10236"/>
                  <a:pt x="2124" y="10236"/>
                </a:cubicBezTo>
                <a:lnTo>
                  <a:pt x="531" y="10236"/>
                </a:lnTo>
                <a:cubicBezTo>
                  <a:pt x="238" y="10236"/>
                  <a:pt x="0" y="10489"/>
                  <a:pt x="0" y="1080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/>
            </a:pPr>
            <a:endParaRPr/>
          </a:p>
        </p:txBody>
      </p:sp>
      <p:sp>
        <p:nvSpPr>
          <p:cNvPr id="745" name="Shape 745"/>
          <p:cNvSpPr/>
          <p:nvPr/>
        </p:nvSpPr>
        <p:spPr>
          <a:xfrm>
            <a:off x="1559638" y="4004967"/>
            <a:ext cx="6177345" cy="619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14313" indent="-214313">
              <a:buSzPct val="100000"/>
              <a:buFont typeface="Wingdings"/>
              <a:buChar char="◆"/>
              <a:defRPr sz="1200" b="1">
                <a:solidFill>
                  <a:srgbClr val="404040"/>
                </a:solidFill>
              </a:defRPr>
            </a:pPr>
            <a:r>
              <a:t>27 percent of businesses surveyed by the NSBA claimed that they weren’t able to receive the funding they needed.</a:t>
            </a:r>
          </a:p>
          <a:p>
            <a:pPr marL="214313" indent="-214313">
              <a:buSzPct val="100000"/>
              <a:buFont typeface="Wingdings"/>
              <a:buChar char="◆"/>
              <a:defRPr sz="1200" b="1">
                <a:solidFill>
                  <a:srgbClr val="404040"/>
                </a:solidFill>
              </a:defRPr>
            </a:pPr>
            <a:r>
              <a:t>82 percent of businesses that fail do so because of cash flow problems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4" grpId="1" animBg="1" advAuto="0"/>
      <p:bldP spid="745" grpId="2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" name="image28.png"/>
          <p:cNvPicPr>
            <a:picLocks noChangeAspect="1"/>
          </p:cNvPicPr>
          <p:nvPr/>
        </p:nvPicPr>
        <p:blipFill>
          <a:blip r:embed="rId2">
            <a:extLst/>
          </a:blip>
          <a:srcRect t="6110"/>
          <a:stretch>
            <a:fillRect/>
          </a:stretch>
        </p:blipFill>
        <p:spPr>
          <a:xfrm>
            <a:off x="4505031" y="1231139"/>
            <a:ext cx="4828032" cy="2834322"/>
          </a:xfrm>
          <a:prstGeom prst="rect">
            <a:avLst/>
          </a:prstGeom>
          <a:ln w="12700">
            <a:miter lim="400000"/>
          </a:ln>
        </p:spPr>
      </p:pic>
      <p:sp>
        <p:nvSpPr>
          <p:cNvPr id="895" name="Shape 895"/>
          <p:cNvSpPr/>
          <p:nvPr/>
        </p:nvSpPr>
        <p:spPr>
          <a:xfrm>
            <a:off x="1776597" y="117340"/>
            <a:ext cx="5576277" cy="362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spcBef>
                <a:spcPts val="800"/>
              </a:spcBef>
              <a:defRPr sz="1900">
                <a:solidFill>
                  <a:srgbClr val="404040"/>
                </a:solidFill>
              </a:defRPr>
            </a:lvl1pPr>
          </a:lstStyle>
          <a:p>
            <a:r>
              <a:t>Funded Percentage / Success Rate Category-Wise</a:t>
            </a:r>
          </a:p>
        </p:txBody>
      </p:sp>
      <p:pic>
        <p:nvPicPr>
          <p:cNvPr id="896" name="image2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04" y="1231139"/>
            <a:ext cx="4472580" cy="2834534"/>
          </a:xfrm>
          <a:prstGeom prst="rect">
            <a:avLst/>
          </a:prstGeom>
          <a:ln w="12700">
            <a:miter lim="400000"/>
          </a:ln>
        </p:spPr>
      </p:pic>
      <p:sp>
        <p:nvSpPr>
          <p:cNvPr id="897" name="Shape 897"/>
          <p:cNvSpPr/>
          <p:nvPr/>
        </p:nvSpPr>
        <p:spPr>
          <a:xfrm>
            <a:off x="3075940" y="3824902"/>
            <a:ext cx="378948" cy="211844"/>
          </a:xfrm>
          <a:prstGeom prst="ellipse">
            <a:avLst/>
          </a:prstGeom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98" name="Shape 898"/>
          <p:cNvSpPr/>
          <p:nvPr/>
        </p:nvSpPr>
        <p:spPr>
          <a:xfrm>
            <a:off x="7937500" y="3824902"/>
            <a:ext cx="378948" cy="211844"/>
          </a:xfrm>
          <a:prstGeom prst="ellipse">
            <a:avLst/>
          </a:prstGeom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0" name="image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1019" y="655060"/>
            <a:ext cx="4043742" cy="4043743"/>
          </a:xfrm>
          <a:prstGeom prst="rect">
            <a:avLst/>
          </a:prstGeom>
          <a:ln w="12700">
            <a:miter lim="400000"/>
          </a:ln>
        </p:spPr>
      </p:pic>
      <p:pic>
        <p:nvPicPr>
          <p:cNvPr id="901" name="image3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76080" y="655060"/>
            <a:ext cx="4043742" cy="4043743"/>
          </a:xfrm>
          <a:prstGeom prst="rect">
            <a:avLst/>
          </a:prstGeom>
          <a:ln w="12700">
            <a:miter lim="400000"/>
          </a:ln>
        </p:spPr>
      </p:pic>
      <p:sp>
        <p:nvSpPr>
          <p:cNvPr id="902" name="Shape 902"/>
          <p:cNvSpPr>
            <a:spLocks noGrp="1"/>
          </p:cNvSpPr>
          <p:nvPr>
            <p:ph type="body" sz="quarter" idx="4294967295"/>
          </p:nvPr>
        </p:nvSpPr>
        <p:spPr>
          <a:xfrm>
            <a:off x="-1" y="1557"/>
            <a:ext cx="9144001" cy="4787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ctr">
            <a:normAutofit/>
          </a:bodyPr>
          <a:lstStyle/>
          <a:p>
            <a:pPr marL="0" indent="0" algn="ctr">
              <a:spcBef>
                <a:spcPts val="800"/>
              </a:spcBef>
              <a:buSzTx/>
              <a:buNone/>
              <a:defRPr sz="1900">
                <a:solidFill>
                  <a:srgbClr val="404040"/>
                </a:solidFill>
              </a:defRPr>
            </a:pPr>
            <a:r>
              <a:t>Relationship Between </a:t>
            </a:r>
            <a:r>
              <a:rPr i="1"/>
              <a:t>Updates</a:t>
            </a:r>
            <a:r>
              <a:t> /</a:t>
            </a:r>
            <a:r>
              <a:rPr i="1"/>
              <a:t> Comments</a:t>
            </a:r>
            <a:r>
              <a:t> and </a:t>
            </a:r>
            <a:r>
              <a:rPr i="1"/>
              <a:t>Success Status</a:t>
            </a:r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>
            <a:spLocks noGrp="1"/>
          </p:cNvSpPr>
          <p:nvPr>
            <p:ph type="body" sz="quarter" idx="4294967295"/>
          </p:nvPr>
        </p:nvSpPr>
        <p:spPr>
          <a:xfrm>
            <a:off x="-1" y="1557"/>
            <a:ext cx="9144001" cy="4787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ctr">
            <a:normAutofit/>
          </a:bodyPr>
          <a:lstStyle/>
          <a:p>
            <a:pPr marL="0" indent="0" algn="ctr">
              <a:spcBef>
                <a:spcPts val="800"/>
              </a:spcBef>
              <a:buSzTx/>
              <a:buNone/>
              <a:defRPr sz="1900">
                <a:solidFill>
                  <a:srgbClr val="404040"/>
                </a:solidFill>
              </a:defRPr>
            </a:pPr>
            <a:r>
              <a:t>Relationship Between </a:t>
            </a:r>
            <a:r>
              <a:rPr i="1"/>
              <a:t>Reward Levels</a:t>
            </a:r>
            <a:r>
              <a:t> / </a:t>
            </a:r>
            <a:r>
              <a:rPr i="1"/>
              <a:t>Average Reward</a:t>
            </a:r>
            <a:r>
              <a:t> and </a:t>
            </a:r>
            <a:r>
              <a:rPr i="1"/>
              <a:t>Success Status</a:t>
            </a:r>
          </a:p>
        </p:txBody>
      </p:sp>
      <p:pic>
        <p:nvPicPr>
          <p:cNvPr id="905" name="image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8800" y="655060"/>
            <a:ext cx="4043740" cy="4043743"/>
          </a:xfrm>
          <a:prstGeom prst="rect">
            <a:avLst/>
          </a:prstGeom>
          <a:ln w="12700">
            <a:miter lim="400000"/>
          </a:ln>
        </p:spPr>
      </p:pic>
      <p:pic>
        <p:nvPicPr>
          <p:cNvPr id="906" name="image3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73539" y="655060"/>
            <a:ext cx="4043741" cy="40437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image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3530" y="592567"/>
            <a:ext cx="5575302" cy="4343403"/>
          </a:xfrm>
          <a:prstGeom prst="rect">
            <a:avLst/>
          </a:prstGeom>
          <a:ln w="12700">
            <a:miter lim="400000"/>
          </a:ln>
        </p:spPr>
      </p:pic>
      <p:sp>
        <p:nvSpPr>
          <p:cNvPr id="909" name="Shape 909"/>
          <p:cNvSpPr>
            <a:spLocks noGrp="1"/>
          </p:cNvSpPr>
          <p:nvPr>
            <p:ph type="body" sz="quarter" idx="4294967295"/>
          </p:nvPr>
        </p:nvSpPr>
        <p:spPr>
          <a:xfrm>
            <a:off x="-1" y="1557"/>
            <a:ext cx="9144001" cy="4787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ctr">
            <a:normAutofit/>
          </a:bodyPr>
          <a:lstStyle>
            <a:lvl1pPr marL="0" indent="0" algn="ctr">
              <a:spcBef>
                <a:spcPts val="800"/>
              </a:spcBef>
              <a:buSzTx/>
              <a:buNone/>
              <a:defRPr sz="1900">
                <a:solidFill>
                  <a:srgbClr val="404040"/>
                </a:solidFill>
              </a:defRPr>
            </a:lvl1pPr>
          </a:lstStyle>
          <a:p>
            <a:r>
              <a:t>Correlation Heat Map</a:t>
            </a:r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Shape 911"/>
          <p:cNvSpPr>
            <a:spLocks noGrp="1"/>
          </p:cNvSpPr>
          <p:nvPr>
            <p:ph type="body" sz="quarter" idx="4294967295"/>
          </p:nvPr>
        </p:nvSpPr>
        <p:spPr>
          <a:xfrm>
            <a:off x="-1" y="1557"/>
            <a:ext cx="9144001" cy="4787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ctr">
            <a:normAutofit/>
          </a:bodyPr>
          <a:lstStyle>
            <a:lvl1pPr marL="0" indent="0" algn="ctr">
              <a:spcBef>
                <a:spcPts val="800"/>
              </a:spcBef>
              <a:buSzTx/>
              <a:buNone/>
              <a:defRPr sz="1900">
                <a:solidFill>
                  <a:srgbClr val="404040"/>
                </a:solidFill>
              </a:defRPr>
            </a:lvl1pPr>
          </a:lstStyle>
          <a:p>
            <a:r>
              <a:t>Correlation of Variables</a:t>
            </a:r>
          </a:p>
        </p:txBody>
      </p:sp>
      <p:grpSp>
        <p:nvGrpSpPr>
          <p:cNvPr id="916" name="Group 916"/>
          <p:cNvGrpSpPr/>
          <p:nvPr/>
        </p:nvGrpSpPr>
        <p:grpSpPr>
          <a:xfrm>
            <a:off x="-2" y="929820"/>
            <a:ext cx="9144002" cy="3283860"/>
            <a:chOff x="0" y="0"/>
            <a:chExt cx="9144000" cy="3283858"/>
          </a:xfrm>
        </p:grpSpPr>
        <p:pic>
          <p:nvPicPr>
            <p:cNvPr id="912" name="image36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4001" cy="32838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13" name="Shape 913"/>
            <p:cNvSpPr/>
            <p:nvPr/>
          </p:nvSpPr>
          <p:spPr>
            <a:xfrm>
              <a:off x="2479040" y="1245689"/>
              <a:ext cx="453591" cy="252097"/>
            </a:xfrm>
            <a:prstGeom prst="ellips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914" name="Shape 914"/>
            <p:cNvSpPr/>
            <p:nvPr/>
          </p:nvSpPr>
          <p:spPr>
            <a:xfrm>
              <a:off x="2479039" y="1829889"/>
              <a:ext cx="453591" cy="252097"/>
            </a:xfrm>
            <a:prstGeom prst="ellips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915" name="Shape 915"/>
            <p:cNvSpPr/>
            <p:nvPr/>
          </p:nvSpPr>
          <p:spPr>
            <a:xfrm>
              <a:off x="3611879" y="1829889"/>
              <a:ext cx="453591" cy="252097"/>
            </a:xfrm>
            <a:prstGeom prst="ellips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Shape 918"/>
          <p:cNvSpPr>
            <a:spLocks noGrp="1"/>
          </p:cNvSpPr>
          <p:nvPr>
            <p:ph type="body" sz="quarter" idx="1"/>
          </p:nvPr>
        </p:nvSpPr>
        <p:spPr>
          <a:xfrm>
            <a:off x="4263025" y="2155604"/>
            <a:ext cx="4880975" cy="473578"/>
          </a:xfrm>
          <a:prstGeom prst="rect">
            <a:avLst/>
          </a:prstGeom>
        </p:spPr>
        <p:txBody>
          <a:bodyPr/>
          <a:lstStyle>
            <a:lvl1pPr defTabSz="685800">
              <a:lnSpc>
                <a:spcPct val="90000"/>
              </a:lnSpc>
              <a:spcBef>
                <a:spcPts val="600"/>
              </a:spcBef>
              <a:defRPr sz="2700"/>
            </a:lvl1pPr>
          </a:lstStyle>
          <a:p>
            <a:r>
              <a:t>Logistic Regression Model</a:t>
            </a:r>
          </a:p>
        </p:txBody>
      </p:sp>
      <p:sp>
        <p:nvSpPr>
          <p:cNvPr id="919" name="Shape 919"/>
          <p:cNvSpPr/>
          <p:nvPr/>
        </p:nvSpPr>
        <p:spPr>
          <a:xfrm flipH="1">
            <a:off x="1156193" y="1492392"/>
            <a:ext cx="1800001" cy="180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50" y="5711"/>
                </a:moveTo>
                <a:cubicBezTo>
                  <a:pt x="4853" y="5711"/>
                  <a:pt x="4956" y="5750"/>
                  <a:pt x="5034" y="5829"/>
                </a:cubicBezTo>
                <a:lnTo>
                  <a:pt x="7958" y="8745"/>
                </a:lnTo>
                <a:lnTo>
                  <a:pt x="10061" y="6647"/>
                </a:lnTo>
                <a:cubicBezTo>
                  <a:pt x="10063" y="6645"/>
                  <a:pt x="10066" y="6642"/>
                  <a:pt x="10069" y="6642"/>
                </a:cubicBezTo>
                <a:lnTo>
                  <a:pt x="10126" y="6574"/>
                </a:lnTo>
                <a:cubicBezTo>
                  <a:pt x="10213" y="6506"/>
                  <a:pt x="10319" y="6479"/>
                  <a:pt x="10421" y="6490"/>
                </a:cubicBezTo>
                <a:cubicBezTo>
                  <a:pt x="10523" y="6502"/>
                  <a:pt x="10621" y="6552"/>
                  <a:pt x="10690" y="6639"/>
                </a:cubicBezTo>
                <a:lnTo>
                  <a:pt x="12616" y="9059"/>
                </a:lnTo>
                <a:lnTo>
                  <a:pt x="14332" y="7828"/>
                </a:lnTo>
                <a:lnTo>
                  <a:pt x="14344" y="7813"/>
                </a:lnTo>
                <a:cubicBezTo>
                  <a:pt x="14394" y="7774"/>
                  <a:pt x="14449" y="7749"/>
                  <a:pt x="14508" y="7740"/>
                </a:cubicBezTo>
                <a:cubicBezTo>
                  <a:pt x="14515" y="7737"/>
                  <a:pt x="14522" y="7736"/>
                  <a:pt x="14529" y="7738"/>
                </a:cubicBezTo>
                <a:cubicBezTo>
                  <a:pt x="14565" y="7726"/>
                  <a:pt x="14603" y="7725"/>
                  <a:pt x="14639" y="7730"/>
                </a:cubicBezTo>
                <a:cubicBezTo>
                  <a:pt x="14644" y="7730"/>
                  <a:pt x="14649" y="7731"/>
                  <a:pt x="14654" y="7734"/>
                </a:cubicBezTo>
                <a:cubicBezTo>
                  <a:pt x="14681" y="7736"/>
                  <a:pt x="14708" y="7743"/>
                  <a:pt x="14732" y="7759"/>
                </a:cubicBezTo>
                <a:cubicBezTo>
                  <a:pt x="14754" y="7760"/>
                  <a:pt x="14774" y="7769"/>
                  <a:pt x="14792" y="7781"/>
                </a:cubicBezTo>
                <a:cubicBezTo>
                  <a:pt x="14836" y="7802"/>
                  <a:pt x="14874" y="7833"/>
                  <a:pt x="14903" y="7875"/>
                </a:cubicBezTo>
                <a:lnTo>
                  <a:pt x="14908" y="7879"/>
                </a:lnTo>
                <a:lnTo>
                  <a:pt x="14909" y="7880"/>
                </a:lnTo>
                <a:lnTo>
                  <a:pt x="14925" y="7895"/>
                </a:lnTo>
                <a:cubicBezTo>
                  <a:pt x="14927" y="7899"/>
                  <a:pt x="14930" y="7903"/>
                  <a:pt x="14930" y="7908"/>
                </a:cubicBezTo>
                <a:lnTo>
                  <a:pt x="16937" y="10439"/>
                </a:lnTo>
                <a:cubicBezTo>
                  <a:pt x="17075" y="10612"/>
                  <a:pt x="17045" y="10864"/>
                  <a:pt x="16871" y="11001"/>
                </a:cubicBezTo>
                <a:cubicBezTo>
                  <a:pt x="16698" y="11138"/>
                  <a:pt x="16445" y="11109"/>
                  <a:pt x="16308" y="10935"/>
                </a:cubicBezTo>
                <a:lnTo>
                  <a:pt x="14519" y="8679"/>
                </a:lnTo>
                <a:lnTo>
                  <a:pt x="12899" y="9842"/>
                </a:lnTo>
                <a:cubicBezTo>
                  <a:pt x="12849" y="9878"/>
                  <a:pt x="12794" y="9900"/>
                  <a:pt x="12737" y="9908"/>
                </a:cubicBezTo>
                <a:cubicBezTo>
                  <a:pt x="12568" y="10027"/>
                  <a:pt x="12334" y="9993"/>
                  <a:pt x="12203" y="9828"/>
                </a:cubicBezTo>
                <a:lnTo>
                  <a:pt x="10346" y="7494"/>
                </a:lnTo>
                <a:lnTo>
                  <a:pt x="8260" y="9575"/>
                </a:lnTo>
                <a:cubicBezTo>
                  <a:pt x="8177" y="9658"/>
                  <a:pt x="8067" y="9697"/>
                  <a:pt x="7958" y="9689"/>
                </a:cubicBezTo>
                <a:cubicBezTo>
                  <a:pt x="7849" y="9697"/>
                  <a:pt x="7738" y="9658"/>
                  <a:pt x="7655" y="9575"/>
                </a:cubicBezTo>
                <a:lnTo>
                  <a:pt x="4467" y="6394"/>
                </a:lnTo>
                <a:cubicBezTo>
                  <a:pt x="4310" y="6238"/>
                  <a:pt x="4310" y="5985"/>
                  <a:pt x="4467" y="5829"/>
                </a:cubicBezTo>
                <a:cubicBezTo>
                  <a:pt x="4545" y="5750"/>
                  <a:pt x="4648" y="5711"/>
                  <a:pt x="4750" y="5711"/>
                </a:cubicBezTo>
                <a:close/>
                <a:moveTo>
                  <a:pt x="18600" y="4652"/>
                </a:moveTo>
                <a:lnTo>
                  <a:pt x="3000" y="4652"/>
                </a:lnTo>
                <a:lnTo>
                  <a:pt x="3000" y="12313"/>
                </a:lnTo>
                <a:lnTo>
                  <a:pt x="18600" y="12313"/>
                </a:lnTo>
                <a:close/>
                <a:moveTo>
                  <a:pt x="19920" y="3455"/>
                </a:moveTo>
                <a:lnTo>
                  <a:pt x="19920" y="13511"/>
                </a:lnTo>
                <a:lnTo>
                  <a:pt x="1680" y="13511"/>
                </a:lnTo>
                <a:lnTo>
                  <a:pt x="1680" y="3455"/>
                </a:lnTo>
                <a:close/>
                <a:moveTo>
                  <a:pt x="10800" y="0"/>
                </a:moveTo>
                <a:cubicBezTo>
                  <a:pt x="10270" y="0"/>
                  <a:pt x="9840" y="429"/>
                  <a:pt x="9840" y="958"/>
                </a:cubicBezTo>
                <a:lnTo>
                  <a:pt x="9840" y="1779"/>
                </a:lnTo>
                <a:lnTo>
                  <a:pt x="0" y="1779"/>
                </a:lnTo>
                <a:lnTo>
                  <a:pt x="0" y="15187"/>
                </a:lnTo>
                <a:lnTo>
                  <a:pt x="5681" y="15187"/>
                </a:lnTo>
                <a:lnTo>
                  <a:pt x="2158" y="21600"/>
                </a:lnTo>
                <a:lnTo>
                  <a:pt x="4144" y="21600"/>
                </a:lnTo>
                <a:lnTo>
                  <a:pt x="7666" y="15187"/>
                </a:lnTo>
                <a:lnTo>
                  <a:pt x="13934" y="15187"/>
                </a:lnTo>
                <a:lnTo>
                  <a:pt x="17457" y="21600"/>
                </a:lnTo>
                <a:lnTo>
                  <a:pt x="19442" y="21600"/>
                </a:lnTo>
                <a:lnTo>
                  <a:pt x="15919" y="15187"/>
                </a:lnTo>
                <a:lnTo>
                  <a:pt x="21600" y="15187"/>
                </a:lnTo>
                <a:lnTo>
                  <a:pt x="21600" y="1779"/>
                </a:lnTo>
                <a:lnTo>
                  <a:pt x="11760" y="1779"/>
                </a:lnTo>
                <a:lnTo>
                  <a:pt x="11760" y="958"/>
                </a:lnTo>
                <a:cubicBezTo>
                  <a:pt x="11760" y="429"/>
                  <a:pt x="11330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0" name="Shape 920"/>
          <p:cNvSpPr/>
          <p:nvPr/>
        </p:nvSpPr>
        <p:spPr>
          <a:xfrm>
            <a:off x="2438561" y="2638874"/>
            <a:ext cx="6596796" cy="419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algn="r" defTabSz="685800">
              <a:defRPr sz="1200" b="1">
                <a:solidFill>
                  <a:srgbClr val="FFFFFF"/>
                </a:solidFill>
              </a:defRPr>
            </a:pPr>
            <a:r>
              <a:t>-What factors on the kickstarter website presentation </a:t>
            </a:r>
          </a:p>
          <a:p>
            <a:pPr algn="r" defTabSz="685800">
              <a:defRPr sz="1200" b="1">
                <a:solidFill>
                  <a:srgbClr val="FFFFFF"/>
                </a:solidFill>
              </a:defRPr>
            </a:pPr>
            <a:r>
              <a:t>will influence the status of project?</a:t>
            </a:r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Shape 922"/>
          <p:cNvSpPr>
            <a:spLocks noGrp="1"/>
          </p:cNvSpPr>
          <p:nvPr>
            <p:ph type="body" sz="quarter" idx="1"/>
          </p:nvPr>
        </p:nvSpPr>
        <p:spPr>
          <a:xfrm>
            <a:off x="0" y="123476"/>
            <a:ext cx="9144000" cy="576067"/>
          </a:xfrm>
          <a:prstGeom prst="rect">
            <a:avLst/>
          </a:prstGeom>
        </p:spPr>
        <p:txBody>
          <a:bodyPr/>
          <a:lstStyle>
            <a:lvl1pPr defTabSz="877822">
              <a:lnSpc>
                <a:spcPct val="90000"/>
              </a:lnSpc>
              <a:defRPr sz="3400"/>
            </a:lvl1pPr>
          </a:lstStyle>
          <a:p>
            <a:r>
              <a:t>Logistic Regression</a:t>
            </a:r>
          </a:p>
        </p:txBody>
      </p:sp>
      <p:sp>
        <p:nvSpPr>
          <p:cNvPr id="923" name="Shape 92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300"/>
              </a:spcBef>
              <a:buSzTx/>
              <a:buNone/>
              <a:defRPr sz="1100">
                <a:solidFill>
                  <a:srgbClr val="404040"/>
                </a:solidFill>
              </a:defRPr>
            </a:lvl1pPr>
          </a:lstStyle>
          <a:p>
            <a:r>
              <a:t>According to heat map and correlation between each two variables, delete factors highly correlated with other variables to build model.</a:t>
            </a:r>
          </a:p>
        </p:txBody>
      </p:sp>
      <p:pic>
        <p:nvPicPr>
          <p:cNvPr id="924" name="image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682" y="1447728"/>
            <a:ext cx="4181477" cy="3257553"/>
          </a:xfrm>
          <a:prstGeom prst="rect">
            <a:avLst/>
          </a:prstGeom>
          <a:ln w="12700">
            <a:miter lim="400000"/>
          </a:ln>
        </p:spPr>
      </p:pic>
      <p:sp>
        <p:nvSpPr>
          <p:cNvPr id="925" name="Shape 925"/>
          <p:cNvSpPr/>
          <p:nvPr/>
        </p:nvSpPr>
        <p:spPr>
          <a:xfrm>
            <a:off x="4367590" y="4088662"/>
            <a:ext cx="4285530" cy="24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tIns="34289" rIns="34289" bIns="34289">
            <a:spAutoFit/>
          </a:bodyPr>
          <a:lstStyle>
            <a:lvl1pPr marL="214313" indent="-214313" defTabSz="685800">
              <a:buSzPct val="100000"/>
              <a:buFont typeface="Wingdings"/>
              <a:buChar char="◆"/>
              <a:defRPr sz="1200">
                <a:solidFill>
                  <a:srgbClr val="404040"/>
                </a:solidFill>
              </a:defRPr>
            </a:lvl1pPr>
          </a:lstStyle>
          <a:p>
            <a:r>
              <a:t>Strong and medium correlation: &gt; 40%</a:t>
            </a:r>
          </a:p>
        </p:txBody>
      </p:sp>
      <p:pic>
        <p:nvPicPr>
          <p:cNvPr id="926" name="image36.png"/>
          <p:cNvPicPr>
            <a:picLocks noChangeAspect="1"/>
          </p:cNvPicPr>
          <p:nvPr/>
        </p:nvPicPr>
        <p:blipFill>
          <a:blip r:embed="rId3">
            <a:extLst/>
          </a:blip>
          <a:srcRect r="31549"/>
          <a:stretch>
            <a:fillRect/>
          </a:stretch>
        </p:blipFill>
        <p:spPr>
          <a:xfrm>
            <a:off x="4367589" y="1447728"/>
            <a:ext cx="4694351" cy="24628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Shape 928"/>
          <p:cNvSpPr>
            <a:spLocks noGrp="1"/>
          </p:cNvSpPr>
          <p:nvPr>
            <p:ph type="body" sz="quarter" idx="1"/>
          </p:nvPr>
        </p:nvSpPr>
        <p:spPr>
          <a:xfrm>
            <a:off x="0" y="123476"/>
            <a:ext cx="9144000" cy="576067"/>
          </a:xfrm>
          <a:prstGeom prst="rect">
            <a:avLst/>
          </a:prstGeom>
        </p:spPr>
        <p:txBody>
          <a:bodyPr/>
          <a:lstStyle>
            <a:lvl1pPr defTabSz="877822">
              <a:lnSpc>
                <a:spcPct val="90000"/>
              </a:lnSpc>
              <a:defRPr sz="3400"/>
            </a:lvl1pPr>
          </a:lstStyle>
          <a:p>
            <a:r>
              <a:t>Logistic Regression</a:t>
            </a:r>
          </a:p>
        </p:txBody>
      </p:sp>
      <p:sp>
        <p:nvSpPr>
          <p:cNvPr id="929" name="Shape 929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300"/>
              </a:spcBef>
              <a:buSzTx/>
              <a:buNone/>
              <a:defRPr sz="1400">
                <a:solidFill>
                  <a:srgbClr val="404040"/>
                </a:solidFill>
              </a:defRPr>
            </a:lvl1pPr>
          </a:lstStyle>
          <a:p>
            <a:r>
              <a:t>According to EDA, identify the factors to build model.</a:t>
            </a:r>
          </a:p>
        </p:txBody>
      </p:sp>
      <p:sp>
        <p:nvSpPr>
          <p:cNvPr id="930" name="Shape 930"/>
          <p:cNvSpPr/>
          <p:nvPr/>
        </p:nvSpPr>
        <p:spPr>
          <a:xfrm rot="8027191">
            <a:off x="5522002" y="2564282"/>
            <a:ext cx="539018" cy="552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48" h="21131" extrusionOk="0">
                <a:moveTo>
                  <a:pt x="20795" y="15686"/>
                </a:moveTo>
                <a:lnTo>
                  <a:pt x="16671" y="16390"/>
                </a:lnTo>
                <a:cubicBezTo>
                  <a:pt x="17092" y="17120"/>
                  <a:pt x="18114" y="18375"/>
                  <a:pt x="17835" y="18810"/>
                </a:cubicBezTo>
                <a:cubicBezTo>
                  <a:pt x="17306" y="19199"/>
                  <a:pt x="16177" y="18012"/>
                  <a:pt x="15348" y="17613"/>
                </a:cubicBezTo>
                <a:lnTo>
                  <a:pt x="13944" y="21131"/>
                </a:lnTo>
                <a:lnTo>
                  <a:pt x="12593" y="19034"/>
                </a:lnTo>
                <a:lnTo>
                  <a:pt x="13642" y="16048"/>
                </a:lnTo>
                <a:lnTo>
                  <a:pt x="8296" y="10997"/>
                </a:lnTo>
                <a:lnTo>
                  <a:pt x="3785" y="20841"/>
                </a:lnTo>
                <a:lnTo>
                  <a:pt x="2674" y="18424"/>
                </a:lnTo>
                <a:lnTo>
                  <a:pt x="4747" y="6887"/>
                </a:lnTo>
                <a:cubicBezTo>
                  <a:pt x="2965" y="4870"/>
                  <a:pt x="-652" y="917"/>
                  <a:pt x="102" y="49"/>
                </a:cubicBezTo>
                <a:cubicBezTo>
                  <a:pt x="1013" y="-469"/>
                  <a:pt x="5061" y="3215"/>
                  <a:pt x="7040" y="5191"/>
                </a:cubicBezTo>
                <a:lnTo>
                  <a:pt x="18622" y="4618"/>
                </a:lnTo>
                <a:lnTo>
                  <a:pt x="20948" y="5948"/>
                </a:lnTo>
                <a:lnTo>
                  <a:pt x="10261" y="9012"/>
                </a:lnTo>
                <a:lnTo>
                  <a:pt x="15293" y="14436"/>
                </a:lnTo>
                <a:cubicBezTo>
                  <a:pt x="16376" y="14261"/>
                  <a:pt x="19110" y="13976"/>
                  <a:pt x="19110" y="1397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931" name="image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8886" y="2923075"/>
            <a:ext cx="1889208" cy="1889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932" name="image3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2433" y="2959243"/>
            <a:ext cx="1853039" cy="1853040"/>
          </a:xfrm>
          <a:prstGeom prst="rect">
            <a:avLst/>
          </a:prstGeom>
          <a:ln w="12700">
            <a:miter lim="400000"/>
          </a:ln>
        </p:spPr>
      </p:pic>
      <p:pic>
        <p:nvPicPr>
          <p:cNvPr id="933" name="image3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48886" y="946449"/>
            <a:ext cx="1889208" cy="1889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934" name="image3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2433" y="987574"/>
            <a:ext cx="1853039" cy="185304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935" name="Table 935"/>
          <p:cNvGraphicFramePr/>
          <p:nvPr/>
        </p:nvGraphicFramePr>
        <p:xfrm>
          <a:off x="6616520" y="2279395"/>
          <a:ext cx="1689279" cy="111252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689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Updates</a:t>
                      </a:r>
                    </a:p>
                  </a:txBody>
                  <a:tcPr marL="34290" marR="34290" marT="34290" marB="34290" horzOverflow="overflow">
                    <a:lnL w="12700">
                      <a:solidFill>
                        <a:schemeClr val="accent1"/>
                      </a:solidFill>
                    </a:lnL>
                    <a:lnR w="12700">
                      <a:solidFill>
                        <a:schemeClr val="accent1"/>
                      </a:solidFill>
                    </a:lnR>
                    <a:lnT w="12700">
                      <a:solidFill>
                        <a:schemeClr val="accent1"/>
                      </a:solidFill>
                    </a:lnT>
                    <a:lnB w="25400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Levels of rewords</a:t>
                      </a:r>
                    </a:p>
                  </a:txBody>
                  <a:tcPr marL="34290" marR="34290" marT="34290" marB="34290" horzOverflow="overflow">
                    <a:lnL w="12700">
                      <a:solidFill>
                        <a:schemeClr val="accent1"/>
                      </a:solidFill>
                    </a:lnL>
                    <a:lnR w="12700">
                      <a:solidFill>
                        <a:schemeClr val="accent1"/>
                      </a:solidFill>
                    </a:lnR>
                    <a:lnT w="25400">
                      <a:solidFill>
                        <a:schemeClr val="accent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Comments</a:t>
                      </a:r>
                    </a:p>
                  </a:txBody>
                  <a:tcPr marL="34290" marR="34290" marT="34290" marB="34290" horzOverflow="overflow">
                    <a:lnL w="12700">
                      <a:solidFill>
                        <a:schemeClr val="accent1"/>
                      </a:solidFill>
                    </a:lnL>
                    <a:lnR w="12700">
                      <a:solidFill>
                        <a:schemeClr val="accent1"/>
                      </a:solidFill>
                    </a:lnR>
                    <a:lnT w="12700">
                      <a:solidFill>
                        <a:schemeClr val="accent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Averages</a:t>
                      </a:r>
                    </a:p>
                  </a:txBody>
                  <a:tcPr marL="34290" marR="34290" marT="34290" marB="34290" horzOverflow="overflow">
                    <a:lnL w="12700">
                      <a:solidFill>
                        <a:schemeClr val="accent1"/>
                      </a:solidFill>
                    </a:lnL>
                    <a:lnR w="12700">
                      <a:solidFill>
                        <a:schemeClr val="accent1"/>
                      </a:solidFill>
                    </a:lnR>
                    <a:lnT w="12700">
                      <a:solidFill>
                        <a:schemeClr val="accent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>
            <a:spLocks noGrp="1"/>
          </p:cNvSpPr>
          <p:nvPr>
            <p:ph type="body" sz="quarter" idx="1"/>
          </p:nvPr>
        </p:nvSpPr>
        <p:spPr>
          <a:xfrm>
            <a:off x="0" y="123476"/>
            <a:ext cx="9144000" cy="576067"/>
          </a:xfrm>
          <a:prstGeom prst="rect">
            <a:avLst/>
          </a:prstGeom>
        </p:spPr>
        <p:txBody>
          <a:bodyPr/>
          <a:lstStyle>
            <a:lvl1pPr defTabSz="877822">
              <a:lnSpc>
                <a:spcPct val="90000"/>
              </a:lnSpc>
              <a:defRPr sz="3400"/>
            </a:lvl1pPr>
          </a:lstStyle>
          <a:p>
            <a:r>
              <a:t>Logistic Regression</a:t>
            </a:r>
          </a:p>
        </p:txBody>
      </p:sp>
      <p:sp>
        <p:nvSpPr>
          <p:cNvPr id="938" name="Shape 938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300"/>
              </a:spcBef>
              <a:buSzTx/>
              <a:buNone/>
              <a:defRPr sz="1400">
                <a:solidFill>
                  <a:srgbClr val="404040"/>
                </a:solidFill>
              </a:defRPr>
            </a:lvl1pPr>
          </a:lstStyle>
          <a:p>
            <a:r>
              <a:t>According to EDA, identify the factors to build model.</a:t>
            </a:r>
          </a:p>
        </p:txBody>
      </p:sp>
      <p:sp>
        <p:nvSpPr>
          <p:cNvPr id="939" name="Shape 939"/>
          <p:cNvSpPr/>
          <p:nvPr/>
        </p:nvSpPr>
        <p:spPr>
          <a:xfrm rot="8027191">
            <a:off x="5522002" y="2564282"/>
            <a:ext cx="539018" cy="552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48" h="21131" extrusionOk="0">
                <a:moveTo>
                  <a:pt x="20795" y="15686"/>
                </a:moveTo>
                <a:lnTo>
                  <a:pt x="16671" y="16390"/>
                </a:lnTo>
                <a:cubicBezTo>
                  <a:pt x="17092" y="17120"/>
                  <a:pt x="18114" y="18375"/>
                  <a:pt x="17835" y="18810"/>
                </a:cubicBezTo>
                <a:cubicBezTo>
                  <a:pt x="17306" y="19199"/>
                  <a:pt x="16177" y="18012"/>
                  <a:pt x="15348" y="17613"/>
                </a:cubicBezTo>
                <a:lnTo>
                  <a:pt x="13944" y="21131"/>
                </a:lnTo>
                <a:lnTo>
                  <a:pt x="12593" y="19034"/>
                </a:lnTo>
                <a:lnTo>
                  <a:pt x="13642" y="16048"/>
                </a:lnTo>
                <a:lnTo>
                  <a:pt x="8296" y="10997"/>
                </a:lnTo>
                <a:lnTo>
                  <a:pt x="3785" y="20841"/>
                </a:lnTo>
                <a:lnTo>
                  <a:pt x="2674" y="18424"/>
                </a:lnTo>
                <a:lnTo>
                  <a:pt x="4747" y="6887"/>
                </a:lnTo>
                <a:cubicBezTo>
                  <a:pt x="2965" y="4870"/>
                  <a:pt x="-652" y="917"/>
                  <a:pt x="102" y="49"/>
                </a:cubicBezTo>
                <a:cubicBezTo>
                  <a:pt x="1013" y="-469"/>
                  <a:pt x="5061" y="3215"/>
                  <a:pt x="7040" y="5191"/>
                </a:cubicBezTo>
                <a:lnTo>
                  <a:pt x="18622" y="4618"/>
                </a:lnTo>
                <a:lnTo>
                  <a:pt x="20948" y="5948"/>
                </a:lnTo>
                <a:lnTo>
                  <a:pt x="10261" y="9012"/>
                </a:lnTo>
                <a:lnTo>
                  <a:pt x="15293" y="14436"/>
                </a:lnTo>
                <a:cubicBezTo>
                  <a:pt x="16376" y="14261"/>
                  <a:pt x="19110" y="13976"/>
                  <a:pt x="19110" y="1397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graphicFrame>
        <p:nvGraphicFramePr>
          <p:cNvPr id="940" name="Table 940"/>
          <p:cNvGraphicFramePr/>
          <p:nvPr/>
        </p:nvGraphicFramePr>
        <p:xfrm>
          <a:off x="6703452" y="2701546"/>
          <a:ext cx="1689280" cy="27813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89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>
                          <a:solidFill>
                            <a:srgbClr val="FFFFFF"/>
                          </a:solidFill>
                        </a:rPr>
                        <a:t>Category</a:t>
                      </a:r>
                    </a:p>
                  </a:txBody>
                  <a:tcPr marL="34290" marR="34290" marT="34290" marB="34290" horzOverflow="overflow">
                    <a:lnL>
                      <a:solidFill>
                        <a:srgbClr val="61983D"/>
                      </a:solidFill>
                    </a:lnL>
                    <a:lnR>
                      <a:solidFill>
                        <a:srgbClr val="61983D"/>
                      </a:solidFill>
                    </a:lnR>
                    <a:lnT>
                      <a:solidFill>
                        <a:srgbClr val="61983D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41" name="image28.png"/>
          <p:cNvPicPr>
            <a:picLocks noChangeAspect="1"/>
          </p:cNvPicPr>
          <p:nvPr/>
        </p:nvPicPr>
        <p:blipFill>
          <a:blip r:embed="rId2">
            <a:extLst/>
          </a:blip>
          <a:srcRect t="6110"/>
          <a:stretch>
            <a:fillRect/>
          </a:stretch>
        </p:blipFill>
        <p:spPr>
          <a:xfrm>
            <a:off x="510005" y="1563638"/>
            <a:ext cx="4672360" cy="27429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>
            <a:spLocks noGrp="1"/>
          </p:cNvSpPr>
          <p:nvPr>
            <p:ph type="body" sz="quarter" idx="1"/>
          </p:nvPr>
        </p:nvSpPr>
        <p:spPr>
          <a:xfrm>
            <a:off x="0" y="123476"/>
            <a:ext cx="9144000" cy="576067"/>
          </a:xfrm>
          <a:prstGeom prst="rect">
            <a:avLst/>
          </a:prstGeom>
        </p:spPr>
        <p:txBody>
          <a:bodyPr/>
          <a:lstStyle>
            <a:lvl1pPr defTabSz="877822">
              <a:lnSpc>
                <a:spcPct val="90000"/>
              </a:lnSpc>
              <a:defRPr sz="3400"/>
            </a:lvl1pPr>
          </a:lstStyle>
          <a:p>
            <a:r>
              <a:t>Logistic Regression</a:t>
            </a:r>
          </a:p>
        </p:txBody>
      </p:sp>
      <p:sp>
        <p:nvSpPr>
          <p:cNvPr id="944" name="Shape 944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marL="0" indent="0" algn="ctr">
              <a:lnSpc>
                <a:spcPct val="90000"/>
              </a:lnSpc>
              <a:spcBef>
                <a:spcPts val="300"/>
              </a:spcBef>
              <a:buSzTx/>
              <a:buNone/>
              <a:defRPr sz="1400">
                <a:solidFill>
                  <a:srgbClr val="404040"/>
                </a:solidFill>
              </a:defRPr>
            </a:pPr>
            <a:r>
              <a:t>Test of model, add factors to increase accuracy continuously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t>results</a:t>
            </a:r>
          </a:p>
        </p:txBody>
      </p:sp>
      <p:sp>
        <p:nvSpPr>
          <p:cNvPr id="945" name="Shape 945"/>
          <p:cNvSpPr/>
          <p:nvPr/>
        </p:nvSpPr>
        <p:spPr>
          <a:xfrm>
            <a:off x="6203064" y="3508381"/>
            <a:ext cx="106712" cy="532330"/>
          </a:xfrm>
          <a:prstGeom prst="rightArrow">
            <a:avLst>
              <a:gd name="adj1" fmla="val 32000"/>
              <a:gd name="adj2" fmla="val 319268"/>
            </a:avLst>
          </a:prstGeom>
          <a:gradFill>
            <a:gsLst>
              <a:gs pos="0">
                <a:schemeClr val="accent2">
                  <a:hueOff val="370574"/>
                  <a:satOff val="39484"/>
                  <a:lumOff val="28823"/>
                </a:schemeClr>
              </a:gs>
              <a:gs pos="35000">
                <a:srgbClr val="E5FFC2"/>
              </a:gs>
              <a:gs pos="100000">
                <a:schemeClr val="accent2">
                  <a:hueOff val="452989"/>
                  <a:satOff val="39484"/>
                  <a:lumOff val="41102"/>
                </a:schemeClr>
              </a:gs>
            </a:gsLst>
            <a:lin ang="16200000"/>
          </a:gradFill>
          <a:ln>
            <a:solidFill>
              <a:srgbClr val="A1D03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 sz="1300"/>
            </a:pPr>
            <a:endParaRPr/>
          </a:p>
        </p:txBody>
      </p:sp>
      <p:sp>
        <p:nvSpPr>
          <p:cNvPr id="946" name="Shape 946"/>
          <p:cNvSpPr/>
          <p:nvPr/>
        </p:nvSpPr>
        <p:spPr>
          <a:xfrm>
            <a:off x="2888364" y="1563638"/>
            <a:ext cx="106712" cy="532330"/>
          </a:xfrm>
          <a:prstGeom prst="rightArrow">
            <a:avLst>
              <a:gd name="adj1" fmla="val 32000"/>
              <a:gd name="adj2" fmla="val 319268"/>
            </a:avLst>
          </a:prstGeom>
          <a:gradFill>
            <a:gsLst>
              <a:gs pos="0">
                <a:schemeClr val="accent2">
                  <a:hueOff val="370574"/>
                  <a:satOff val="39484"/>
                  <a:lumOff val="28823"/>
                </a:schemeClr>
              </a:gs>
              <a:gs pos="35000">
                <a:srgbClr val="E5FFC2"/>
              </a:gs>
              <a:gs pos="100000">
                <a:schemeClr val="accent2">
                  <a:hueOff val="452989"/>
                  <a:satOff val="39484"/>
                  <a:lumOff val="41102"/>
                </a:schemeClr>
              </a:gs>
            </a:gsLst>
            <a:lin ang="16200000"/>
          </a:gradFill>
          <a:ln>
            <a:solidFill>
              <a:srgbClr val="A1D03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 sz="1300"/>
            </a:pPr>
            <a:endParaRPr/>
          </a:p>
        </p:txBody>
      </p:sp>
      <p:pic>
        <p:nvPicPr>
          <p:cNvPr id="947" name="image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58684" y="1170589"/>
            <a:ext cx="2622288" cy="13184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48" name="image4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85602" y="3015668"/>
            <a:ext cx="2568450" cy="13502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949" name="Table 949"/>
          <p:cNvGraphicFramePr/>
          <p:nvPr/>
        </p:nvGraphicFramePr>
        <p:xfrm>
          <a:off x="592960" y="1170589"/>
          <a:ext cx="1689279" cy="139065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689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 b="1"/>
                        <a:t>Updates</a:t>
                      </a:r>
                    </a:p>
                  </a:txBody>
                  <a:tcPr marL="34290" marR="34290" marT="34290" marB="34290" horzOverflow="overflow">
                    <a:lnL w="12700">
                      <a:solidFill>
                        <a:schemeClr val="accent1"/>
                      </a:solidFill>
                    </a:lnL>
                    <a:lnR w="12700">
                      <a:solidFill>
                        <a:schemeClr val="accent1"/>
                      </a:solidFill>
                    </a:lnR>
                    <a:lnT w="12700">
                      <a:solidFill>
                        <a:schemeClr val="accent1"/>
                      </a:solidFill>
                    </a:lnT>
                    <a:lnB w="25400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Levels of rewords</a:t>
                      </a:r>
                    </a:p>
                  </a:txBody>
                  <a:tcPr marL="34290" marR="34290" marT="34290" marB="34290" horzOverflow="overflow">
                    <a:lnL w="12700">
                      <a:solidFill>
                        <a:schemeClr val="accent1"/>
                      </a:solidFill>
                    </a:lnL>
                    <a:lnR w="12700">
                      <a:solidFill>
                        <a:schemeClr val="accent1"/>
                      </a:solidFill>
                    </a:lnR>
                    <a:lnT w="25400">
                      <a:solidFill>
                        <a:schemeClr val="accent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Comments</a:t>
                      </a:r>
                    </a:p>
                  </a:txBody>
                  <a:tcPr marL="34290" marR="34290" marT="34290" marB="34290" horzOverflow="overflow">
                    <a:lnL w="12700">
                      <a:solidFill>
                        <a:schemeClr val="accent1"/>
                      </a:solidFill>
                    </a:lnL>
                    <a:lnR w="12700">
                      <a:solidFill>
                        <a:schemeClr val="accent1"/>
                      </a:solidFill>
                    </a:lnR>
                    <a:lnT w="12700">
                      <a:solidFill>
                        <a:schemeClr val="accent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Averages</a:t>
                      </a:r>
                    </a:p>
                  </a:txBody>
                  <a:tcPr marL="34290" marR="34290" marT="34290" marB="34290" horzOverflow="overflow">
                    <a:lnL w="12700">
                      <a:solidFill>
                        <a:schemeClr val="accent1"/>
                      </a:solidFill>
                    </a:lnL>
                    <a:lnR w="12700">
                      <a:solidFill>
                        <a:schemeClr val="accent1"/>
                      </a:solidFill>
                    </a:lnR>
                    <a:lnT w="12700">
                      <a:solidFill>
                        <a:schemeClr val="accent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Category</a:t>
                      </a:r>
                    </a:p>
                  </a:txBody>
                  <a:tcPr marL="34290" marR="34290" marT="34290" marB="34290" horzOverflow="overflow">
                    <a:lnL w="12700">
                      <a:solidFill>
                        <a:schemeClr val="accent1"/>
                      </a:solidFill>
                    </a:lnL>
                    <a:lnR w="12700">
                      <a:solidFill>
                        <a:schemeClr val="accent1"/>
                      </a:solidFill>
                    </a:lnR>
                    <a:lnT w="12700">
                      <a:solidFill>
                        <a:schemeClr val="accent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50" name="Table 950"/>
          <p:cNvGraphicFramePr/>
          <p:nvPr/>
        </p:nvGraphicFramePr>
        <p:xfrm>
          <a:off x="6857414" y="1170589"/>
          <a:ext cx="1689279" cy="305943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689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Updates</a:t>
                      </a:r>
                    </a:p>
                  </a:txBody>
                  <a:tcPr marL="34290" marR="34290" marT="34290" marB="34290" horzOverflow="overflow">
                    <a:lnL w="12700">
                      <a:solidFill>
                        <a:schemeClr val="accent1"/>
                      </a:solidFill>
                    </a:lnL>
                    <a:lnR w="12700">
                      <a:solidFill>
                        <a:schemeClr val="accent1"/>
                      </a:solidFill>
                    </a:lnR>
                    <a:lnT w="12700">
                      <a:solidFill>
                        <a:schemeClr val="accent1"/>
                      </a:solidFill>
                    </a:lnT>
                    <a:lnB w="25400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Levels of rewords</a:t>
                      </a:r>
                    </a:p>
                  </a:txBody>
                  <a:tcPr marL="34290" marR="34290" marT="34290" marB="34290" horzOverflow="overflow">
                    <a:lnL w="12700">
                      <a:solidFill>
                        <a:schemeClr val="accent1"/>
                      </a:solidFill>
                    </a:lnL>
                    <a:lnR w="12700">
                      <a:solidFill>
                        <a:schemeClr val="accent1"/>
                      </a:solidFill>
                    </a:lnR>
                    <a:lnT w="25400">
                      <a:solidFill>
                        <a:schemeClr val="accent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Comments</a:t>
                      </a:r>
                    </a:p>
                  </a:txBody>
                  <a:tcPr marL="34290" marR="34290" marT="34290" marB="34290" horzOverflow="overflow">
                    <a:lnL w="12700">
                      <a:solidFill>
                        <a:schemeClr val="accent1"/>
                      </a:solidFill>
                    </a:lnL>
                    <a:lnR w="12700">
                      <a:solidFill>
                        <a:schemeClr val="accent1"/>
                      </a:solidFill>
                    </a:lnR>
                    <a:lnT w="12700">
                      <a:solidFill>
                        <a:schemeClr val="accent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Averages</a:t>
                      </a:r>
                    </a:p>
                  </a:txBody>
                  <a:tcPr marL="34290" marR="34290" marT="34290" marB="34290" horzOverflow="overflow">
                    <a:lnL w="12700">
                      <a:solidFill>
                        <a:schemeClr val="accent1"/>
                      </a:solidFill>
                    </a:lnL>
                    <a:lnR w="12700">
                      <a:solidFill>
                        <a:schemeClr val="accent1"/>
                      </a:solidFill>
                    </a:lnR>
                    <a:lnT w="12700">
                      <a:solidFill>
                        <a:schemeClr val="accent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Category</a:t>
                      </a:r>
                    </a:p>
                  </a:txBody>
                  <a:tcPr marL="34290" marR="34290" marT="34290" marB="34290" horzOverflow="overflow">
                    <a:lnL w="12700">
                      <a:solidFill>
                        <a:schemeClr val="accent1"/>
                      </a:solidFill>
                    </a:lnL>
                    <a:lnR w="12700">
                      <a:solidFill>
                        <a:schemeClr val="accent1"/>
                      </a:solidFill>
                    </a:lnR>
                    <a:lnT w="12700">
                      <a:solidFill>
                        <a:schemeClr val="accent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Goal</a:t>
                      </a:r>
                    </a:p>
                  </a:txBody>
                  <a:tcPr marL="34290" marR="34290" marT="34290" marB="34290" horzOverflow="overflow">
                    <a:lnL w="12700">
                      <a:solidFill>
                        <a:schemeClr val="accent1"/>
                      </a:solidFill>
                    </a:lnL>
                    <a:lnR w="12700">
                      <a:solidFill>
                        <a:schemeClr val="accent1"/>
                      </a:solidFill>
                    </a:lnR>
                    <a:lnT w="12700">
                      <a:solidFill>
                        <a:schemeClr val="accent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Duration</a:t>
                      </a:r>
                    </a:p>
                  </a:txBody>
                  <a:tcPr marL="34290" marR="34290" marT="34290" marB="34290" horzOverflow="overflow">
                    <a:lnL w="12700">
                      <a:solidFill>
                        <a:schemeClr val="accent1"/>
                      </a:solidFill>
                    </a:lnL>
                    <a:lnR w="12700">
                      <a:solidFill>
                        <a:schemeClr val="accent1"/>
                      </a:solidFill>
                    </a:lnR>
                    <a:lnT w="12700">
                      <a:solidFill>
                        <a:schemeClr val="accent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Coefficient Variance</a:t>
                      </a:r>
                    </a:p>
                  </a:txBody>
                  <a:tcPr marL="34290" marR="34290" marT="34290" marB="34290" horzOverflow="overflow">
                    <a:lnL w="12700">
                      <a:solidFill>
                        <a:schemeClr val="accent1"/>
                      </a:solidFill>
                    </a:lnL>
                    <a:lnR w="12700">
                      <a:solidFill>
                        <a:schemeClr val="accent1"/>
                      </a:solidFill>
                    </a:lnR>
                    <a:lnT w="12700">
                      <a:solidFill>
                        <a:schemeClr val="accent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Date </a:t>
                      </a:r>
                    </a:p>
                  </a:txBody>
                  <a:tcPr marL="34290" marR="34290" marT="34290" marB="34290" horzOverflow="overflow">
                    <a:lnL w="12700">
                      <a:solidFill>
                        <a:schemeClr val="accent1"/>
                      </a:solidFill>
                    </a:lnL>
                    <a:lnR w="12700">
                      <a:solidFill>
                        <a:schemeClr val="accent1"/>
                      </a:solidFill>
                    </a:lnR>
                    <a:lnT w="12700">
                      <a:solidFill>
                        <a:schemeClr val="accent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Weekday </a:t>
                      </a:r>
                    </a:p>
                  </a:txBody>
                  <a:tcPr marL="34290" marR="34290" marT="34290" marB="34290" horzOverflow="overflow">
                    <a:lnL w="12700">
                      <a:solidFill>
                        <a:schemeClr val="accent1"/>
                      </a:solidFill>
                    </a:lnL>
                    <a:lnR w="12700">
                      <a:solidFill>
                        <a:schemeClr val="accent1"/>
                      </a:solidFill>
                    </a:lnR>
                    <a:lnT w="12700">
                      <a:solidFill>
                        <a:schemeClr val="accent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Month </a:t>
                      </a:r>
                    </a:p>
                  </a:txBody>
                  <a:tcPr marL="34290" marR="34290" marT="34290" marB="34290" horzOverflow="overflow">
                    <a:lnL w="12700">
                      <a:solidFill>
                        <a:schemeClr val="accent1"/>
                      </a:solidFill>
                    </a:lnL>
                    <a:lnR w="12700">
                      <a:solidFill>
                        <a:schemeClr val="accent1"/>
                      </a:solidFill>
                    </a:lnR>
                    <a:lnT w="12700">
                      <a:solidFill>
                        <a:schemeClr val="accent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>
            <a:spLocks noGrp="1"/>
          </p:cNvSpPr>
          <p:nvPr>
            <p:ph type="body" sz="quarter" idx="1"/>
          </p:nvPr>
        </p:nvSpPr>
        <p:spPr>
          <a:xfrm>
            <a:off x="0" y="123476"/>
            <a:ext cx="9144000" cy="576069"/>
          </a:xfrm>
          <a:prstGeom prst="rect">
            <a:avLst/>
          </a:prstGeom>
        </p:spPr>
        <p:txBody>
          <a:bodyPr/>
          <a:lstStyle>
            <a:lvl1pPr defTabSz="658366">
              <a:defRPr sz="2400"/>
            </a:lvl1pPr>
          </a:lstStyle>
          <a:p>
            <a:r>
              <a:t>Kickstarter</a:t>
            </a:r>
          </a:p>
        </p:txBody>
      </p:sp>
      <p:sp>
        <p:nvSpPr>
          <p:cNvPr id="748" name="Shape 748"/>
          <p:cNvSpPr/>
          <p:nvPr/>
        </p:nvSpPr>
        <p:spPr>
          <a:xfrm>
            <a:off x="0" y="2306365"/>
            <a:ext cx="9144000" cy="3600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685800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54" name="Group 754"/>
          <p:cNvGrpSpPr/>
          <p:nvPr/>
        </p:nvGrpSpPr>
        <p:grpSpPr>
          <a:xfrm>
            <a:off x="495467" y="1710578"/>
            <a:ext cx="1587733" cy="2315859"/>
            <a:chOff x="0" y="0"/>
            <a:chExt cx="1587732" cy="2315857"/>
          </a:xfrm>
        </p:grpSpPr>
        <p:sp>
          <p:nvSpPr>
            <p:cNvPr id="749" name="Shape 749"/>
            <p:cNvSpPr/>
            <p:nvPr/>
          </p:nvSpPr>
          <p:spPr>
            <a:xfrm>
              <a:off x="616158" y="486046"/>
              <a:ext cx="332757" cy="332756"/>
            </a:xfrm>
            <a:prstGeom prst="diamond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685800">
                <a:defRPr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449755" y="0"/>
              <a:ext cx="665564" cy="2659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 defTabSz="685800">
                <a:defRPr sz="1400" b="1">
                  <a:solidFill>
                    <a:srgbClr val="404040"/>
                  </a:solidFill>
                </a:defRPr>
              </a:lvl1pPr>
            </a:lstStyle>
            <a:p>
              <a:r>
                <a:t>2009</a:t>
              </a:r>
            </a:p>
          </p:txBody>
        </p:sp>
        <p:grpSp>
          <p:nvGrpSpPr>
            <p:cNvPr id="753" name="Group 753"/>
            <p:cNvGrpSpPr/>
            <p:nvPr/>
          </p:nvGrpSpPr>
          <p:grpSpPr>
            <a:xfrm>
              <a:off x="0" y="1073508"/>
              <a:ext cx="1587733" cy="1242350"/>
              <a:chOff x="0" y="0"/>
              <a:chExt cx="1587732" cy="1242348"/>
            </a:xfrm>
          </p:grpSpPr>
          <p:sp>
            <p:nvSpPr>
              <p:cNvPr id="751" name="Shape 751"/>
              <p:cNvSpPr/>
              <p:nvPr/>
            </p:nvSpPr>
            <p:spPr>
              <a:xfrm>
                <a:off x="45152" y="266895"/>
                <a:ext cx="1542581" cy="9754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 defTabSz="685800">
                  <a:defRPr sz="1200">
                    <a:solidFill>
                      <a:srgbClr val="404040"/>
                    </a:solidFill>
                  </a:defRPr>
                </a:lvl1pPr>
              </a:lstStyle>
              <a:p>
                <a:r>
                  <a:t>Kickstarter was launched on April 28, 2009, by Perry Chen, Yancey Strickler, and Charles Adler.     </a:t>
                </a:r>
              </a:p>
            </p:txBody>
          </p:sp>
          <p:sp>
            <p:nvSpPr>
              <p:cNvPr id="752" name="Shape 752"/>
              <p:cNvSpPr/>
              <p:nvPr/>
            </p:nvSpPr>
            <p:spPr>
              <a:xfrm>
                <a:off x="0" y="-1"/>
                <a:ext cx="1565077" cy="2642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 defTabSz="685800">
                  <a:defRPr sz="1200" b="1">
                    <a:solidFill>
                      <a:srgbClr val="404040"/>
                    </a:solidFill>
                  </a:defRPr>
                </a:lvl1pPr>
              </a:lstStyle>
              <a:p>
                <a:r>
                  <a:t>Launch</a:t>
                </a:r>
              </a:p>
            </p:txBody>
          </p:sp>
        </p:grpSp>
      </p:grpSp>
      <p:grpSp>
        <p:nvGrpSpPr>
          <p:cNvPr id="760" name="Group 760"/>
          <p:cNvGrpSpPr/>
          <p:nvPr/>
        </p:nvGrpSpPr>
        <p:grpSpPr>
          <a:xfrm>
            <a:off x="2557977" y="1710578"/>
            <a:ext cx="1576407" cy="1953393"/>
            <a:chOff x="0" y="0"/>
            <a:chExt cx="1576406" cy="1953391"/>
          </a:xfrm>
        </p:grpSpPr>
        <p:sp>
          <p:nvSpPr>
            <p:cNvPr id="755" name="Shape 755"/>
            <p:cNvSpPr/>
            <p:nvPr/>
          </p:nvSpPr>
          <p:spPr>
            <a:xfrm>
              <a:off x="616160" y="486046"/>
              <a:ext cx="332756" cy="332756"/>
            </a:xfrm>
            <a:prstGeom prst="diamond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685800">
                <a:defRPr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449754" y="0"/>
              <a:ext cx="665564" cy="2659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 defTabSz="685800">
                <a:defRPr sz="1400" b="1">
                  <a:solidFill>
                    <a:srgbClr val="404040"/>
                  </a:solidFill>
                </a:defRPr>
              </a:lvl1pPr>
            </a:lstStyle>
            <a:p>
              <a:r>
                <a:t>2010</a:t>
              </a:r>
            </a:p>
          </p:txBody>
        </p:sp>
        <p:grpSp>
          <p:nvGrpSpPr>
            <p:cNvPr id="759" name="Group 759"/>
            <p:cNvGrpSpPr/>
            <p:nvPr/>
          </p:nvGrpSpPr>
          <p:grpSpPr>
            <a:xfrm>
              <a:off x="-1" y="1073509"/>
              <a:ext cx="1576408" cy="879883"/>
              <a:chOff x="0" y="0"/>
              <a:chExt cx="1576406" cy="879882"/>
            </a:xfrm>
          </p:grpSpPr>
          <p:sp>
            <p:nvSpPr>
              <p:cNvPr id="757" name="Shape 757"/>
              <p:cNvSpPr/>
              <p:nvPr/>
            </p:nvSpPr>
            <p:spPr>
              <a:xfrm>
                <a:off x="33824" y="260029"/>
                <a:ext cx="1542583" cy="6198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 defTabSz="685800">
                  <a:defRPr sz="1200">
                    <a:solidFill>
                      <a:srgbClr val="404040"/>
                    </a:solidFill>
                  </a:defRPr>
                </a:lvl1pPr>
              </a:lstStyle>
              <a:p>
                <a:r>
                  <a:t>Time named it one of the "Best Inventions of 2010"</a:t>
                </a:r>
              </a:p>
            </p:txBody>
          </p:sp>
          <p:sp>
            <p:nvSpPr>
              <p:cNvPr id="758" name="Shape 758"/>
              <p:cNvSpPr/>
              <p:nvPr/>
            </p:nvSpPr>
            <p:spPr>
              <a:xfrm>
                <a:off x="0" y="-1"/>
                <a:ext cx="1565079" cy="2642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 defTabSz="685800">
                  <a:defRPr sz="1200" b="1">
                    <a:solidFill>
                      <a:srgbClr val="404040"/>
                    </a:solidFill>
                  </a:defRPr>
                </a:lvl1pPr>
              </a:lstStyle>
              <a:p>
                <a:r>
                  <a:t>“Best Invention”</a:t>
                </a:r>
              </a:p>
            </p:txBody>
          </p:sp>
        </p:grpSp>
      </p:grpSp>
      <p:grpSp>
        <p:nvGrpSpPr>
          <p:cNvPr id="766" name="Group 766"/>
          <p:cNvGrpSpPr/>
          <p:nvPr/>
        </p:nvGrpSpPr>
        <p:grpSpPr>
          <a:xfrm>
            <a:off x="6683001" y="1710578"/>
            <a:ext cx="1565080" cy="2585992"/>
            <a:chOff x="0" y="0"/>
            <a:chExt cx="1565078" cy="2585990"/>
          </a:xfrm>
        </p:grpSpPr>
        <p:sp>
          <p:nvSpPr>
            <p:cNvPr id="761" name="Shape 761"/>
            <p:cNvSpPr/>
            <p:nvPr/>
          </p:nvSpPr>
          <p:spPr>
            <a:xfrm>
              <a:off x="564504" y="434391"/>
              <a:ext cx="436068" cy="436067"/>
            </a:xfrm>
            <a:prstGeom prst="diamond">
              <a:avLst/>
            </a:prstGeom>
            <a:solidFill>
              <a:schemeClr val="accent1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685800">
                <a:defRPr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449753" y="-1"/>
              <a:ext cx="665565" cy="265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 defTabSz="685800">
                <a:defRPr sz="1400" b="1">
                  <a:solidFill>
                    <a:schemeClr val="accent1"/>
                  </a:solidFill>
                </a:defRPr>
              </a:lvl1pPr>
            </a:lstStyle>
            <a:p>
              <a:r>
                <a:t>2018</a:t>
              </a:r>
            </a:p>
          </p:txBody>
        </p:sp>
        <p:grpSp>
          <p:nvGrpSpPr>
            <p:cNvPr id="765" name="Group 765"/>
            <p:cNvGrpSpPr/>
            <p:nvPr/>
          </p:nvGrpSpPr>
          <p:grpSpPr>
            <a:xfrm>
              <a:off x="-1" y="1073508"/>
              <a:ext cx="1565080" cy="1512483"/>
              <a:chOff x="0" y="-1"/>
              <a:chExt cx="1565078" cy="1512481"/>
            </a:xfrm>
          </p:grpSpPr>
          <p:sp>
            <p:nvSpPr>
              <p:cNvPr id="763" name="Shape 763"/>
              <p:cNvSpPr/>
              <p:nvPr/>
            </p:nvSpPr>
            <p:spPr>
              <a:xfrm>
                <a:off x="11328" y="181428"/>
                <a:ext cx="1542583" cy="13310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 defTabSz="685800">
                  <a:defRPr sz="1200">
                    <a:solidFill>
                      <a:srgbClr val="404040"/>
                    </a:solidFill>
                  </a:defRPr>
                </a:lvl1pPr>
              </a:lstStyle>
              <a:p>
                <a:r>
                  <a:t>has reportedly received more than $4 billion in pledges from 15 million backers to fund 154,000 creative projects</a:t>
                </a:r>
              </a:p>
            </p:txBody>
          </p:sp>
          <p:sp>
            <p:nvSpPr>
              <p:cNvPr id="764" name="Shape 764"/>
              <p:cNvSpPr/>
              <p:nvPr/>
            </p:nvSpPr>
            <p:spPr>
              <a:xfrm>
                <a:off x="-1" y="-2"/>
                <a:ext cx="1565080" cy="2642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 defTabSz="685800">
                  <a:defRPr sz="1200" b="1">
                    <a:solidFill>
                      <a:srgbClr val="404040"/>
                    </a:solidFill>
                  </a:defRPr>
                </a:lvl1pPr>
              </a:lstStyle>
              <a:p>
                <a:r>
                  <a:t>Until Now</a:t>
                </a:r>
              </a:p>
            </p:txBody>
          </p:sp>
        </p:grpSp>
      </p:grpSp>
      <p:grpSp>
        <p:nvGrpSpPr>
          <p:cNvPr id="772" name="Group 772"/>
          <p:cNvGrpSpPr/>
          <p:nvPr/>
        </p:nvGrpSpPr>
        <p:grpSpPr>
          <a:xfrm>
            <a:off x="4620490" y="1710577"/>
            <a:ext cx="1565079" cy="2497096"/>
            <a:chOff x="0" y="0"/>
            <a:chExt cx="1565078" cy="2497094"/>
          </a:xfrm>
        </p:grpSpPr>
        <p:sp>
          <p:nvSpPr>
            <p:cNvPr id="767" name="Shape 767"/>
            <p:cNvSpPr/>
            <p:nvPr/>
          </p:nvSpPr>
          <p:spPr>
            <a:xfrm>
              <a:off x="616159" y="486047"/>
              <a:ext cx="332756" cy="332756"/>
            </a:xfrm>
            <a:prstGeom prst="diamond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685800">
                <a:defRPr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162531" y="-1"/>
              <a:ext cx="1238978" cy="265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 defTabSz="685800">
                <a:defRPr sz="1400" b="1">
                  <a:solidFill>
                    <a:srgbClr val="404040"/>
                  </a:solidFill>
                </a:defRPr>
              </a:lvl1pPr>
            </a:lstStyle>
            <a:p>
              <a:r>
                <a:t>2011-2017</a:t>
              </a:r>
            </a:p>
          </p:txBody>
        </p:sp>
        <p:grpSp>
          <p:nvGrpSpPr>
            <p:cNvPr id="771" name="Group 771"/>
            <p:cNvGrpSpPr/>
            <p:nvPr/>
          </p:nvGrpSpPr>
          <p:grpSpPr>
            <a:xfrm>
              <a:off x="-1" y="1073509"/>
              <a:ext cx="1565079" cy="1423586"/>
              <a:chOff x="0" y="-1"/>
              <a:chExt cx="1565078" cy="1423584"/>
            </a:xfrm>
          </p:grpSpPr>
          <p:sp>
            <p:nvSpPr>
              <p:cNvPr id="769" name="Shape 769"/>
              <p:cNvSpPr/>
              <p:nvPr/>
            </p:nvSpPr>
            <p:spPr>
              <a:xfrm>
                <a:off x="11327" y="270331"/>
                <a:ext cx="1542583" cy="11532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 defTabSz="685800">
                  <a:defRPr sz="1200">
                    <a:solidFill>
                      <a:srgbClr val="404040"/>
                    </a:solidFill>
                  </a:defRPr>
                </a:lvl1pPr>
              </a:lstStyle>
              <a:p>
                <a:r>
                  <a:t>Gradually open projects based in United Kingdom, Canada, Australia, China, Japan, and Singapore </a:t>
                </a:r>
              </a:p>
            </p:txBody>
          </p:sp>
          <p:sp>
            <p:nvSpPr>
              <p:cNvPr id="770" name="Shape 770"/>
              <p:cNvSpPr/>
              <p:nvPr/>
            </p:nvSpPr>
            <p:spPr>
              <a:xfrm>
                <a:off x="0" y="-2"/>
                <a:ext cx="1565079" cy="2642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 defTabSz="685800">
                  <a:defRPr sz="1200" b="1">
                    <a:solidFill>
                      <a:srgbClr val="404040"/>
                    </a:solidFill>
                  </a:defRPr>
                </a:lvl1pPr>
              </a:lstStyle>
              <a:p>
                <a:r>
                  <a:t>Development</a:t>
                </a:r>
              </a:p>
            </p:txBody>
          </p:sp>
        </p:grpSp>
      </p:grpSp>
      <p:sp>
        <p:nvSpPr>
          <p:cNvPr id="773" name="Shape 773"/>
          <p:cNvSpPr>
            <a:spLocks noGrp="1"/>
          </p:cNvSpPr>
          <p:nvPr>
            <p:ph type="body" idx="13"/>
          </p:nvPr>
        </p:nvSpPr>
        <p:spPr>
          <a:xfrm>
            <a:off x="726864" y="739740"/>
            <a:ext cx="7533217" cy="3392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 algn="ctr" defTabSz="795507">
              <a:lnSpc>
                <a:spcPct val="80000"/>
              </a:lnSpc>
              <a:spcBef>
                <a:spcPts val="200"/>
              </a:spcBef>
              <a:buSzTx/>
              <a:buNone/>
              <a:defRPr sz="900">
                <a:solidFill>
                  <a:srgbClr val="404040"/>
                </a:solidFill>
              </a:defRPr>
            </a:lvl1pPr>
          </a:lstStyle>
          <a:p>
            <a:r>
              <a:t>Kickstarter is a public-benefit corporation, which maintains a global crowdfunding platform focused on creativity and merchandising. Their mission is to "help bring creative projects to life".</a:t>
            </a:r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>
            <a:spLocks noGrp="1"/>
          </p:cNvSpPr>
          <p:nvPr>
            <p:ph type="body" sz="quarter" idx="1"/>
          </p:nvPr>
        </p:nvSpPr>
        <p:spPr>
          <a:xfrm>
            <a:off x="0" y="123476"/>
            <a:ext cx="9144000" cy="576067"/>
          </a:xfrm>
          <a:prstGeom prst="rect">
            <a:avLst/>
          </a:prstGeom>
        </p:spPr>
        <p:txBody>
          <a:bodyPr/>
          <a:lstStyle>
            <a:lvl1pPr defTabSz="877822">
              <a:lnSpc>
                <a:spcPct val="90000"/>
              </a:lnSpc>
              <a:defRPr sz="3400"/>
            </a:lvl1pPr>
          </a:lstStyle>
          <a:p>
            <a:r>
              <a:t>Logistic Regression</a:t>
            </a:r>
          </a:p>
        </p:txBody>
      </p:sp>
      <p:sp>
        <p:nvSpPr>
          <p:cNvPr id="953" name="Shape 95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300"/>
              </a:spcBef>
              <a:buSzTx/>
              <a:buNone/>
              <a:defRPr sz="1400">
                <a:solidFill>
                  <a:srgbClr val="404040"/>
                </a:solidFill>
              </a:defRPr>
            </a:lvl1pPr>
          </a:lstStyle>
          <a:p>
            <a:r>
              <a:t>Analyze the model.</a:t>
            </a:r>
          </a:p>
        </p:txBody>
      </p:sp>
      <p:graphicFrame>
        <p:nvGraphicFramePr>
          <p:cNvPr id="954" name="Table 954"/>
          <p:cNvGraphicFramePr/>
          <p:nvPr/>
        </p:nvGraphicFramePr>
        <p:xfrm>
          <a:off x="434661" y="1009234"/>
          <a:ext cx="5046599" cy="396766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32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9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9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9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90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90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90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98383">
                <a:tc>
                  <a:txBody>
                    <a:bodyPr/>
                    <a:lstStyle/>
                    <a:p>
                      <a:pPr indent="457200"/>
                      <a:endParaRPr/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1"/>
                      </a:solidFill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Coef.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1"/>
                      </a:solidFill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Std.Err.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1"/>
                      </a:solidFill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z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1"/>
                      </a:solidFill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P&gt;|z|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1"/>
                      </a:solidFill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[0.025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1"/>
                      </a:solidFill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0.975]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1"/>
                      </a:solidFill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383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goal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-0.0002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0.0000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-43.7181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0.0000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-0.0002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-0.0002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383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updates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0.3068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0.0062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49.8710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0.0000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0.2948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0.3189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383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Average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0.0002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0.0000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3.2415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0.0012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0.0001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0.0003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8383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levels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0.0532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0.0061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8.7497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0.0000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0.0413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0.0651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383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comments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0.2615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0.0070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37.3286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0.0000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0.2478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0.2752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8383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duration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-0.0174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0.0010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-17.8709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0.0000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-0.0193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-0.0155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8383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CV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-0.1465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0.0494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-2.9661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0.0030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-0.2433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-0.0497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8383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category_Comics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-1.0305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0.1291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-7.9835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0.0000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-1.2834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-0.7775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8383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category_Dance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1.0417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0.1259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8.2755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0.0000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0.7950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1.2884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8383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category_Design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-1.0921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0.1134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-9.6312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0.0000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-1.3143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-0.8699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8383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category_Fashion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-1.0751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0.1175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-9.1528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0.0000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-1.3053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-0.8449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8383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category_Film &amp; Video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0.1480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0.0582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2.5415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0.0110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0.0339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0.2622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8383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category_Food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-0.3028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0.1097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-2.7606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0.0058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-0.5178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-0.0878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8383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category_Games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-2.3994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0.1466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-16.3717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0.0000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-2.6866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-2.1121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8383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category_Music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0.4085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0.0595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6.8676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0.0000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0.2919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0.5251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8383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category_Photography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-0.5807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0.0996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-5.8306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0.0000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-0.7759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-0.3855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8383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category_Publishing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-0.7251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0.0720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-10.0768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0.0000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-0.8662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-0.5841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8383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category_Technology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-1.2878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0.1797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-7.1668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0.0000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-1.6399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-0.9356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8383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category_Theater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1.0230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0.0818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12.5056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0.0000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0.8627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700"/>
                        <a:t>1.1833</a:t>
                      </a:r>
                    </a:p>
                  </a:txBody>
                  <a:tcPr marL="18719" marR="18719" marT="18719" marB="1871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955" name="Shape 955"/>
          <p:cNvSpPr/>
          <p:nvPr/>
        </p:nvSpPr>
        <p:spPr>
          <a:xfrm>
            <a:off x="5785834" y="2694905"/>
            <a:ext cx="917620" cy="253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tIns="34289" rIns="34289" bIns="34289">
            <a:spAutoFit/>
          </a:bodyPr>
          <a:lstStyle>
            <a:lvl1pPr defTabSz="685800">
              <a:defRPr sz="1300"/>
            </a:lvl1pPr>
          </a:lstStyle>
          <a:p>
            <a:r>
              <a:t>……</a:t>
            </a:r>
          </a:p>
        </p:txBody>
      </p:sp>
      <p:graphicFrame>
        <p:nvGraphicFramePr>
          <p:cNvPr id="956" name="Table 956"/>
          <p:cNvGraphicFramePr/>
          <p:nvPr/>
        </p:nvGraphicFramePr>
        <p:xfrm>
          <a:off x="6529589" y="2261903"/>
          <a:ext cx="1987488" cy="11811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9937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37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>
                        <a:defRPr sz="1100" b="1"/>
                      </a:pPr>
                      <a:endParaRPr/>
                    </a:p>
                  </a:txBody>
                  <a:tcPr marL="34290" marR="34290" marT="34290" marB="34290" anchor="ctr" horzOverflow="overflow">
                    <a:lnL w="12700">
                      <a:solidFill>
                        <a:schemeClr val="accent1"/>
                      </a:solidFill>
                    </a:lnL>
                    <a:lnR w="12700">
                      <a:solidFill>
                        <a:schemeClr val="accent1"/>
                      </a:solidFill>
                    </a:lnR>
                    <a:lnT w="12700">
                      <a:solidFill>
                        <a:schemeClr val="accent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100"/>
                        <a:t>P&gt;|z|</a:t>
                      </a:r>
                    </a:p>
                  </a:txBody>
                  <a:tcPr marL="34290" marR="34290" marT="34290" marB="34290" anchor="ctr" horzOverflow="overflow">
                    <a:lnL w="12700">
                      <a:solidFill>
                        <a:schemeClr val="accent1"/>
                      </a:solidFill>
                    </a:lnL>
                    <a:lnR w="12700">
                      <a:solidFill>
                        <a:schemeClr val="accent1"/>
                      </a:solidFill>
                    </a:lnR>
                    <a:lnT w="12700">
                      <a:solidFill>
                        <a:schemeClr val="accent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100"/>
                        <a:t>month_Aug</a:t>
                      </a:r>
                    </a:p>
                  </a:txBody>
                  <a:tcPr marL="34290" marR="34290" marT="34290" marB="34290" anchor="ctr" horzOverflow="overflow">
                    <a:lnL w="12700">
                      <a:solidFill>
                        <a:schemeClr val="accent1"/>
                      </a:solidFill>
                    </a:lnL>
                    <a:lnR w="12700">
                      <a:solidFill>
                        <a:schemeClr val="accent1"/>
                      </a:solidFill>
                    </a:lnR>
                    <a:lnT w="12700">
                      <a:solidFill>
                        <a:schemeClr val="accent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100"/>
                        <a:t>0.0065</a:t>
                      </a:r>
                    </a:p>
                  </a:txBody>
                  <a:tcPr marL="34290" marR="34290" marT="34290" marB="34290" anchor="ctr" horzOverflow="overflow">
                    <a:lnL w="12700">
                      <a:solidFill>
                        <a:schemeClr val="accent1"/>
                      </a:solidFill>
                    </a:lnL>
                    <a:lnR w="12700">
                      <a:solidFill>
                        <a:schemeClr val="accent1"/>
                      </a:solidFill>
                    </a:lnR>
                    <a:lnT w="12700">
                      <a:solidFill>
                        <a:schemeClr val="accent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100"/>
                        <a:t>month_Dec</a:t>
                      </a:r>
                    </a:p>
                  </a:txBody>
                  <a:tcPr marL="34290" marR="34290" marT="34290" marB="34290" anchor="ctr" horzOverflow="overflow">
                    <a:lnL w="12700">
                      <a:solidFill>
                        <a:schemeClr val="accent1"/>
                      </a:solidFill>
                    </a:lnL>
                    <a:lnR w="12700">
                      <a:solidFill>
                        <a:schemeClr val="accent1"/>
                      </a:solidFill>
                    </a:lnR>
                    <a:lnT w="12700">
                      <a:solidFill>
                        <a:schemeClr val="accent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100"/>
                        <a:t>0.0101</a:t>
                      </a:r>
                    </a:p>
                  </a:txBody>
                  <a:tcPr marL="34290" marR="34290" marT="34290" marB="34290" anchor="ctr" horzOverflow="overflow">
                    <a:lnL w="12700">
                      <a:solidFill>
                        <a:schemeClr val="accent1"/>
                      </a:solidFill>
                    </a:lnL>
                    <a:lnR w="12700">
                      <a:solidFill>
                        <a:schemeClr val="accent1"/>
                      </a:solidFill>
                    </a:lnR>
                    <a:lnT w="12700">
                      <a:solidFill>
                        <a:schemeClr val="accent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100"/>
                        <a:t>month_Jul</a:t>
                      </a:r>
                    </a:p>
                  </a:txBody>
                  <a:tcPr marL="34290" marR="34290" marT="34290" marB="34290" anchor="ctr" horzOverflow="overflow">
                    <a:lnL w="12700">
                      <a:solidFill>
                        <a:schemeClr val="accent1"/>
                      </a:solidFill>
                    </a:lnL>
                    <a:lnR w="12700">
                      <a:solidFill>
                        <a:schemeClr val="accent1"/>
                      </a:solidFill>
                    </a:lnR>
                    <a:lnT w="12700">
                      <a:solidFill>
                        <a:schemeClr val="accent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100"/>
                        <a:t>0.0002</a:t>
                      </a:r>
                    </a:p>
                  </a:txBody>
                  <a:tcPr marL="34290" marR="34290" marT="34290" marB="34290" anchor="ctr" horzOverflow="overflow">
                    <a:lnL w="12700">
                      <a:solidFill>
                        <a:schemeClr val="accent1"/>
                      </a:solidFill>
                    </a:lnL>
                    <a:lnR w="12700">
                      <a:solidFill>
                        <a:schemeClr val="accent1"/>
                      </a:solidFill>
                    </a:lnR>
                    <a:lnT w="12700">
                      <a:solidFill>
                        <a:schemeClr val="accent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100"/>
                        <a:t>month_Jun</a:t>
                      </a:r>
                    </a:p>
                  </a:txBody>
                  <a:tcPr marL="34290" marR="34290" marT="34290" marB="34290" anchor="ctr" horzOverflow="overflow">
                    <a:lnL w="12700">
                      <a:solidFill>
                        <a:schemeClr val="accent1"/>
                      </a:solidFill>
                    </a:lnL>
                    <a:lnR w="12700">
                      <a:solidFill>
                        <a:schemeClr val="accent1"/>
                      </a:solidFill>
                    </a:lnR>
                    <a:lnT w="12700">
                      <a:solidFill>
                        <a:schemeClr val="accent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100"/>
                        <a:t>0.0197</a:t>
                      </a:r>
                    </a:p>
                  </a:txBody>
                  <a:tcPr marL="34290" marR="34290" marT="34290" marB="34290" anchor="ctr" horzOverflow="overflow">
                    <a:lnL w="12700">
                      <a:solidFill>
                        <a:schemeClr val="accent1"/>
                      </a:solidFill>
                    </a:lnL>
                    <a:lnR w="12700">
                      <a:solidFill>
                        <a:schemeClr val="accent1"/>
                      </a:solidFill>
                    </a:lnR>
                    <a:lnT w="12700">
                      <a:solidFill>
                        <a:schemeClr val="accent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57" name="Shape 957"/>
          <p:cNvSpPr/>
          <p:nvPr/>
        </p:nvSpPr>
        <p:spPr>
          <a:xfrm>
            <a:off x="6529589" y="3583990"/>
            <a:ext cx="2163652" cy="241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tIns="34289" rIns="34289" bIns="34289">
            <a:spAutoFit/>
          </a:bodyPr>
          <a:lstStyle>
            <a:lvl1pPr marL="214313" indent="-214313" defTabSz="685800">
              <a:buSzPct val="100000"/>
              <a:buFont typeface="Wingdings"/>
              <a:buChar char="◆"/>
              <a:defRPr sz="1200">
                <a:solidFill>
                  <a:srgbClr val="404040"/>
                </a:solidFill>
              </a:defRPr>
            </a:lvl1pPr>
          </a:lstStyle>
          <a:p>
            <a:r>
              <a:t>Some significant dummies</a:t>
            </a:r>
          </a:p>
        </p:txBody>
      </p:sp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959"/>
          <p:cNvSpPr>
            <a:spLocks noGrp="1"/>
          </p:cNvSpPr>
          <p:nvPr>
            <p:ph type="body" sz="quarter" idx="1"/>
          </p:nvPr>
        </p:nvSpPr>
        <p:spPr>
          <a:xfrm>
            <a:off x="4263025" y="2155604"/>
            <a:ext cx="4880975" cy="473578"/>
          </a:xfrm>
          <a:prstGeom prst="rect">
            <a:avLst/>
          </a:prstGeom>
        </p:spPr>
        <p:txBody>
          <a:bodyPr/>
          <a:lstStyle>
            <a:lvl1pPr defTabSz="685800">
              <a:lnSpc>
                <a:spcPct val="90000"/>
              </a:lnSpc>
              <a:spcBef>
                <a:spcPts val="600"/>
              </a:spcBef>
              <a:defRPr sz="2700"/>
            </a:lvl1pPr>
          </a:lstStyle>
          <a:p>
            <a:r>
              <a:t>Random Forest Model</a:t>
            </a:r>
          </a:p>
        </p:txBody>
      </p:sp>
      <p:grpSp>
        <p:nvGrpSpPr>
          <p:cNvPr id="964" name="Group 964"/>
          <p:cNvGrpSpPr/>
          <p:nvPr/>
        </p:nvGrpSpPr>
        <p:grpSpPr>
          <a:xfrm>
            <a:off x="377919" y="1439637"/>
            <a:ext cx="3637143" cy="2139880"/>
            <a:chOff x="-1" y="0"/>
            <a:chExt cx="3637142" cy="2139878"/>
          </a:xfrm>
        </p:grpSpPr>
        <p:sp>
          <p:nvSpPr>
            <p:cNvPr id="960" name="Shape 960"/>
            <p:cNvSpPr/>
            <p:nvPr/>
          </p:nvSpPr>
          <p:spPr>
            <a:xfrm>
              <a:off x="81444" y="881956"/>
              <a:ext cx="3456644" cy="1242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15" y="20928"/>
                  </a:moveTo>
                  <a:lnTo>
                    <a:pt x="5979" y="21032"/>
                  </a:lnTo>
                  <a:lnTo>
                    <a:pt x="6043" y="21200"/>
                  </a:lnTo>
                  <a:lnTo>
                    <a:pt x="6107" y="21355"/>
                  </a:lnTo>
                  <a:lnTo>
                    <a:pt x="6181" y="21471"/>
                  </a:lnTo>
                  <a:lnTo>
                    <a:pt x="6181" y="21574"/>
                  </a:lnTo>
                  <a:lnTo>
                    <a:pt x="6139" y="21574"/>
                  </a:lnTo>
                  <a:lnTo>
                    <a:pt x="6098" y="21600"/>
                  </a:lnTo>
                  <a:lnTo>
                    <a:pt x="6034" y="21600"/>
                  </a:lnTo>
                  <a:lnTo>
                    <a:pt x="5979" y="21561"/>
                  </a:lnTo>
                  <a:lnTo>
                    <a:pt x="5947" y="21535"/>
                  </a:lnTo>
                  <a:lnTo>
                    <a:pt x="5933" y="21355"/>
                  </a:lnTo>
                  <a:lnTo>
                    <a:pt x="5915" y="21122"/>
                  </a:lnTo>
                  <a:lnTo>
                    <a:pt x="5915" y="20928"/>
                  </a:lnTo>
                  <a:close/>
                  <a:moveTo>
                    <a:pt x="6428" y="20541"/>
                  </a:moveTo>
                  <a:lnTo>
                    <a:pt x="6492" y="20579"/>
                  </a:lnTo>
                  <a:lnTo>
                    <a:pt x="6566" y="20657"/>
                  </a:lnTo>
                  <a:lnTo>
                    <a:pt x="6621" y="20722"/>
                  </a:lnTo>
                  <a:lnTo>
                    <a:pt x="6602" y="20722"/>
                  </a:lnTo>
                  <a:lnTo>
                    <a:pt x="6547" y="20812"/>
                  </a:lnTo>
                  <a:lnTo>
                    <a:pt x="6492" y="20877"/>
                  </a:lnTo>
                  <a:lnTo>
                    <a:pt x="6428" y="20928"/>
                  </a:lnTo>
                  <a:lnTo>
                    <a:pt x="6428" y="20838"/>
                  </a:lnTo>
                  <a:lnTo>
                    <a:pt x="6437" y="20812"/>
                  </a:lnTo>
                  <a:lnTo>
                    <a:pt x="6451" y="20786"/>
                  </a:lnTo>
                  <a:lnTo>
                    <a:pt x="6460" y="20760"/>
                  </a:lnTo>
                  <a:lnTo>
                    <a:pt x="6460" y="20747"/>
                  </a:lnTo>
                  <a:lnTo>
                    <a:pt x="6469" y="20722"/>
                  </a:lnTo>
                  <a:lnTo>
                    <a:pt x="6474" y="20670"/>
                  </a:lnTo>
                  <a:lnTo>
                    <a:pt x="6460" y="20670"/>
                  </a:lnTo>
                  <a:lnTo>
                    <a:pt x="6419" y="20786"/>
                  </a:lnTo>
                  <a:lnTo>
                    <a:pt x="6382" y="20851"/>
                  </a:lnTo>
                  <a:lnTo>
                    <a:pt x="6341" y="20877"/>
                  </a:lnTo>
                  <a:lnTo>
                    <a:pt x="6286" y="20928"/>
                  </a:lnTo>
                  <a:lnTo>
                    <a:pt x="6286" y="20722"/>
                  </a:lnTo>
                  <a:lnTo>
                    <a:pt x="6332" y="20670"/>
                  </a:lnTo>
                  <a:lnTo>
                    <a:pt x="6382" y="20605"/>
                  </a:lnTo>
                  <a:lnTo>
                    <a:pt x="6428" y="20541"/>
                  </a:lnTo>
                  <a:close/>
                  <a:moveTo>
                    <a:pt x="6300" y="17996"/>
                  </a:moveTo>
                  <a:lnTo>
                    <a:pt x="6318" y="18034"/>
                  </a:lnTo>
                  <a:lnTo>
                    <a:pt x="6332" y="18060"/>
                  </a:lnTo>
                  <a:lnTo>
                    <a:pt x="6341" y="18086"/>
                  </a:lnTo>
                  <a:lnTo>
                    <a:pt x="6350" y="18125"/>
                  </a:lnTo>
                  <a:lnTo>
                    <a:pt x="6350" y="18177"/>
                  </a:lnTo>
                  <a:lnTo>
                    <a:pt x="6355" y="18241"/>
                  </a:lnTo>
                  <a:lnTo>
                    <a:pt x="6318" y="18241"/>
                  </a:lnTo>
                  <a:lnTo>
                    <a:pt x="6309" y="18189"/>
                  </a:lnTo>
                  <a:lnTo>
                    <a:pt x="6300" y="18151"/>
                  </a:lnTo>
                  <a:lnTo>
                    <a:pt x="6300" y="18125"/>
                  </a:lnTo>
                  <a:lnTo>
                    <a:pt x="6291" y="18099"/>
                  </a:lnTo>
                  <a:lnTo>
                    <a:pt x="6300" y="18060"/>
                  </a:lnTo>
                  <a:lnTo>
                    <a:pt x="6300" y="17996"/>
                  </a:lnTo>
                  <a:close/>
                  <a:moveTo>
                    <a:pt x="19665" y="17699"/>
                  </a:moveTo>
                  <a:lnTo>
                    <a:pt x="19688" y="17879"/>
                  </a:lnTo>
                  <a:lnTo>
                    <a:pt x="19697" y="18086"/>
                  </a:lnTo>
                  <a:lnTo>
                    <a:pt x="19679" y="18280"/>
                  </a:lnTo>
                  <a:lnTo>
                    <a:pt x="19642" y="18396"/>
                  </a:lnTo>
                  <a:lnTo>
                    <a:pt x="19601" y="18461"/>
                  </a:lnTo>
                  <a:lnTo>
                    <a:pt x="19546" y="18538"/>
                  </a:lnTo>
                  <a:lnTo>
                    <a:pt x="19523" y="18267"/>
                  </a:lnTo>
                  <a:lnTo>
                    <a:pt x="19491" y="17996"/>
                  </a:lnTo>
                  <a:lnTo>
                    <a:pt x="19459" y="17750"/>
                  </a:lnTo>
                  <a:lnTo>
                    <a:pt x="19523" y="17750"/>
                  </a:lnTo>
                  <a:lnTo>
                    <a:pt x="19578" y="17841"/>
                  </a:lnTo>
                  <a:lnTo>
                    <a:pt x="19624" y="17815"/>
                  </a:lnTo>
                  <a:lnTo>
                    <a:pt x="19665" y="17699"/>
                  </a:lnTo>
                  <a:close/>
                  <a:moveTo>
                    <a:pt x="20986" y="17660"/>
                  </a:moveTo>
                  <a:lnTo>
                    <a:pt x="20999" y="17673"/>
                  </a:lnTo>
                  <a:lnTo>
                    <a:pt x="21018" y="17699"/>
                  </a:lnTo>
                  <a:lnTo>
                    <a:pt x="21027" y="17724"/>
                  </a:lnTo>
                  <a:lnTo>
                    <a:pt x="21031" y="17750"/>
                  </a:lnTo>
                  <a:lnTo>
                    <a:pt x="21041" y="17763"/>
                  </a:lnTo>
                  <a:lnTo>
                    <a:pt x="21059" y="17815"/>
                  </a:lnTo>
                  <a:lnTo>
                    <a:pt x="21059" y="17789"/>
                  </a:lnTo>
                  <a:lnTo>
                    <a:pt x="21064" y="17763"/>
                  </a:lnTo>
                  <a:lnTo>
                    <a:pt x="21073" y="17724"/>
                  </a:lnTo>
                  <a:lnTo>
                    <a:pt x="21073" y="17699"/>
                  </a:lnTo>
                  <a:lnTo>
                    <a:pt x="21091" y="17699"/>
                  </a:lnTo>
                  <a:lnTo>
                    <a:pt x="21091" y="17750"/>
                  </a:lnTo>
                  <a:lnTo>
                    <a:pt x="21096" y="17789"/>
                  </a:lnTo>
                  <a:lnTo>
                    <a:pt x="21105" y="17854"/>
                  </a:lnTo>
                  <a:lnTo>
                    <a:pt x="21105" y="17996"/>
                  </a:lnTo>
                  <a:lnTo>
                    <a:pt x="21050" y="18177"/>
                  </a:lnTo>
                  <a:lnTo>
                    <a:pt x="20999" y="18396"/>
                  </a:lnTo>
                  <a:lnTo>
                    <a:pt x="21018" y="18538"/>
                  </a:lnTo>
                  <a:lnTo>
                    <a:pt x="21009" y="18577"/>
                  </a:lnTo>
                  <a:lnTo>
                    <a:pt x="20986" y="18629"/>
                  </a:lnTo>
                  <a:lnTo>
                    <a:pt x="20963" y="18642"/>
                  </a:lnTo>
                  <a:lnTo>
                    <a:pt x="20940" y="18667"/>
                  </a:lnTo>
                  <a:lnTo>
                    <a:pt x="20912" y="18719"/>
                  </a:lnTo>
                  <a:lnTo>
                    <a:pt x="20898" y="18732"/>
                  </a:lnTo>
                  <a:lnTo>
                    <a:pt x="20880" y="18810"/>
                  </a:lnTo>
                  <a:lnTo>
                    <a:pt x="20880" y="18874"/>
                  </a:lnTo>
                  <a:lnTo>
                    <a:pt x="20876" y="18939"/>
                  </a:lnTo>
                  <a:lnTo>
                    <a:pt x="20876" y="19003"/>
                  </a:lnTo>
                  <a:lnTo>
                    <a:pt x="20866" y="19094"/>
                  </a:lnTo>
                  <a:lnTo>
                    <a:pt x="20848" y="19145"/>
                  </a:lnTo>
                  <a:lnTo>
                    <a:pt x="20825" y="19184"/>
                  </a:lnTo>
                  <a:lnTo>
                    <a:pt x="20802" y="19236"/>
                  </a:lnTo>
                  <a:lnTo>
                    <a:pt x="20779" y="19275"/>
                  </a:lnTo>
                  <a:lnTo>
                    <a:pt x="20752" y="19339"/>
                  </a:lnTo>
                  <a:lnTo>
                    <a:pt x="20720" y="19339"/>
                  </a:lnTo>
                  <a:lnTo>
                    <a:pt x="20683" y="19262"/>
                  </a:lnTo>
                  <a:lnTo>
                    <a:pt x="20642" y="19184"/>
                  </a:lnTo>
                  <a:lnTo>
                    <a:pt x="20610" y="19120"/>
                  </a:lnTo>
                  <a:lnTo>
                    <a:pt x="20578" y="18990"/>
                  </a:lnTo>
                  <a:lnTo>
                    <a:pt x="20600" y="18939"/>
                  </a:lnTo>
                  <a:lnTo>
                    <a:pt x="20610" y="18874"/>
                  </a:lnTo>
                  <a:lnTo>
                    <a:pt x="20619" y="18822"/>
                  </a:lnTo>
                  <a:lnTo>
                    <a:pt x="20623" y="18758"/>
                  </a:lnTo>
                  <a:lnTo>
                    <a:pt x="20633" y="18693"/>
                  </a:lnTo>
                  <a:lnTo>
                    <a:pt x="20651" y="18642"/>
                  </a:lnTo>
                  <a:lnTo>
                    <a:pt x="20697" y="18603"/>
                  </a:lnTo>
                  <a:lnTo>
                    <a:pt x="20747" y="18577"/>
                  </a:lnTo>
                  <a:lnTo>
                    <a:pt x="20793" y="18538"/>
                  </a:lnTo>
                  <a:lnTo>
                    <a:pt x="20816" y="18461"/>
                  </a:lnTo>
                  <a:lnTo>
                    <a:pt x="20857" y="18306"/>
                  </a:lnTo>
                  <a:lnTo>
                    <a:pt x="20889" y="18125"/>
                  </a:lnTo>
                  <a:lnTo>
                    <a:pt x="20931" y="17944"/>
                  </a:lnTo>
                  <a:lnTo>
                    <a:pt x="20963" y="17763"/>
                  </a:lnTo>
                  <a:lnTo>
                    <a:pt x="20986" y="17660"/>
                  </a:lnTo>
                  <a:close/>
                  <a:moveTo>
                    <a:pt x="20954" y="16006"/>
                  </a:moveTo>
                  <a:lnTo>
                    <a:pt x="20986" y="16006"/>
                  </a:lnTo>
                  <a:lnTo>
                    <a:pt x="21123" y="16394"/>
                  </a:lnTo>
                  <a:lnTo>
                    <a:pt x="21187" y="16600"/>
                  </a:lnTo>
                  <a:lnTo>
                    <a:pt x="21233" y="16859"/>
                  </a:lnTo>
                  <a:lnTo>
                    <a:pt x="21320" y="16859"/>
                  </a:lnTo>
                  <a:lnTo>
                    <a:pt x="21339" y="16820"/>
                  </a:lnTo>
                  <a:lnTo>
                    <a:pt x="21348" y="16781"/>
                  </a:lnTo>
                  <a:lnTo>
                    <a:pt x="21352" y="16704"/>
                  </a:lnTo>
                  <a:lnTo>
                    <a:pt x="21371" y="16704"/>
                  </a:lnTo>
                  <a:lnTo>
                    <a:pt x="21371" y="17001"/>
                  </a:lnTo>
                  <a:lnTo>
                    <a:pt x="21352" y="17130"/>
                  </a:lnTo>
                  <a:lnTo>
                    <a:pt x="21348" y="17208"/>
                  </a:lnTo>
                  <a:lnTo>
                    <a:pt x="21339" y="17246"/>
                  </a:lnTo>
                  <a:lnTo>
                    <a:pt x="21284" y="17246"/>
                  </a:lnTo>
                  <a:lnTo>
                    <a:pt x="21284" y="17401"/>
                  </a:lnTo>
                  <a:lnTo>
                    <a:pt x="21233" y="17544"/>
                  </a:lnTo>
                  <a:lnTo>
                    <a:pt x="21192" y="17673"/>
                  </a:lnTo>
                  <a:lnTo>
                    <a:pt x="21146" y="17815"/>
                  </a:lnTo>
                  <a:lnTo>
                    <a:pt x="21146" y="17750"/>
                  </a:lnTo>
                  <a:lnTo>
                    <a:pt x="21137" y="17699"/>
                  </a:lnTo>
                  <a:lnTo>
                    <a:pt x="21137" y="17582"/>
                  </a:lnTo>
                  <a:lnTo>
                    <a:pt x="21146" y="17544"/>
                  </a:lnTo>
                  <a:lnTo>
                    <a:pt x="21146" y="17453"/>
                  </a:lnTo>
                  <a:lnTo>
                    <a:pt x="21137" y="17427"/>
                  </a:lnTo>
                  <a:lnTo>
                    <a:pt x="21123" y="17401"/>
                  </a:lnTo>
                  <a:lnTo>
                    <a:pt x="21105" y="17389"/>
                  </a:lnTo>
                  <a:lnTo>
                    <a:pt x="21091" y="17363"/>
                  </a:lnTo>
                  <a:lnTo>
                    <a:pt x="21073" y="17337"/>
                  </a:lnTo>
                  <a:lnTo>
                    <a:pt x="21059" y="17311"/>
                  </a:lnTo>
                  <a:lnTo>
                    <a:pt x="21050" y="17298"/>
                  </a:lnTo>
                  <a:lnTo>
                    <a:pt x="21050" y="17272"/>
                  </a:lnTo>
                  <a:lnTo>
                    <a:pt x="21059" y="17246"/>
                  </a:lnTo>
                  <a:lnTo>
                    <a:pt x="21073" y="17182"/>
                  </a:lnTo>
                  <a:lnTo>
                    <a:pt x="21096" y="17130"/>
                  </a:lnTo>
                  <a:lnTo>
                    <a:pt x="21123" y="17066"/>
                  </a:lnTo>
                  <a:lnTo>
                    <a:pt x="21146" y="17001"/>
                  </a:lnTo>
                  <a:lnTo>
                    <a:pt x="21114" y="16911"/>
                  </a:lnTo>
                  <a:lnTo>
                    <a:pt x="21082" y="16756"/>
                  </a:lnTo>
                  <a:lnTo>
                    <a:pt x="21031" y="16523"/>
                  </a:lnTo>
                  <a:lnTo>
                    <a:pt x="20995" y="16329"/>
                  </a:lnTo>
                  <a:lnTo>
                    <a:pt x="20972" y="16148"/>
                  </a:lnTo>
                  <a:lnTo>
                    <a:pt x="20954" y="16006"/>
                  </a:lnTo>
                  <a:close/>
                  <a:moveTo>
                    <a:pt x="20665" y="13642"/>
                  </a:moveTo>
                  <a:lnTo>
                    <a:pt x="20706" y="13642"/>
                  </a:lnTo>
                  <a:lnTo>
                    <a:pt x="20779" y="13797"/>
                  </a:lnTo>
                  <a:lnTo>
                    <a:pt x="20866" y="13939"/>
                  </a:lnTo>
                  <a:lnTo>
                    <a:pt x="20866" y="14068"/>
                  </a:lnTo>
                  <a:lnTo>
                    <a:pt x="20811" y="14068"/>
                  </a:lnTo>
                  <a:lnTo>
                    <a:pt x="20729" y="13888"/>
                  </a:lnTo>
                  <a:lnTo>
                    <a:pt x="20697" y="13771"/>
                  </a:lnTo>
                  <a:lnTo>
                    <a:pt x="20665" y="13642"/>
                  </a:lnTo>
                  <a:close/>
                  <a:moveTo>
                    <a:pt x="21513" y="12854"/>
                  </a:moveTo>
                  <a:lnTo>
                    <a:pt x="21531" y="12854"/>
                  </a:lnTo>
                  <a:lnTo>
                    <a:pt x="21545" y="12880"/>
                  </a:lnTo>
                  <a:lnTo>
                    <a:pt x="21554" y="12893"/>
                  </a:lnTo>
                  <a:lnTo>
                    <a:pt x="21554" y="12919"/>
                  </a:lnTo>
                  <a:lnTo>
                    <a:pt x="21563" y="12944"/>
                  </a:lnTo>
                  <a:lnTo>
                    <a:pt x="21568" y="12983"/>
                  </a:lnTo>
                  <a:lnTo>
                    <a:pt x="21586" y="13061"/>
                  </a:lnTo>
                  <a:lnTo>
                    <a:pt x="21595" y="13138"/>
                  </a:lnTo>
                  <a:lnTo>
                    <a:pt x="21600" y="13229"/>
                  </a:lnTo>
                  <a:lnTo>
                    <a:pt x="21568" y="13229"/>
                  </a:lnTo>
                  <a:lnTo>
                    <a:pt x="21568" y="13138"/>
                  </a:lnTo>
                  <a:lnTo>
                    <a:pt x="21545" y="13100"/>
                  </a:lnTo>
                  <a:lnTo>
                    <a:pt x="21536" y="13035"/>
                  </a:lnTo>
                  <a:lnTo>
                    <a:pt x="21531" y="12983"/>
                  </a:lnTo>
                  <a:lnTo>
                    <a:pt x="21513" y="12854"/>
                  </a:lnTo>
                  <a:close/>
                  <a:moveTo>
                    <a:pt x="20779" y="12583"/>
                  </a:moveTo>
                  <a:lnTo>
                    <a:pt x="20793" y="12583"/>
                  </a:lnTo>
                  <a:lnTo>
                    <a:pt x="20802" y="12609"/>
                  </a:lnTo>
                  <a:lnTo>
                    <a:pt x="20802" y="12622"/>
                  </a:lnTo>
                  <a:lnTo>
                    <a:pt x="20816" y="12622"/>
                  </a:lnTo>
                  <a:lnTo>
                    <a:pt x="20825" y="12647"/>
                  </a:lnTo>
                  <a:lnTo>
                    <a:pt x="20834" y="12712"/>
                  </a:lnTo>
                  <a:lnTo>
                    <a:pt x="20834" y="12789"/>
                  </a:lnTo>
                  <a:lnTo>
                    <a:pt x="20843" y="12828"/>
                  </a:lnTo>
                  <a:lnTo>
                    <a:pt x="20848" y="12880"/>
                  </a:lnTo>
                  <a:lnTo>
                    <a:pt x="20857" y="12919"/>
                  </a:lnTo>
                  <a:lnTo>
                    <a:pt x="20866" y="12983"/>
                  </a:lnTo>
                  <a:lnTo>
                    <a:pt x="20811" y="12983"/>
                  </a:lnTo>
                  <a:lnTo>
                    <a:pt x="20802" y="12880"/>
                  </a:lnTo>
                  <a:lnTo>
                    <a:pt x="20784" y="12802"/>
                  </a:lnTo>
                  <a:lnTo>
                    <a:pt x="20779" y="12712"/>
                  </a:lnTo>
                  <a:lnTo>
                    <a:pt x="20779" y="12583"/>
                  </a:lnTo>
                  <a:close/>
                  <a:moveTo>
                    <a:pt x="13329" y="12492"/>
                  </a:moveTo>
                  <a:lnTo>
                    <a:pt x="13329" y="12583"/>
                  </a:lnTo>
                  <a:lnTo>
                    <a:pt x="13365" y="12828"/>
                  </a:lnTo>
                  <a:lnTo>
                    <a:pt x="13365" y="13100"/>
                  </a:lnTo>
                  <a:lnTo>
                    <a:pt x="13342" y="13345"/>
                  </a:lnTo>
                  <a:lnTo>
                    <a:pt x="13301" y="13590"/>
                  </a:lnTo>
                  <a:lnTo>
                    <a:pt x="13255" y="13823"/>
                  </a:lnTo>
                  <a:lnTo>
                    <a:pt x="13214" y="14043"/>
                  </a:lnTo>
                  <a:lnTo>
                    <a:pt x="13182" y="14223"/>
                  </a:lnTo>
                  <a:lnTo>
                    <a:pt x="13168" y="14456"/>
                  </a:lnTo>
                  <a:lnTo>
                    <a:pt x="13159" y="14650"/>
                  </a:lnTo>
                  <a:lnTo>
                    <a:pt x="13150" y="14818"/>
                  </a:lnTo>
                  <a:lnTo>
                    <a:pt x="13118" y="14947"/>
                  </a:lnTo>
                  <a:lnTo>
                    <a:pt x="13063" y="15063"/>
                  </a:lnTo>
                  <a:lnTo>
                    <a:pt x="13063" y="15011"/>
                  </a:lnTo>
                  <a:lnTo>
                    <a:pt x="13031" y="14999"/>
                  </a:lnTo>
                  <a:lnTo>
                    <a:pt x="13008" y="14973"/>
                  </a:lnTo>
                  <a:lnTo>
                    <a:pt x="12985" y="14921"/>
                  </a:lnTo>
                  <a:lnTo>
                    <a:pt x="12966" y="14856"/>
                  </a:lnTo>
                  <a:lnTo>
                    <a:pt x="12957" y="14766"/>
                  </a:lnTo>
                  <a:lnTo>
                    <a:pt x="12925" y="14585"/>
                  </a:lnTo>
                  <a:lnTo>
                    <a:pt x="12921" y="14404"/>
                  </a:lnTo>
                  <a:lnTo>
                    <a:pt x="12943" y="14249"/>
                  </a:lnTo>
                  <a:lnTo>
                    <a:pt x="12989" y="13888"/>
                  </a:lnTo>
                  <a:lnTo>
                    <a:pt x="12989" y="13771"/>
                  </a:lnTo>
                  <a:lnTo>
                    <a:pt x="12985" y="13590"/>
                  </a:lnTo>
                  <a:lnTo>
                    <a:pt x="12976" y="13410"/>
                  </a:lnTo>
                  <a:lnTo>
                    <a:pt x="12976" y="13229"/>
                  </a:lnTo>
                  <a:lnTo>
                    <a:pt x="13063" y="13229"/>
                  </a:lnTo>
                  <a:lnTo>
                    <a:pt x="13086" y="13125"/>
                  </a:lnTo>
                  <a:lnTo>
                    <a:pt x="13136" y="12983"/>
                  </a:lnTo>
                  <a:lnTo>
                    <a:pt x="13182" y="12828"/>
                  </a:lnTo>
                  <a:lnTo>
                    <a:pt x="13237" y="12673"/>
                  </a:lnTo>
                  <a:lnTo>
                    <a:pt x="13287" y="12557"/>
                  </a:lnTo>
                  <a:lnTo>
                    <a:pt x="13329" y="12492"/>
                  </a:lnTo>
                  <a:close/>
                  <a:moveTo>
                    <a:pt x="20426" y="11795"/>
                  </a:moveTo>
                  <a:lnTo>
                    <a:pt x="20490" y="11859"/>
                  </a:lnTo>
                  <a:lnTo>
                    <a:pt x="20490" y="11950"/>
                  </a:lnTo>
                  <a:lnTo>
                    <a:pt x="20440" y="11950"/>
                  </a:lnTo>
                  <a:lnTo>
                    <a:pt x="20440" y="11898"/>
                  </a:lnTo>
                  <a:lnTo>
                    <a:pt x="20435" y="11885"/>
                  </a:lnTo>
                  <a:lnTo>
                    <a:pt x="20435" y="11859"/>
                  </a:lnTo>
                  <a:lnTo>
                    <a:pt x="20426" y="11859"/>
                  </a:lnTo>
                  <a:lnTo>
                    <a:pt x="20426" y="11795"/>
                  </a:lnTo>
                  <a:close/>
                  <a:moveTo>
                    <a:pt x="19280" y="11743"/>
                  </a:moveTo>
                  <a:lnTo>
                    <a:pt x="19298" y="11743"/>
                  </a:lnTo>
                  <a:lnTo>
                    <a:pt x="19303" y="11859"/>
                  </a:lnTo>
                  <a:lnTo>
                    <a:pt x="19312" y="12014"/>
                  </a:lnTo>
                  <a:lnTo>
                    <a:pt x="19335" y="12195"/>
                  </a:lnTo>
                  <a:lnTo>
                    <a:pt x="19353" y="12350"/>
                  </a:lnTo>
                  <a:lnTo>
                    <a:pt x="19367" y="12441"/>
                  </a:lnTo>
                  <a:lnTo>
                    <a:pt x="19376" y="12467"/>
                  </a:lnTo>
                  <a:lnTo>
                    <a:pt x="19399" y="12492"/>
                  </a:lnTo>
                  <a:lnTo>
                    <a:pt x="19418" y="12492"/>
                  </a:lnTo>
                  <a:lnTo>
                    <a:pt x="19440" y="12518"/>
                  </a:lnTo>
                  <a:lnTo>
                    <a:pt x="19459" y="12518"/>
                  </a:lnTo>
                  <a:lnTo>
                    <a:pt x="19473" y="12531"/>
                  </a:lnTo>
                  <a:lnTo>
                    <a:pt x="19473" y="12609"/>
                  </a:lnTo>
                  <a:lnTo>
                    <a:pt x="19491" y="12764"/>
                  </a:lnTo>
                  <a:lnTo>
                    <a:pt x="19505" y="12944"/>
                  </a:lnTo>
                  <a:lnTo>
                    <a:pt x="19528" y="13164"/>
                  </a:lnTo>
                  <a:lnTo>
                    <a:pt x="19560" y="13435"/>
                  </a:lnTo>
                  <a:lnTo>
                    <a:pt x="19601" y="13435"/>
                  </a:lnTo>
                  <a:lnTo>
                    <a:pt x="19624" y="13461"/>
                  </a:lnTo>
                  <a:lnTo>
                    <a:pt x="19651" y="13487"/>
                  </a:lnTo>
                  <a:lnTo>
                    <a:pt x="19665" y="13526"/>
                  </a:lnTo>
                  <a:lnTo>
                    <a:pt x="19679" y="13590"/>
                  </a:lnTo>
                  <a:lnTo>
                    <a:pt x="19720" y="13758"/>
                  </a:lnTo>
                  <a:lnTo>
                    <a:pt x="19738" y="13978"/>
                  </a:lnTo>
                  <a:lnTo>
                    <a:pt x="19826" y="13978"/>
                  </a:lnTo>
                  <a:lnTo>
                    <a:pt x="19858" y="14211"/>
                  </a:lnTo>
                  <a:lnTo>
                    <a:pt x="19904" y="14366"/>
                  </a:lnTo>
                  <a:lnTo>
                    <a:pt x="19945" y="14521"/>
                  </a:lnTo>
                  <a:lnTo>
                    <a:pt x="19986" y="14727"/>
                  </a:lnTo>
                  <a:lnTo>
                    <a:pt x="20000" y="15063"/>
                  </a:lnTo>
                  <a:lnTo>
                    <a:pt x="19995" y="15334"/>
                  </a:lnTo>
                  <a:lnTo>
                    <a:pt x="19968" y="15606"/>
                  </a:lnTo>
                  <a:lnTo>
                    <a:pt x="19931" y="15851"/>
                  </a:lnTo>
                  <a:lnTo>
                    <a:pt x="19890" y="16122"/>
                  </a:lnTo>
                  <a:lnTo>
                    <a:pt x="19839" y="16420"/>
                  </a:lnTo>
                  <a:lnTo>
                    <a:pt x="19826" y="16600"/>
                  </a:lnTo>
                  <a:lnTo>
                    <a:pt x="19803" y="16781"/>
                  </a:lnTo>
                  <a:lnTo>
                    <a:pt x="19784" y="16975"/>
                  </a:lnTo>
                  <a:lnTo>
                    <a:pt x="19761" y="17130"/>
                  </a:lnTo>
                  <a:lnTo>
                    <a:pt x="19720" y="17246"/>
                  </a:lnTo>
                  <a:lnTo>
                    <a:pt x="19619" y="17389"/>
                  </a:lnTo>
                  <a:lnTo>
                    <a:pt x="19560" y="17453"/>
                  </a:lnTo>
                  <a:lnTo>
                    <a:pt x="19523" y="17492"/>
                  </a:lnTo>
                  <a:lnTo>
                    <a:pt x="19473" y="17389"/>
                  </a:lnTo>
                  <a:lnTo>
                    <a:pt x="19418" y="17246"/>
                  </a:lnTo>
                  <a:lnTo>
                    <a:pt x="19376" y="17337"/>
                  </a:lnTo>
                  <a:lnTo>
                    <a:pt x="19330" y="17389"/>
                  </a:lnTo>
                  <a:lnTo>
                    <a:pt x="19211" y="17337"/>
                  </a:lnTo>
                  <a:lnTo>
                    <a:pt x="19138" y="17311"/>
                  </a:lnTo>
                  <a:lnTo>
                    <a:pt x="19106" y="16859"/>
                  </a:lnTo>
                  <a:lnTo>
                    <a:pt x="19083" y="16846"/>
                  </a:lnTo>
                  <a:lnTo>
                    <a:pt x="19055" y="16820"/>
                  </a:lnTo>
                  <a:lnTo>
                    <a:pt x="19032" y="16794"/>
                  </a:lnTo>
                  <a:lnTo>
                    <a:pt x="19019" y="16756"/>
                  </a:lnTo>
                  <a:lnTo>
                    <a:pt x="19000" y="16730"/>
                  </a:lnTo>
                  <a:lnTo>
                    <a:pt x="18991" y="16704"/>
                  </a:lnTo>
                  <a:lnTo>
                    <a:pt x="18991" y="16691"/>
                  </a:lnTo>
                  <a:lnTo>
                    <a:pt x="19000" y="16665"/>
                  </a:lnTo>
                  <a:lnTo>
                    <a:pt x="19000" y="16613"/>
                  </a:lnTo>
                  <a:lnTo>
                    <a:pt x="18991" y="16600"/>
                  </a:lnTo>
                  <a:lnTo>
                    <a:pt x="18987" y="16575"/>
                  </a:lnTo>
                  <a:lnTo>
                    <a:pt x="18959" y="16549"/>
                  </a:lnTo>
                  <a:lnTo>
                    <a:pt x="18954" y="16575"/>
                  </a:lnTo>
                  <a:lnTo>
                    <a:pt x="18954" y="16600"/>
                  </a:lnTo>
                  <a:lnTo>
                    <a:pt x="18945" y="16613"/>
                  </a:lnTo>
                  <a:lnTo>
                    <a:pt x="18927" y="16613"/>
                  </a:lnTo>
                  <a:lnTo>
                    <a:pt x="18927" y="16549"/>
                  </a:lnTo>
                  <a:lnTo>
                    <a:pt x="18904" y="16549"/>
                  </a:lnTo>
                  <a:lnTo>
                    <a:pt x="18904" y="16510"/>
                  </a:lnTo>
                  <a:lnTo>
                    <a:pt x="18936" y="16458"/>
                  </a:lnTo>
                  <a:lnTo>
                    <a:pt x="18959" y="16394"/>
                  </a:lnTo>
                  <a:lnTo>
                    <a:pt x="18977" y="16329"/>
                  </a:lnTo>
                  <a:lnTo>
                    <a:pt x="18959" y="16329"/>
                  </a:lnTo>
                  <a:lnTo>
                    <a:pt x="18959" y="16252"/>
                  </a:lnTo>
                  <a:lnTo>
                    <a:pt x="18922" y="16368"/>
                  </a:lnTo>
                  <a:lnTo>
                    <a:pt x="18881" y="16433"/>
                  </a:lnTo>
                  <a:lnTo>
                    <a:pt x="18817" y="16510"/>
                  </a:lnTo>
                  <a:lnTo>
                    <a:pt x="18794" y="16368"/>
                  </a:lnTo>
                  <a:lnTo>
                    <a:pt x="18762" y="16239"/>
                  </a:lnTo>
                  <a:lnTo>
                    <a:pt x="18721" y="16122"/>
                  </a:lnTo>
                  <a:lnTo>
                    <a:pt x="18666" y="16032"/>
                  </a:lnTo>
                  <a:lnTo>
                    <a:pt x="18592" y="16006"/>
                  </a:lnTo>
                  <a:lnTo>
                    <a:pt x="18546" y="15967"/>
                  </a:lnTo>
                  <a:lnTo>
                    <a:pt x="18482" y="15942"/>
                  </a:lnTo>
                  <a:lnTo>
                    <a:pt x="18390" y="15967"/>
                  </a:lnTo>
                  <a:lnTo>
                    <a:pt x="18303" y="15980"/>
                  </a:lnTo>
                  <a:lnTo>
                    <a:pt x="18216" y="16032"/>
                  </a:lnTo>
                  <a:lnTo>
                    <a:pt x="18138" y="16071"/>
                  </a:lnTo>
                  <a:lnTo>
                    <a:pt x="18079" y="16122"/>
                  </a:lnTo>
                  <a:lnTo>
                    <a:pt x="18047" y="16420"/>
                  </a:lnTo>
                  <a:lnTo>
                    <a:pt x="17969" y="16420"/>
                  </a:lnTo>
                  <a:lnTo>
                    <a:pt x="17895" y="16394"/>
                  </a:lnTo>
                  <a:lnTo>
                    <a:pt x="17817" y="16420"/>
                  </a:lnTo>
                  <a:lnTo>
                    <a:pt x="17762" y="16458"/>
                  </a:lnTo>
                  <a:lnTo>
                    <a:pt x="17703" y="16523"/>
                  </a:lnTo>
                  <a:lnTo>
                    <a:pt x="17657" y="16600"/>
                  </a:lnTo>
                  <a:lnTo>
                    <a:pt x="17602" y="16613"/>
                  </a:lnTo>
                  <a:lnTo>
                    <a:pt x="17538" y="16613"/>
                  </a:lnTo>
                  <a:lnTo>
                    <a:pt x="17519" y="16523"/>
                  </a:lnTo>
                  <a:lnTo>
                    <a:pt x="17506" y="16458"/>
                  </a:lnTo>
                  <a:lnTo>
                    <a:pt x="17478" y="16394"/>
                  </a:lnTo>
                  <a:lnTo>
                    <a:pt x="17464" y="16329"/>
                  </a:lnTo>
                  <a:lnTo>
                    <a:pt x="17506" y="16161"/>
                  </a:lnTo>
                  <a:lnTo>
                    <a:pt x="17510" y="15967"/>
                  </a:lnTo>
                  <a:lnTo>
                    <a:pt x="17506" y="15735"/>
                  </a:lnTo>
                  <a:lnTo>
                    <a:pt x="17473" y="15515"/>
                  </a:lnTo>
                  <a:lnTo>
                    <a:pt x="17441" y="15270"/>
                  </a:lnTo>
                  <a:lnTo>
                    <a:pt x="17400" y="15037"/>
                  </a:lnTo>
                  <a:lnTo>
                    <a:pt x="17377" y="14831"/>
                  </a:lnTo>
                  <a:lnTo>
                    <a:pt x="17359" y="14676"/>
                  </a:lnTo>
                  <a:lnTo>
                    <a:pt x="17377" y="14676"/>
                  </a:lnTo>
                  <a:lnTo>
                    <a:pt x="17391" y="14701"/>
                  </a:lnTo>
                  <a:lnTo>
                    <a:pt x="17400" y="14701"/>
                  </a:lnTo>
                  <a:lnTo>
                    <a:pt x="17409" y="14727"/>
                  </a:lnTo>
                  <a:lnTo>
                    <a:pt x="17418" y="14701"/>
                  </a:lnTo>
                  <a:lnTo>
                    <a:pt x="17423" y="14676"/>
                  </a:lnTo>
                  <a:lnTo>
                    <a:pt x="17432" y="14637"/>
                  </a:lnTo>
                  <a:lnTo>
                    <a:pt x="17391" y="14521"/>
                  </a:lnTo>
                  <a:lnTo>
                    <a:pt x="17377" y="14378"/>
                  </a:lnTo>
                  <a:lnTo>
                    <a:pt x="17359" y="14223"/>
                  </a:lnTo>
                  <a:lnTo>
                    <a:pt x="17400" y="14094"/>
                  </a:lnTo>
                  <a:lnTo>
                    <a:pt x="17432" y="13952"/>
                  </a:lnTo>
                  <a:lnTo>
                    <a:pt x="17464" y="13823"/>
                  </a:lnTo>
                  <a:lnTo>
                    <a:pt x="17510" y="13707"/>
                  </a:lnTo>
                  <a:lnTo>
                    <a:pt x="17570" y="13642"/>
                  </a:lnTo>
                  <a:lnTo>
                    <a:pt x="17606" y="13642"/>
                  </a:lnTo>
                  <a:lnTo>
                    <a:pt x="17671" y="13616"/>
                  </a:lnTo>
                  <a:lnTo>
                    <a:pt x="17753" y="13578"/>
                  </a:lnTo>
                  <a:lnTo>
                    <a:pt x="17827" y="13526"/>
                  </a:lnTo>
                  <a:lnTo>
                    <a:pt x="17891" y="13487"/>
                  </a:lnTo>
                  <a:lnTo>
                    <a:pt x="17914" y="13319"/>
                  </a:lnTo>
                  <a:lnTo>
                    <a:pt x="17950" y="13138"/>
                  </a:lnTo>
                  <a:lnTo>
                    <a:pt x="18001" y="13009"/>
                  </a:lnTo>
                  <a:lnTo>
                    <a:pt x="18065" y="12944"/>
                  </a:lnTo>
                  <a:lnTo>
                    <a:pt x="18065" y="12789"/>
                  </a:lnTo>
                  <a:lnTo>
                    <a:pt x="18097" y="12738"/>
                  </a:lnTo>
                  <a:lnTo>
                    <a:pt x="18138" y="12622"/>
                  </a:lnTo>
                  <a:lnTo>
                    <a:pt x="18184" y="12518"/>
                  </a:lnTo>
                  <a:lnTo>
                    <a:pt x="18235" y="12428"/>
                  </a:lnTo>
                  <a:lnTo>
                    <a:pt x="18280" y="12350"/>
                  </a:lnTo>
                  <a:lnTo>
                    <a:pt x="18313" y="12402"/>
                  </a:lnTo>
                  <a:lnTo>
                    <a:pt x="18322" y="12428"/>
                  </a:lnTo>
                  <a:lnTo>
                    <a:pt x="18322" y="12518"/>
                  </a:lnTo>
                  <a:lnTo>
                    <a:pt x="18331" y="12583"/>
                  </a:lnTo>
                  <a:lnTo>
                    <a:pt x="18354" y="12609"/>
                  </a:lnTo>
                  <a:lnTo>
                    <a:pt x="18377" y="12609"/>
                  </a:lnTo>
                  <a:lnTo>
                    <a:pt x="18418" y="12647"/>
                  </a:lnTo>
                  <a:lnTo>
                    <a:pt x="18432" y="12441"/>
                  </a:lnTo>
                  <a:lnTo>
                    <a:pt x="18455" y="12337"/>
                  </a:lnTo>
                  <a:lnTo>
                    <a:pt x="18487" y="12260"/>
                  </a:lnTo>
                  <a:lnTo>
                    <a:pt x="18528" y="12195"/>
                  </a:lnTo>
                  <a:lnTo>
                    <a:pt x="18569" y="12156"/>
                  </a:lnTo>
                  <a:lnTo>
                    <a:pt x="18611" y="12040"/>
                  </a:lnTo>
                  <a:lnTo>
                    <a:pt x="18592" y="12014"/>
                  </a:lnTo>
                  <a:lnTo>
                    <a:pt x="18592" y="11989"/>
                  </a:lnTo>
                  <a:lnTo>
                    <a:pt x="18583" y="11976"/>
                  </a:lnTo>
                  <a:lnTo>
                    <a:pt x="18578" y="11950"/>
                  </a:lnTo>
                  <a:lnTo>
                    <a:pt x="18643" y="11950"/>
                  </a:lnTo>
                  <a:lnTo>
                    <a:pt x="18707" y="12040"/>
                  </a:lnTo>
                  <a:lnTo>
                    <a:pt x="18776" y="12066"/>
                  </a:lnTo>
                  <a:lnTo>
                    <a:pt x="18849" y="12066"/>
                  </a:lnTo>
                  <a:lnTo>
                    <a:pt x="18927" y="12040"/>
                  </a:lnTo>
                  <a:lnTo>
                    <a:pt x="18927" y="12156"/>
                  </a:lnTo>
                  <a:lnTo>
                    <a:pt x="18872" y="12350"/>
                  </a:lnTo>
                  <a:lnTo>
                    <a:pt x="18840" y="12647"/>
                  </a:lnTo>
                  <a:lnTo>
                    <a:pt x="18895" y="12738"/>
                  </a:lnTo>
                  <a:lnTo>
                    <a:pt x="19042" y="12970"/>
                  </a:lnTo>
                  <a:lnTo>
                    <a:pt x="19115" y="13035"/>
                  </a:lnTo>
                  <a:lnTo>
                    <a:pt x="19170" y="13035"/>
                  </a:lnTo>
                  <a:lnTo>
                    <a:pt x="19211" y="12854"/>
                  </a:lnTo>
                  <a:lnTo>
                    <a:pt x="19234" y="12557"/>
                  </a:lnTo>
                  <a:lnTo>
                    <a:pt x="19239" y="12260"/>
                  </a:lnTo>
                  <a:lnTo>
                    <a:pt x="19257" y="11976"/>
                  </a:lnTo>
                  <a:lnTo>
                    <a:pt x="19280" y="11743"/>
                  </a:lnTo>
                  <a:close/>
                  <a:moveTo>
                    <a:pt x="20353" y="11588"/>
                  </a:moveTo>
                  <a:lnTo>
                    <a:pt x="20385" y="11678"/>
                  </a:lnTo>
                  <a:lnTo>
                    <a:pt x="20403" y="11704"/>
                  </a:lnTo>
                  <a:lnTo>
                    <a:pt x="20403" y="11795"/>
                  </a:lnTo>
                  <a:lnTo>
                    <a:pt x="20362" y="11795"/>
                  </a:lnTo>
                  <a:lnTo>
                    <a:pt x="20353" y="11769"/>
                  </a:lnTo>
                  <a:lnTo>
                    <a:pt x="20339" y="11769"/>
                  </a:lnTo>
                  <a:lnTo>
                    <a:pt x="20312" y="11743"/>
                  </a:lnTo>
                  <a:lnTo>
                    <a:pt x="20321" y="11704"/>
                  </a:lnTo>
                  <a:lnTo>
                    <a:pt x="20321" y="11640"/>
                  </a:lnTo>
                  <a:lnTo>
                    <a:pt x="20339" y="11640"/>
                  </a:lnTo>
                  <a:lnTo>
                    <a:pt x="20353" y="11588"/>
                  </a:lnTo>
                  <a:close/>
                  <a:moveTo>
                    <a:pt x="17730" y="11588"/>
                  </a:moveTo>
                  <a:lnTo>
                    <a:pt x="17762" y="11614"/>
                  </a:lnTo>
                  <a:lnTo>
                    <a:pt x="17808" y="11614"/>
                  </a:lnTo>
                  <a:lnTo>
                    <a:pt x="17827" y="11640"/>
                  </a:lnTo>
                  <a:lnTo>
                    <a:pt x="17849" y="11653"/>
                  </a:lnTo>
                  <a:lnTo>
                    <a:pt x="17849" y="11743"/>
                  </a:lnTo>
                  <a:lnTo>
                    <a:pt x="17831" y="11743"/>
                  </a:lnTo>
                  <a:lnTo>
                    <a:pt x="17831" y="11795"/>
                  </a:lnTo>
                  <a:lnTo>
                    <a:pt x="17785" y="11743"/>
                  </a:lnTo>
                  <a:lnTo>
                    <a:pt x="17762" y="11704"/>
                  </a:lnTo>
                  <a:lnTo>
                    <a:pt x="17744" y="11653"/>
                  </a:lnTo>
                  <a:lnTo>
                    <a:pt x="17730" y="11588"/>
                  </a:lnTo>
                  <a:close/>
                  <a:moveTo>
                    <a:pt x="20371" y="11459"/>
                  </a:moveTo>
                  <a:lnTo>
                    <a:pt x="20426" y="11459"/>
                  </a:lnTo>
                  <a:lnTo>
                    <a:pt x="20458" y="11743"/>
                  </a:lnTo>
                  <a:lnTo>
                    <a:pt x="20426" y="11743"/>
                  </a:lnTo>
                  <a:lnTo>
                    <a:pt x="20426" y="11704"/>
                  </a:lnTo>
                  <a:lnTo>
                    <a:pt x="20403" y="11653"/>
                  </a:lnTo>
                  <a:lnTo>
                    <a:pt x="20394" y="11614"/>
                  </a:lnTo>
                  <a:lnTo>
                    <a:pt x="20385" y="11562"/>
                  </a:lnTo>
                  <a:lnTo>
                    <a:pt x="20376" y="11523"/>
                  </a:lnTo>
                  <a:lnTo>
                    <a:pt x="20371" y="11459"/>
                  </a:lnTo>
                  <a:close/>
                  <a:moveTo>
                    <a:pt x="18170" y="11407"/>
                  </a:moveTo>
                  <a:lnTo>
                    <a:pt x="18258" y="11407"/>
                  </a:lnTo>
                  <a:lnTo>
                    <a:pt x="18258" y="11459"/>
                  </a:lnTo>
                  <a:lnTo>
                    <a:pt x="18239" y="11459"/>
                  </a:lnTo>
                  <a:lnTo>
                    <a:pt x="18184" y="11562"/>
                  </a:lnTo>
                  <a:lnTo>
                    <a:pt x="18120" y="11678"/>
                  </a:lnTo>
                  <a:lnTo>
                    <a:pt x="18065" y="11795"/>
                  </a:lnTo>
                  <a:lnTo>
                    <a:pt x="18047" y="11795"/>
                  </a:lnTo>
                  <a:lnTo>
                    <a:pt x="18042" y="11769"/>
                  </a:lnTo>
                  <a:lnTo>
                    <a:pt x="18033" y="11769"/>
                  </a:lnTo>
                  <a:lnTo>
                    <a:pt x="18024" y="11743"/>
                  </a:lnTo>
                  <a:lnTo>
                    <a:pt x="18010" y="11743"/>
                  </a:lnTo>
                  <a:lnTo>
                    <a:pt x="18010" y="11704"/>
                  </a:lnTo>
                  <a:lnTo>
                    <a:pt x="18088" y="11562"/>
                  </a:lnTo>
                  <a:lnTo>
                    <a:pt x="18170" y="11407"/>
                  </a:lnTo>
                  <a:close/>
                  <a:moveTo>
                    <a:pt x="17959" y="11343"/>
                  </a:moveTo>
                  <a:lnTo>
                    <a:pt x="17978" y="11381"/>
                  </a:lnTo>
                  <a:lnTo>
                    <a:pt x="17982" y="11381"/>
                  </a:lnTo>
                  <a:lnTo>
                    <a:pt x="17982" y="11459"/>
                  </a:lnTo>
                  <a:lnTo>
                    <a:pt x="17992" y="11498"/>
                  </a:lnTo>
                  <a:lnTo>
                    <a:pt x="17959" y="11498"/>
                  </a:lnTo>
                  <a:lnTo>
                    <a:pt x="17904" y="11549"/>
                  </a:lnTo>
                  <a:lnTo>
                    <a:pt x="17840" y="11549"/>
                  </a:lnTo>
                  <a:lnTo>
                    <a:pt x="17785" y="11498"/>
                  </a:lnTo>
                  <a:lnTo>
                    <a:pt x="17785" y="11472"/>
                  </a:lnTo>
                  <a:lnTo>
                    <a:pt x="17794" y="11472"/>
                  </a:lnTo>
                  <a:lnTo>
                    <a:pt x="17799" y="11459"/>
                  </a:lnTo>
                  <a:lnTo>
                    <a:pt x="17840" y="11407"/>
                  </a:lnTo>
                  <a:lnTo>
                    <a:pt x="17918" y="11407"/>
                  </a:lnTo>
                  <a:lnTo>
                    <a:pt x="17959" y="11343"/>
                  </a:lnTo>
                  <a:close/>
                  <a:moveTo>
                    <a:pt x="17657" y="11343"/>
                  </a:moveTo>
                  <a:lnTo>
                    <a:pt x="17689" y="11368"/>
                  </a:lnTo>
                  <a:lnTo>
                    <a:pt x="17703" y="11381"/>
                  </a:lnTo>
                  <a:lnTo>
                    <a:pt x="17721" y="11407"/>
                  </a:lnTo>
                  <a:lnTo>
                    <a:pt x="17735" y="11459"/>
                  </a:lnTo>
                  <a:lnTo>
                    <a:pt x="17744" y="11498"/>
                  </a:lnTo>
                  <a:lnTo>
                    <a:pt x="17730" y="11498"/>
                  </a:lnTo>
                  <a:lnTo>
                    <a:pt x="17689" y="11549"/>
                  </a:lnTo>
                  <a:lnTo>
                    <a:pt x="17584" y="11549"/>
                  </a:lnTo>
                  <a:lnTo>
                    <a:pt x="17584" y="11459"/>
                  </a:lnTo>
                  <a:lnTo>
                    <a:pt x="17606" y="11433"/>
                  </a:lnTo>
                  <a:lnTo>
                    <a:pt x="17634" y="11407"/>
                  </a:lnTo>
                  <a:lnTo>
                    <a:pt x="17639" y="11381"/>
                  </a:lnTo>
                  <a:lnTo>
                    <a:pt x="17657" y="11343"/>
                  </a:lnTo>
                  <a:close/>
                  <a:moveTo>
                    <a:pt x="20224" y="11252"/>
                  </a:moveTo>
                  <a:lnTo>
                    <a:pt x="20257" y="11291"/>
                  </a:lnTo>
                  <a:lnTo>
                    <a:pt x="20275" y="11317"/>
                  </a:lnTo>
                  <a:lnTo>
                    <a:pt x="20298" y="11368"/>
                  </a:lnTo>
                  <a:lnTo>
                    <a:pt x="20312" y="11407"/>
                  </a:lnTo>
                  <a:lnTo>
                    <a:pt x="20321" y="11472"/>
                  </a:lnTo>
                  <a:lnTo>
                    <a:pt x="20339" y="11549"/>
                  </a:lnTo>
                  <a:lnTo>
                    <a:pt x="20312" y="11549"/>
                  </a:lnTo>
                  <a:lnTo>
                    <a:pt x="20298" y="11498"/>
                  </a:lnTo>
                  <a:lnTo>
                    <a:pt x="20275" y="11459"/>
                  </a:lnTo>
                  <a:lnTo>
                    <a:pt x="20257" y="11407"/>
                  </a:lnTo>
                  <a:lnTo>
                    <a:pt x="20243" y="11343"/>
                  </a:lnTo>
                  <a:lnTo>
                    <a:pt x="20224" y="11252"/>
                  </a:lnTo>
                  <a:close/>
                  <a:moveTo>
                    <a:pt x="20105" y="11162"/>
                  </a:moveTo>
                  <a:lnTo>
                    <a:pt x="20119" y="11162"/>
                  </a:lnTo>
                  <a:lnTo>
                    <a:pt x="20128" y="11188"/>
                  </a:lnTo>
                  <a:lnTo>
                    <a:pt x="20137" y="11188"/>
                  </a:lnTo>
                  <a:lnTo>
                    <a:pt x="20147" y="11200"/>
                  </a:lnTo>
                  <a:lnTo>
                    <a:pt x="20147" y="11226"/>
                  </a:lnTo>
                  <a:lnTo>
                    <a:pt x="20160" y="11252"/>
                  </a:lnTo>
                  <a:lnTo>
                    <a:pt x="20179" y="11252"/>
                  </a:lnTo>
                  <a:lnTo>
                    <a:pt x="20179" y="11291"/>
                  </a:lnTo>
                  <a:lnTo>
                    <a:pt x="20151" y="11278"/>
                  </a:lnTo>
                  <a:lnTo>
                    <a:pt x="20137" y="11252"/>
                  </a:lnTo>
                  <a:lnTo>
                    <a:pt x="20105" y="11162"/>
                  </a:lnTo>
                  <a:close/>
                  <a:moveTo>
                    <a:pt x="18711" y="10916"/>
                  </a:moveTo>
                  <a:lnTo>
                    <a:pt x="18771" y="10955"/>
                  </a:lnTo>
                  <a:lnTo>
                    <a:pt x="18771" y="11045"/>
                  </a:lnTo>
                  <a:lnTo>
                    <a:pt x="18730" y="11110"/>
                  </a:lnTo>
                  <a:lnTo>
                    <a:pt x="18711" y="11162"/>
                  </a:lnTo>
                  <a:lnTo>
                    <a:pt x="18711" y="10916"/>
                  </a:lnTo>
                  <a:close/>
                  <a:moveTo>
                    <a:pt x="20000" y="10658"/>
                  </a:moveTo>
                  <a:lnTo>
                    <a:pt x="20050" y="10748"/>
                  </a:lnTo>
                  <a:lnTo>
                    <a:pt x="20082" y="10890"/>
                  </a:lnTo>
                  <a:lnTo>
                    <a:pt x="20105" y="11045"/>
                  </a:lnTo>
                  <a:lnTo>
                    <a:pt x="20092" y="11045"/>
                  </a:lnTo>
                  <a:lnTo>
                    <a:pt x="20092" y="11110"/>
                  </a:lnTo>
                  <a:lnTo>
                    <a:pt x="20032" y="11045"/>
                  </a:lnTo>
                  <a:lnTo>
                    <a:pt x="20018" y="10929"/>
                  </a:lnTo>
                  <a:lnTo>
                    <a:pt x="20009" y="10826"/>
                  </a:lnTo>
                  <a:lnTo>
                    <a:pt x="20000" y="10658"/>
                  </a:lnTo>
                  <a:close/>
                  <a:moveTo>
                    <a:pt x="19858" y="10658"/>
                  </a:moveTo>
                  <a:lnTo>
                    <a:pt x="19899" y="10658"/>
                  </a:lnTo>
                  <a:lnTo>
                    <a:pt x="19899" y="10916"/>
                  </a:lnTo>
                  <a:lnTo>
                    <a:pt x="19738" y="11045"/>
                  </a:lnTo>
                  <a:lnTo>
                    <a:pt x="19711" y="11020"/>
                  </a:lnTo>
                  <a:lnTo>
                    <a:pt x="19688" y="11007"/>
                  </a:lnTo>
                  <a:lnTo>
                    <a:pt x="19656" y="10981"/>
                  </a:lnTo>
                  <a:lnTo>
                    <a:pt x="19633" y="10955"/>
                  </a:lnTo>
                  <a:lnTo>
                    <a:pt x="19633" y="10865"/>
                  </a:lnTo>
                  <a:lnTo>
                    <a:pt x="19729" y="10839"/>
                  </a:lnTo>
                  <a:lnTo>
                    <a:pt x="19803" y="10774"/>
                  </a:lnTo>
                  <a:lnTo>
                    <a:pt x="19858" y="10658"/>
                  </a:lnTo>
                  <a:close/>
                  <a:moveTo>
                    <a:pt x="18184" y="10464"/>
                  </a:moveTo>
                  <a:lnTo>
                    <a:pt x="18258" y="10464"/>
                  </a:lnTo>
                  <a:lnTo>
                    <a:pt x="18271" y="10503"/>
                  </a:lnTo>
                  <a:lnTo>
                    <a:pt x="18271" y="10593"/>
                  </a:lnTo>
                  <a:lnTo>
                    <a:pt x="18184" y="10593"/>
                  </a:lnTo>
                  <a:lnTo>
                    <a:pt x="18184" y="10464"/>
                  </a:lnTo>
                  <a:close/>
                  <a:moveTo>
                    <a:pt x="18313" y="10412"/>
                  </a:moveTo>
                  <a:lnTo>
                    <a:pt x="18487" y="10464"/>
                  </a:lnTo>
                  <a:lnTo>
                    <a:pt x="18487" y="10503"/>
                  </a:lnTo>
                  <a:lnTo>
                    <a:pt x="18496" y="10555"/>
                  </a:lnTo>
                  <a:lnTo>
                    <a:pt x="18496" y="10593"/>
                  </a:lnTo>
                  <a:lnTo>
                    <a:pt x="18505" y="10658"/>
                  </a:lnTo>
                  <a:lnTo>
                    <a:pt x="18487" y="10658"/>
                  </a:lnTo>
                  <a:lnTo>
                    <a:pt x="18441" y="10580"/>
                  </a:lnTo>
                  <a:lnTo>
                    <a:pt x="18386" y="10555"/>
                  </a:lnTo>
                  <a:lnTo>
                    <a:pt x="18313" y="10555"/>
                  </a:lnTo>
                  <a:lnTo>
                    <a:pt x="18313" y="10412"/>
                  </a:lnTo>
                  <a:close/>
                  <a:moveTo>
                    <a:pt x="19771" y="10309"/>
                  </a:moveTo>
                  <a:lnTo>
                    <a:pt x="19858" y="10309"/>
                  </a:lnTo>
                  <a:lnTo>
                    <a:pt x="19899" y="10438"/>
                  </a:lnTo>
                  <a:lnTo>
                    <a:pt x="19931" y="10580"/>
                  </a:lnTo>
                  <a:lnTo>
                    <a:pt x="19945" y="10748"/>
                  </a:lnTo>
                  <a:lnTo>
                    <a:pt x="19931" y="10748"/>
                  </a:lnTo>
                  <a:lnTo>
                    <a:pt x="19890" y="10645"/>
                  </a:lnTo>
                  <a:lnTo>
                    <a:pt x="19849" y="10529"/>
                  </a:lnTo>
                  <a:lnTo>
                    <a:pt x="19803" y="10438"/>
                  </a:lnTo>
                  <a:lnTo>
                    <a:pt x="19771" y="10309"/>
                  </a:lnTo>
                  <a:close/>
                  <a:moveTo>
                    <a:pt x="18601" y="10038"/>
                  </a:moveTo>
                  <a:lnTo>
                    <a:pt x="18647" y="10038"/>
                  </a:lnTo>
                  <a:lnTo>
                    <a:pt x="18711" y="10051"/>
                  </a:lnTo>
                  <a:lnTo>
                    <a:pt x="18730" y="10219"/>
                  </a:lnTo>
                  <a:lnTo>
                    <a:pt x="18753" y="10348"/>
                  </a:lnTo>
                  <a:lnTo>
                    <a:pt x="18785" y="10464"/>
                  </a:lnTo>
                  <a:lnTo>
                    <a:pt x="18785" y="10503"/>
                  </a:lnTo>
                  <a:lnTo>
                    <a:pt x="18799" y="10503"/>
                  </a:lnTo>
                  <a:lnTo>
                    <a:pt x="18799" y="10464"/>
                  </a:lnTo>
                  <a:lnTo>
                    <a:pt x="18840" y="10348"/>
                  </a:lnTo>
                  <a:lnTo>
                    <a:pt x="18881" y="10283"/>
                  </a:lnTo>
                  <a:lnTo>
                    <a:pt x="18936" y="10232"/>
                  </a:lnTo>
                  <a:lnTo>
                    <a:pt x="19019" y="10219"/>
                  </a:lnTo>
                  <a:lnTo>
                    <a:pt x="19083" y="10322"/>
                  </a:lnTo>
                  <a:lnTo>
                    <a:pt x="19161" y="10412"/>
                  </a:lnTo>
                  <a:lnTo>
                    <a:pt x="19257" y="10503"/>
                  </a:lnTo>
                  <a:lnTo>
                    <a:pt x="19335" y="10645"/>
                  </a:lnTo>
                  <a:lnTo>
                    <a:pt x="19399" y="10774"/>
                  </a:lnTo>
                  <a:lnTo>
                    <a:pt x="19431" y="10955"/>
                  </a:lnTo>
                  <a:lnTo>
                    <a:pt x="19491" y="10981"/>
                  </a:lnTo>
                  <a:lnTo>
                    <a:pt x="19528" y="11020"/>
                  </a:lnTo>
                  <a:lnTo>
                    <a:pt x="19578" y="11045"/>
                  </a:lnTo>
                  <a:lnTo>
                    <a:pt x="19578" y="11162"/>
                  </a:lnTo>
                  <a:lnTo>
                    <a:pt x="19569" y="11162"/>
                  </a:lnTo>
                  <a:lnTo>
                    <a:pt x="19555" y="11188"/>
                  </a:lnTo>
                  <a:lnTo>
                    <a:pt x="19537" y="11188"/>
                  </a:lnTo>
                  <a:lnTo>
                    <a:pt x="19528" y="11200"/>
                  </a:lnTo>
                  <a:lnTo>
                    <a:pt x="19523" y="11226"/>
                  </a:lnTo>
                  <a:lnTo>
                    <a:pt x="19528" y="11226"/>
                  </a:lnTo>
                  <a:lnTo>
                    <a:pt x="19546" y="11252"/>
                  </a:lnTo>
                  <a:lnTo>
                    <a:pt x="19601" y="11472"/>
                  </a:lnTo>
                  <a:lnTo>
                    <a:pt x="19679" y="11653"/>
                  </a:lnTo>
                  <a:lnTo>
                    <a:pt x="19771" y="11795"/>
                  </a:lnTo>
                  <a:lnTo>
                    <a:pt x="19771" y="11898"/>
                  </a:lnTo>
                  <a:lnTo>
                    <a:pt x="19665" y="11898"/>
                  </a:lnTo>
                  <a:lnTo>
                    <a:pt x="19651" y="11859"/>
                  </a:lnTo>
                  <a:lnTo>
                    <a:pt x="19633" y="11833"/>
                  </a:lnTo>
                  <a:lnTo>
                    <a:pt x="19601" y="11833"/>
                  </a:lnTo>
                  <a:lnTo>
                    <a:pt x="19560" y="11795"/>
                  </a:lnTo>
                  <a:lnTo>
                    <a:pt x="19537" y="11743"/>
                  </a:lnTo>
                  <a:lnTo>
                    <a:pt x="19523" y="11704"/>
                  </a:lnTo>
                  <a:lnTo>
                    <a:pt x="19505" y="11614"/>
                  </a:lnTo>
                  <a:lnTo>
                    <a:pt x="19491" y="11549"/>
                  </a:lnTo>
                  <a:lnTo>
                    <a:pt x="19473" y="11498"/>
                  </a:lnTo>
                  <a:lnTo>
                    <a:pt x="19408" y="11407"/>
                  </a:lnTo>
                  <a:lnTo>
                    <a:pt x="19363" y="11407"/>
                  </a:lnTo>
                  <a:lnTo>
                    <a:pt x="19303" y="11459"/>
                  </a:lnTo>
                  <a:lnTo>
                    <a:pt x="19248" y="11549"/>
                  </a:lnTo>
                  <a:lnTo>
                    <a:pt x="19193" y="11588"/>
                  </a:lnTo>
                  <a:lnTo>
                    <a:pt x="19138" y="11498"/>
                  </a:lnTo>
                  <a:lnTo>
                    <a:pt x="19083" y="11459"/>
                  </a:lnTo>
                  <a:lnTo>
                    <a:pt x="19023" y="11433"/>
                  </a:lnTo>
                  <a:lnTo>
                    <a:pt x="18945" y="11459"/>
                  </a:lnTo>
                  <a:lnTo>
                    <a:pt x="18954" y="11368"/>
                  </a:lnTo>
                  <a:lnTo>
                    <a:pt x="18959" y="11291"/>
                  </a:lnTo>
                  <a:lnTo>
                    <a:pt x="18968" y="11252"/>
                  </a:lnTo>
                  <a:lnTo>
                    <a:pt x="18977" y="11200"/>
                  </a:lnTo>
                  <a:lnTo>
                    <a:pt x="18987" y="11162"/>
                  </a:lnTo>
                  <a:lnTo>
                    <a:pt x="18977" y="11110"/>
                  </a:lnTo>
                  <a:lnTo>
                    <a:pt x="18936" y="10916"/>
                  </a:lnTo>
                  <a:lnTo>
                    <a:pt x="18881" y="10800"/>
                  </a:lnTo>
                  <a:lnTo>
                    <a:pt x="18817" y="10748"/>
                  </a:lnTo>
                  <a:lnTo>
                    <a:pt x="18744" y="10684"/>
                  </a:lnTo>
                  <a:lnTo>
                    <a:pt x="18675" y="10645"/>
                  </a:lnTo>
                  <a:lnTo>
                    <a:pt x="18615" y="10555"/>
                  </a:lnTo>
                  <a:lnTo>
                    <a:pt x="18578" y="10412"/>
                  </a:lnTo>
                  <a:lnTo>
                    <a:pt x="18592" y="10400"/>
                  </a:lnTo>
                  <a:lnTo>
                    <a:pt x="18601" y="10400"/>
                  </a:lnTo>
                  <a:lnTo>
                    <a:pt x="18611" y="10374"/>
                  </a:lnTo>
                  <a:lnTo>
                    <a:pt x="18615" y="10348"/>
                  </a:lnTo>
                  <a:lnTo>
                    <a:pt x="18624" y="10309"/>
                  </a:lnTo>
                  <a:lnTo>
                    <a:pt x="18578" y="10283"/>
                  </a:lnTo>
                  <a:lnTo>
                    <a:pt x="18528" y="10219"/>
                  </a:lnTo>
                  <a:lnTo>
                    <a:pt x="18487" y="10167"/>
                  </a:lnTo>
                  <a:lnTo>
                    <a:pt x="18487" y="10051"/>
                  </a:lnTo>
                  <a:lnTo>
                    <a:pt x="18551" y="10038"/>
                  </a:lnTo>
                  <a:lnTo>
                    <a:pt x="18601" y="10038"/>
                  </a:lnTo>
                  <a:close/>
                  <a:moveTo>
                    <a:pt x="7075" y="9767"/>
                  </a:moveTo>
                  <a:lnTo>
                    <a:pt x="7043" y="9922"/>
                  </a:lnTo>
                  <a:lnTo>
                    <a:pt x="7020" y="9922"/>
                  </a:lnTo>
                  <a:lnTo>
                    <a:pt x="7020" y="9960"/>
                  </a:lnTo>
                  <a:lnTo>
                    <a:pt x="7070" y="10012"/>
                  </a:lnTo>
                  <a:lnTo>
                    <a:pt x="7116" y="10077"/>
                  </a:lnTo>
                  <a:lnTo>
                    <a:pt x="7148" y="10141"/>
                  </a:lnTo>
                  <a:lnTo>
                    <a:pt x="7166" y="10167"/>
                  </a:lnTo>
                  <a:lnTo>
                    <a:pt x="7171" y="10141"/>
                  </a:lnTo>
                  <a:lnTo>
                    <a:pt x="7171" y="10128"/>
                  </a:lnTo>
                  <a:lnTo>
                    <a:pt x="7180" y="10102"/>
                  </a:lnTo>
                  <a:lnTo>
                    <a:pt x="7180" y="10051"/>
                  </a:lnTo>
                  <a:lnTo>
                    <a:pt x="7139" y="10051"/>
                  </a:lnTo>
                  <a:lnTo>
                    <a:pt x="7134" y="10038"/>
                  </a:lnTo>
                  <a:lnTo>
                    <a:pt x="7107" y="10038"/>
                  </a:lnTo>
                  <a:lnTo>
                    <a:pt x="7093" y="10012"/>
                  </a:lnTo>
                  <a:lnTo>
                    <a:pt x="7093" y="9767"/>
                  </a:lnTo>
                  <a:lnTo>
                    <a:pt x="7075" y="9767"/>
                  </a:lnTo>
                  <a:close/>
                  <a:moveTo>
                    <a:pt x="18120" y="9599"/>
                  </a:moveTo>
                  <a:lnTo>
                    <a:pt x="18129" y="9599"/>
                  </a:lnTo>
                  <a:lnTo>
                    <a:pt x="18129" y="9650"/>
                  </a:lnTo>
                  <a:lnTo>
                    <a:pt x="18138" y="9650"/>
                  </a:lnTo>
                  <a:lnTo>
                    <a:pt x="18138" y="9676"/>
                  </a:lnTo>
                  <a:lnTo>
                    <a:pt x="18152" y="9676"/>
                  </a:lnTo>
                  <a:lnTo>
                    <a:pt x="18143" y="9689"/>
                  </a:lnTo>
                  <a:lnTo>
                    <a:pt x="18138" y="9689"/>
                  </a:lnTo>
                  <a:lnTo>
                    <a:pt x="18138" y="9715"/>
                  </a:lnTo>
                  <a:lnTo>
                    <a:pt x="18111" y="9779"/>
                  </a:lnTo>
                  <a:lnTo>
                    <a:pt x="18088" y="9857"/>
                  </a:lnTo>
                  <a:lnTo>
                    <a:pt x="18065" y="9922"/>
                  </a:lnTo>
                  <a:lnTo>
                    <a:pt x="17978" y="9896"/>
                  </a:lnTo>
                  <a:lnTo>
                    <a:pt x="17904" y="9896"/>
                  </a:lnTo>
                  <a:lnTo>
                    <a:pt x="17817" y="9922"/>
                  </a:lnTo>
                  <a:lnTo>
                    <a:pt x="17817" y="10051"/>
                  </a:lnTo>
                  <a:lnTo>
                    <a:pt x="17831" y="10077"/>
                  </a:lnTo>
                  <a:lnTo>
                    <a:pt x="17831" y="10102"/>
                  </a:lnTo>
                  <a:lnTo>
                    <a:pt x="17840" y="10128"/>
                  </a:lnTo>
                  <a:lnTo>
                    <a:pt x="17849" y="10167"/>
                  </a:lnTo>
                  <a:lnTo>
                    <a:pt x="17937" y="10077"/>
                  </a:lnTo>
                  <a:lnTo>
                    <a:pt x="18024" y="10012"/>
                  </a:lnTo>
                  <a:lnTo>
                    <a:pt x="18024" y="10128"/>
                  </a:lnTo>
                  <a:lnTo>
                    <a:pt x="18010" y="10128"/>
                  </a:lnTo>
                  <a:lnTo>
                    <a:pt x="17982" y="10167"/>
                  </a:lnTo>
                  <a:lnTo>
                    <a:pt x="17950" y="10219"/>
                  </a:lnTo>
                  <a:lnTo>
                    <a:pt x="17918" y="10257"/>
                  </a:lnTo>
                  <a:lnTo>
                    <a:pt x="17946" y="10412"/>
                  </a:lnTo>
                  <a:lnTo>
                    <a:pt x="17978" y="10555"/>
                  </a:lnTo>
                  <a:lnTo>
                    <a:pt x="17992" y="10684"/>
                  </a:lnTo>
                  <a:lnTo>
                    <a:pt x="18010" y="10916"/>
                  </a:lnTo>
                  <a:lnTo>
                    <a:pt x="17992" y="10916"/>
                  </a:lnTo>
                  <a:lnTo>
                    <a:pt x="17992" y="10955"/>
                  </a:lnTo>
                  <a:lnTo>
                    <a:pt x="17978" y="10929"/>
                  </a:lnTo>
                  <a:lnTo>
                    <a:pt x="17969" y="10929"/>
                  </a:lnTo>
                  <a:lnTo>
                    <a:pt x="17969" y="10916"/>
                  </a:lnTo>
                  <a:lnTo>
                    <a:pt x="17959" y="10916"/>
                  </a:lnTo>
                  <a:lnTo>
                    <a:pt x="17914" y="10774"/>
                  </a:lnTo>
                  <a:lnTo>
                    <a:pt x="17831" y="10464"/>
                  </a:lnTo>
                  <a:lnTo>
                    <a:pt x="17831" y="10955"/>
                  </a:lnTo>
                  <a:lnTo>
                    <a:pt x="17762" y="10955"/>
                  </a:lnTo>
                  <a:lnTo>
                    <a:pt x="17762" y="10929"/>
                  </a:lnTo>
                  <a:lnTo>
                    <a:pt x="17753" y="10929"/>
                  </a:lnTo>
                  <a:lnTo>
                    <a:pt x="17753" y="10916"/>
                  </a:lnTo>
                  <a:lnTo>
                    <a:pt x="17744" y="10916"/>
                  </a:lnTo>
                  <a:lnTo>
                    <a:pt x="17753" y="10748"/>
                  </a:lnTo>
                  <a:lnTo>
                    <a:pt x="17744" y="10658"/>
                  </a:lnTo>
                  <a:lnTo>
                    <a:pt x="17730" y="10580"/>
                  </a:lnTo>
                  <a:lnTo>
                    <a:pt x="17712" y="10464"/>
                  </a:lnTo>
                  <a:lnTo>
                    <a:pt x="17712" y="10348"/>
                  </a:lnTo>
                  <a:lnTo>
                    <a:pt x="17767" y="10038"/>
                  </a:lnTo>
                  <a:lnTo>
                    <a:pt x="17799" y="9870"/>
                  </a:lnTo>
                  <a:lnTo>
                    <a:pt x="17831" y="9741"/>
                  </a:lnTo>
                  <a:lnTo>
                    <a:pt x="17849" y="9676"/>
                  </a:lnTo>
                  <a:lnTo>
                    <a:pt x="17927" y="9741"/>
                  </a:lnTo>
                  <a:lnTo>
                    <a:pt x="17978" y="9741"/>
                  </a:lnTo>
                  <a:lnTo>
                    <a:pt x="18015" y="9715"/>
                  </a:lnTo>
                  <a:lnTo>
                    <a:pt x="18065" y="9676"/>
                  </a:lnTo>
                  <a:lnTo>
                    <a:pt x="18111" y="9599"/>
                  </a:lnTo>
                  <a:lnTo>
                    <a:pt x="18120" y="9599"/>
                  </a:lnTo>
                  <a:close/>
                  <a:moveTo>
                    <a:pt x="18290" y="9560"/>
                  </a:moveTo>
                  <a:lnTo>
                    <a:pt x="18322" y="9599"/>
                  </a:lnTo>
                  <a:lnTo>
                    <a:pt x="18335" y="9624"/>
                  </a:lnTo>
                  <a:lnTo>
                    <a:pt x="18354" y="9676"/>
                  </a:lnTo>
                  <a:lnTo>
                    <a:pt x="18358" y="9715"/>
                  </a:lnTo>
                  <a:lnTo>
                    <a:pt x="18358" y="9922"/>
                  </a:lnTo>
                  <a:lnTo>
                    <a:pt x="18345" y="9947"/>
                  </a:lnTo>
                  <a:lnTo>
                    <a:pt x="18335" y="9960"/>
                  </a:lnTo>
                  <a:lnTo>
                    <a:pt x="18335" y="10051"/>
                  </a:lnTo>
                  <a:lnTo>
                    <a:pt x="18331" y="10077"/>
                  </a:lnTo>
                  <a:lnTo>
                    <a:pt x="18313" y="10128"/>
                  </a:lnTo>
                  <a:lnTo>
                    <a:pt x="18313" y="10012"/>
                  </a:lnTo>
                  <a:lnTo>
                    <a:pt x="18280" y="9870"/>
                  </a:lnTo>
                  <a:lnTo>
                    <a:pt x="18280" y="9715"/>
                  </a:lnTo>
                  <a:lnTo>
                    <a:pt x="18290" y="9560"/>
                  </a:lnTo>
                  <a:close/>
                  <a:moveTo>
                    <a:pt x="16199" y="8927"/>
                  </a:moveTo>
                  <a:lnTo>
                    <a:pt x="16350" y="8978"/>
                  </a:lnTo>
                  <a:lnTo>
                    <a:pt x="16410" y="9172"/>
                  </a:lnTo>
                  <a:lnTo>
                    <a:pt x="16538" y="9405"/>
                  </a:lnTo>
                  <a:lnTo>
                    <a:pt x="16616" y="9508"/>
                  </a:lnTo>
                  <a:lnTo>
                    <a:pt x="16639" y="9560"/>
                  </a:lnTo>
                  <a:lnTo>
                    <a:pt x="16639" y="9586"/>
                  </a:lnTo>
                  <a:lnTo>
                    <a:pt x="16648" y="9586"/>
                  </a:lnTo>
                  <a:lnTo>
                    <a:pt x="16680" y="9676"/>
                  </a:lnTo>
                  <a:lnTo>
                    <a:pt x="16735" y="9857"/>
                  </a:lnTo>
                  <a:lnTo>
                    <a:pt x="16786" y="10051"/>
                  </a:lnTo>
                  <a:lnTo>
                    <a:pt x="16841" y="10283"/>
                  </a:lnTo>
                  <a:lnTo>
                    <a:pt x="16919" y="10464"/>
                  </a:lnTo>
                  <a:lnTo>
                    <a:pt x="16905" y="10684"/>
                  </a:lnTo>
                  <a:lnTo>
                    <a:pt x="16905" y="10955"/>
                  </a:lnTo>
                  <a:lnTo>
                    <a:pt x="16969" y="10981"/>
                  </a:lnTo>
                  <a:lnTo>
                    <a:pt x="17010" y="11020"/>
                  </a:lnTo>
                  <a:lnTo>
                    <a:pt x="17038" y="11097"/>
                  </a:lnTo>
                  <a:lnTo>
                    <a:pt x="17079" y="11162"/>
                  </a:lnTo>
                  <a:lnTo>
                    <a:pt x="17130" y="11162"/>
                  </a:lnTo>
                  <a:lnTo>
                    <a:pt x="17166" y="11110"/>
                  </a:lnTo>
                  <a:lnTo>
                    <a:pt x="17198" y="11071"/>
                  </a:lnTo>
                  <a:lnTo>
                    <a:pt x="17230" y="11045"/>
                  </a:lnTo>
                  <a:lnTo>
                    <a:pt x="17304" y="11110"/>
                  </a:lnTo>
                  <a:lnTo>
                    <a:pt x="17386" y="11200"/>
                  </a:lnTo>
                  <a:lnTo>
                    <a:pt x="17464" y="11317"/>
                  </a:lnTo>
                  <a:lnTo>
                    <a:pt x="17538" y="11407"/>
                  </a:lnTo>
                  <a:lnTo>
                    <a:pt x="17529" y="11407"/>
                  </a:lnTo>
                  <a:lnTo>
                    <a:pt x="17519" y="11433"/>
                  </a:lnTo>
                  <a:lnTo>
                    <a:pt x="17510" y="11433"/>
                  </a:lnTo>
                  <a:lnTo>
                    <a:pt x="17496" y="11459"/>
                  </a:lnTo>
                  <a:lnTo>
                    <a:pt x="17451" y="11498"/>
                  </a:lnTo>
                  <a:lnTo>
                    <a:pt x="17359" y="11498"/>
                  </a:lnTo>
                  <a:lnTo>
                    <a:pt x="17258" y="11459"/>
                  </a:lnTo>
                  <a:lnTo>
                    <a:pt x="17153" y="11381"/>
                  </a:lnTo>
                  <a:lnTo>
                    <a:pt x="17038" y="11317"/>
                  </a:lnTo>
                  <a:lnTo>
                    <a:pt x="16951" y="11252"/>
                  </a:lnTo>
                  <a:lnTo>
                    <a:pt x="16882" y="11162"/>
                  </a:lnTo>
                  <a:lnTo>
                    <a:pt x="16850" y="11110"/>
                  </a:lnTo>
                  <a:lnTo>
                    <a:pt x="16873" y="11045"/>
                  </a:lnTo>
                  <a:lnTo>
                    <a:pt x="16882" y="11007"/>
                  </a:lnTo>
                  <a:lnTo>
                    <a:pt x="16786" y="10929"/>
                  </a:lnTo>
                  <a:lnTo>
                    <a:pt x="16703" y="10800"/>
                  </a:lnTo>
                  <a:lnTo>
                    <a:pt x="16630" y="10593"/>
                  </a:lnTo>
                  <a:lnTo>
                    <a:pt x="16575" y="10374"/>
                  </a:lnTo>
                  <a:lnTo>
                    <a:pt x="16520" y="10128"/>
                  </a:lnTo>
                  <a:lnTo>
                    <a:pt x="16474" y="9870"/>
                  </a:lnTo>
                  <a:lnTo>
                    <a:pt x="16424" y="9676"/>
                  </a:lnTo>
                  <a:lnTo>
                    <a:pt x="16378" y="9508"/>
                  </a:lnTo>
                  <a:lnTo>
                    <a:pt x="16327" y="9405"/>
                  </a:lnTo>
                  <a:lnTo>
                    <a:pt x="16272" y="9263"/>
                  </a:lnTo>
                  <a:lnTo>
                    <a:pt x="16222" y="9133"/>
                  </a:lnTo>
                  <a:lnTo>
                    <a:pt x="16199" y="8927"/>
                  </a:lnTo>
                  <a:close/>
                  <a:moveTo>
                    <a:pt x="17570" y="8681"/>
                  </a:moveTo>
                  <a:lnTo>
                    <a:pt x="17616" y="8720"/>
                  </a:lnTo>
                  <a:lnTo>
                    <a:pt x="17671" y="8811"/>
                  </a:lnTo>
                  <a:lnTo>
                    <a:pt x="17721" y="8953"/>
                  </a:lnTo>
                  <a:lnTo>
                    <a:pt x="17744" y="9069"/>
                  </a:lnTo>
                  <a:lnTo>
                    <a:pt x="17721" y="9108"/>
                  </a:lnTo>
                  <a:lnTo>
                    <a:pt x="17698" y="9172"/>
                  </a:lnTo>
                  <a:lnTo>
                    <a:pt x="17671" y="9224"/>
                  </a:lnTo>
                  <a:lnTo>
                    <a:pt x="17639" y="9263"/>
                  </a:lnTo>
                  <a:lnTo>
                    <a:pt x="17666" y="9469"/>
                  </a:lnTo>
                  <a:lnTo>
                    <a:pt x="17698" y="9624"/>
                  </a:lnTo>
                  <a:lnTo>
                    <a:pt x="17730" y="9805"/>
                  </a:lnTo>
                  <a:lnTo>
                    <a:pt x="17703" y="9831"/>
                  </a:lnTo>
                  <a:lnTo>
                    <a:pt x="17680" y="9831"/>
                  </a:lnTo>
                  <a:lnTo>
                    <a:pt x="17666" y="9870"/>
                  </a:lnTo>
                  <a:lnTo>
                    <a:pt x="17657" y="9922"/>
                  </a:lnTo>
                  <a:lnTo>
                    <a:pt x="17616" y="10128"/>
                  </a:lnTo>
                  <a:lnTo>
                    <a:pt x="17593" y="10374"/>
                  </a:lnTo>
                  <a:lnTo>
                    <a:pt x="17551" y="10593"/>
                  </a:lnTo>
                  <a:lnTo>
                    <a:pt x="17529" y="10645"/>
                  </a:lnTo>
                  <a:lnTo>
                    <a:pt x="17506" y="10645"/>
                  </a:lnTo>
                  <a:lnTo>
                    <a:pt x="17478" y="10658"/>
                  </a:lnTo>
                  <a:lnTo>
                    <a:pt x="17451" y="10658"/>
                  </a:lnTo>
                  <a:lnTo>
                    <a:pt x="17400" y="10580"/>
                  </a:lnTo>
                  <a:lnTo>
                    <a:pt x="17354" y="10555"/>
                  </a:lnTo>
                  <a:lnTo>
                    <a:pt x="17295" y="10555"/>
                  </a:lnTo>
                  <a:lnTo>
                    <a:pt x="17240" y="10529"/>
                  </a:lnTo>
                  <a:lnTo>
                    <a:pt x="17185" y="10464"/>
                  </a:lnTo>
                  <a:lnTo>
                    <a:pt x="17130" y="10257"/>
                  </a:lnTo>
                  <a:lnTo>
                    <a:pt x="17088" y="9986"/>
                  </a:lnTo>
                  <a:lnTo>
                    <a:pt x="17079" y="9676"/>
                  </a:lnTo>
                  <a:lnTo>
                    <a:pt x="17120" y="9624"/>
                  </a:lnTo>
                  <a:lnTo>
                    <a:pt x="17153" y="9624"/>
                  </a:lnTo>
                  <a:lnTo>
                    <a:pt x="17185" y="9650"/>
                  </a:lnTo>
                  <a:lnTo>
                    <a:pt x="17217" y="9599"/>
                  </a:lnTo>
                  <a:lnTo>
                    <a:pt x="17258" y="9418"/>
                  </a:lnTo>
                  <a:lnTo>
                    <a:pt x="17359" y="9379"/>
                  </a:lnTo>
                  <a:lnTo>
                    <a:pt x="17377" y="9340"/>
                  </a:lnTo>
                  <a:lnTo>
                    <a:pt x="17391" y="9289"/>
                  </a:lnTo>
                  <a:lnTo>
                    <a:pt x="17391" y="9263"/>
                  </a:lnTo>
                  <a:lnTo>
                    <a:pt x="17400" y="9250"/>
                  </a:lnTo>
                  <a:lnTo>
                    <a:pt x="17400" y="9198"/>
                  </a:lnTo>
                  <a:lnTo>
                    <a:pt x="17409" y="9172"/>
                  </a:lnTo>
                  <a:lnTo>
                    <a:pt x="17478" y="9172"/>
                  </a:lnTo>
                  <a:lnTo>
                    <a:pt x="17496" y="9017"/>
                  </a:lnTo>
                  <a:lnTo>
                    <a:pt x="17519" y="8901"/>
                  </a:lnTo>
                  <a:lnTo>
                    <a:pt x="17542" y="8798"/>
                  </a:lnTo>
                  <a:lnTo>
                    <a:pt x="17570" y="8681"/>
                  </a:lnTo>
                  <a:close/>
                  <a:moveTo>
                    <a:pt x="15264" y="8384"/>
                  </a:moveTo>
                  <a:lnTo>
                    <a:pt x="15309" y="8475"/>
                  </a:lnTo>
                  <a:lnTo>
                    <a:pt x="15337" y="8630"/>
                  </a:lnTo>
                  <a:lnTo>
                    <a:pt x="15337" y="8888"/>
                  </a:lnTo>
                  <a:lnTo>
                    <a:pt x="15341" y="8888"/>
                  </a:lnTo>
                  <a:lnTo>
                    <a:pt x="15351" y="8901"/>
                  </a:lnTo>
                  <a:lnTo>
                    <a:pt x="15351" y="8978"/>
                  </a:lnTo>
                  <a:lnTo>
                    <a:pt x="15337" y="8978"/>
                  </a:lnTo>
                  <a:lnTo>
                    <a:pt x="15319" y="8991"/>
                  </a:lnTo>
                  <a:lnTo>
                    <a:pt x="15309" y="9043"/>
                  </a:lnTo>
                  <a:lnTo>
                    <a:pt x="15296" y="9069"/>
                  </a:lnTo>
                  <a:lnTo>
                    <a:pt x="15286" y="9069"/>
                  </a:lnTo>
                  <a:lnTo>
                    <a:pt x="15277" y="9043"/>
                  </a:lnTo>
                  <a:lnTo>
                    <a:pt x="15273" y="9043"/>
                  </a:lnTo>
                  <a:lnTo>
                    <a:pt x="15264" y="9017"/>
                  </a:lnTo>
                  <a:lnTo>
                    <a:pt x="15231" y="8836"/>
                  </a:lnTo>
                  <a:lnTo>
                    <a:pt x="15231" y="8565"/>
                  </a:lnTo>
                  <a:lnTo>
                    <a:pt x="15241" y="8526"/>
                  </a:lnTo>
                  <a:lnTo>
                    <a:pt x="15250" y="8500"/>
                  </a:lnTo>
                  <a:lnTo>
                    <a:pt x="15254" y="8449"/>
                  </a:lnTo>
                  <a:lnTo>
                    <a:pt x="15264" y="8384"/>
                  </a:lnTo>
                  <a:close/>
                  <a:moveTo>
                    <a:pt x="18138" y="8113"/>
                  </a:moveTo>
                  <a:lnTo>
                    <a:pt x="18175" y="8229"/>
                  </a:lnTo>
                  <a:lnTo>
                    <a:pt x="18203" y="8358"/>
                  </a:lnTo>
                  <a:lnTo>
                    <a:pt x="18203" y="8565"/>
                  </a:lnTo>
                  <a:lnTo>
                    <a:pt x="18207" y="8617"/>
                  </a:lnTo>
                  <a:lnTo>
                    <a:pt x="18216" y="8617"/>
                  </a:lnTo>
                  <a:lnTo>
                    <a:pt x="18216" y="8630"/>
                  </a:lnTo>
                  <a:lnTo>
                    <a:pt x="18207" y="8630"/>
                  </a:lnTo>
                  <a:lnTo>
                    <a:pt x="18203" y="8681"/>
                  </a:lnTo>
                  <a:lnTo>
                    <a:pt x="18203" y="8720"/>
                  </a:lnTo>
                  <a:lnTo>
                    <a:pt x="18193" y="8720"/>
                  </a:lnTo>
                  <a:lnTo>
                    <a:pt x="18193" y="8746"/>
                  </a:lnTo>
                  <a:lnTo>
                    <a:pt x="18184" y="8746"/>
                  </a:lnTo>
                  <a:lnTo>
                    <a:pt x="18170" y="8772"/>
                  </a:lnTo>
                  <a:lnTo>
                    <a:pt x="18161" y="8720"/>
                  </a:lnTo>
                  <a:lnTo>
                    <a:pt x="18161" y="8707"/>
                  </a:lnTo>
                  <a:lnTo>
                    <a:pt x="18143" y="8707"/>
                  </a:lnTo>
                  <a:lnTo>
                    <a:pt x="18138" y="8681"/>
                  </a:lnTo>
                  <a:lnTo>
                    <a:pt x="18138" y="8720"/>
                  </a:lnTo>
                  <a:lnTo>
                    <a:pt x="18143" y="8746"/>
                  </a:lnTo>
                  <a:lnTo>
                    <a:pt x="18161" y="8798"/>
                  </a:lnTo>
                  <a:lnTo>
                    <a:pt x="18152" y="8811"/>
                  </a:lnTo>
                  <a:lnTo>
                    <a:pt x="18152" y="8927"/>
                  </a:lnTo>
                  <a:lnTo>
                    <a:pt x="18111" y="8927"/>
                  </a:lnTo>
                  <a:lnTo>
                    <a:pt x="18111" y="8862"/>
                  </a:lnTo>
                  <a:lnTo>
                    <a:pt x="18088" y="8836"/>
                  </a:lnTo>
                  <a:lnTo>
                    <a:pt x="18065" y="8798"/>
                  </a:lnTo>
                  <a:lnTo>
                    <a:pt x="18056" y="8746"/>
                  </a:lnTo>
                  <a:lnTo>
                    <a:pt x="18047" y="8681"/>
                  </a:lnTo>
                  <a:lnTo>
                    <a:pt x="18042" y="8617"/>
                  </a:lnTo>
                  <a:lnTo>
                    <a:pt x="18024" y="8526"/>
                  </a:lnTo>
                  <a:lnTo>
                    <a:pt x="18001" y="8565"/>
                  </a:lnTo>
                  <a:lnTo>
                    <a:pt x="17969" y="8617"/>
                  </a:lnTo>
                  <a:lnTo>
                    <a:pt x="17937" y="8630"/>
                  </a:lnTo>
                  <a:lnTo>
                    <a:pt x="17904" y="8681"/>
                  </a:lnTo>
                  <a:lnTo>
                    <a:pt x="17904" y="8565"/>
                  </a:lnTo>
                  <a:lnTo>
                    <a:pt x="17914" y="8539"/>
                  </a:lnTo>
                  <a:lnTo>
                    <a:pt x="17914" y="8526"/>
                  </a:lnTo>
                  <a:lnTo>
                    <a:pt x="17918" y="8526"/>
                  </a:lnTo>
                  <a:lnTo>
                    <a:pt x="17918" y="8475"/>
                  </a:lnTo>
                  <a:lnTo>
                    <a:pt x="17982" y="8410"/>
                  </a:lnTo>
                  <a:lnTo>
                    <a:pt x="18042" y="8358"/>
                  </a:lnTo>
                  <a:lnTo>
                    <a:pt x="18097" y="8268"/>
                  </a:lnTo>
                  <a:lnTo>
                    <a:pt x="18138" y="8113"/>
                  </a:lnTo>
                  <a:close/>
                  <a:moveTo>
                    <a:pt x="5699" y="8113"/>
                  </a:moveTo>
                  <a:lnTo>
                    <a:pt x="5708" y="8178"/>
                  </a:lnTo>
                  <a:lnTo>
                    <a:pt x="5708" y="8229"/>
                  </a:lnTo>
                  <a:lnTo>
                    <a:pt x="5718" y="8255"/>
                  </a:lnTo>
                  <a:lnTo>
                    <a:pt x="5722" y="8255"/>
                  </a:lnTo>
                  <a:lnTo>
                    <a:pt x="5740" y="8268"/>
                  </a:lnTo>
                  <a:lnTo>
                    <a:pt x="5740" y="8178"/>
                  </a:lnTo>
                  <a:lnTo>
                    <a:pt x="5699" y="8113"/>
                  </a:lnTo>
                  <a:close/>
                  <a:moveTo>
                    <a:pt x="17744" y="7867"/>
                  </a:moveTo>
                  <a:lnTo>
                    <a:pt x="17762" y="7919"/>
                  </a:lnTo>
                  <a:lnTo>
                    <a:pt x="17776" y="7919"/>
                  </a:lnTo>
                  <a:lnTo>
                    <a:pt x="17776" y="7984"/>
                  </a:lnTo>
                  <a:lnTo>
                    <a:pt x="17785" y="8022"/>
                  </a:lnTo>
                  <a:lnTo>
                    <a:pt x="17735" y="8139"/>
                  </a:lnTo>
                  <a:lnTo>
                    <a:pt x="17703" y="8255"/>
                  </a:lnTo>
                  <a:lnTo>
                    <a:pt x="17666" y="8345"/>
                  </a:lnTo>
                  <a:lnTo>
                    <a:pt x="17606" y="8436"/>
                  </a:lnTo>
                  <a:lnTo>
                    <a:pt x="17606" y="8384"/>
                  </a:lnTo>
                  <a:lnTo>
                    <a:pt x="17657" y="8229"/>
                  </a:lnTo>
                  <a:lnTo>
                    <a:pt x="17712" y="8074"/>
                  </a:lnTo>
                  <a:lnTo>
                    <a:pt x="17744" y="7867"/>
                  </a:lnTo>
                  <a:close/>
                  <a:moveTo>
                    <a:pt x="6286" y="6679"/>
                  </a:moveTo>
                  <a:lnTo>
                    <a:pt x="6318" y="6692"/>
                  </a:lnTo>
                  <a:lnTo>
                    <a:pt x="6355" y="6744"/>
                  </a:lnTo>
                  <a:lnTo>
                    <a:pt x="6341" y="6769"/>
                  </a:lnTo>
                  <a:lnTo>
                    <a:pt x="6332" y="6808"/>
                  </a:lnTo>
                  <a:lnTo>
                    <a:pt x="6318" y="6834"/>
                  </a:lnTo>
                  <a:lnTo>
                    <a:pt x="6291" y="6834"/>
                  </a:lnTo>
                  <a:lnTo>
                    <a:pt x="6268" y="6808"/>
                  </a:lnTo>
                  <a:lnTo>
                    <a:pt x="6222" y="6808"/>
                  </a:lnTo>
                  <a:lnTo>
                    <a:pt x="6194" y="6834"/>
                  </a:lnTo>
                  <a:lnTo>
                    <a:pt x="6194" y="6692"/>
                  </a:lnTo>
                  <a:lnTo>
                    <a:pt x="6254" y="6679"/>
                  </a:lnTo>
                  <a:lnTo>
                    <a:pt x="6286" y="6679"/>
                  </a:lnTo>
                  <a:close/>
                  <a:moveTo>
                    <a:pt x="17937" y="6537"/>
                  </a:moveTo>
                  <a:lnTo>
                    <a:pt x="17937" y="6769"/>
                  </a:lnTo>
                  <a:lnTo>
                    <a:pt x="17927" y="6924"/>
                  </a:lnTo>
                  <a:lnTo>
                    <a:pt x="17914" y="7054"/>
                  </a:lnTo>
                  <a:lnTo>
                    <a:pt x="17904" y="7286"/>
                  </a:lnTo>
                  <a:lnTo>
                    <a:pt x="17918" y="7286"/>
                  </a:lnTo>
                  <a:lnTo>
                    <a:pt x="17918" y="7325"/>
                  </a:lnTo>
                  <a:lnTo>
                    <a:pt x="17982" y="7325"/>
                  </a:lnTo>
                  <a:lnTo>
                    <a:pt x="18001" y="7351"/>
                  </a:lnTo>
                  <a:lnTo>
                    <a:pt x="18015" y="7377"/>
                  </a:lnTo>
                  <a:lnTo>
                    <a:pt x="18047" y="7389"/>
                  </a:lnTo>
                  <a:lnTo>
                    <a:pt x="18065" y="7557"/>
                  </a:lnTo>
                  <a:lnTo>
                    <a:pt x="18097" y="7661"/>
                  </a:lnTo>
                  <a:lnTo>
                    <a:pt x="18138" y="7777"/>
                  </a:lnTo>
                  <a:lnTo>
                    <a:pt x="18170" y="7932"/>
                  </a:lnTo>
                  <a:lnTo>
                    <a:pt x="18143" y="7958"/>
                  </a:lnTo>
                  <a:lnTo>
                    <a:pt x="18129" y="7984"/>
                  </a:lnTo>
                  <a:lnTo>
                    <a:pt x="18120" y="7984"/>
                  </a:lnTo>
                  <a:lnTo>
                    <a:pt x="18120" y="8048"/>
                  </a:lnTo>
                  <a:lnTo>
                    <a:pt x="18106" y="8048"/>
                  </a:lnTo>
                  <a:lnTo>
                    <a:pt x="18079" y="8074"/>
                  </a:lnTo>
                  <a:lnTo>
                    <a:pt x="18074" y="8022"/>
                  </a:lnTo>
                  <a:lnTo>
                    <a:pt x="18074" y="8010"/>
                  </a:lnTo>
                  <a:lnTo>
                    <a:pt x="18056" y="8010"/>
                  </a:lnTo>
                  <a:lnTo>
                    <a:pt x="18047" y="7984"/>
                  </a:lnTo>
                  <a:lnTo>
                    <a:pt x="18033" y="8074"/>
                  </a:lnTo>
                  <a:lnTo>
                    <a:pt x="18024" y="8139"/>
                  </a:lnTo>
                  <a:lnTo>
                    <a:pt x="18010" y="8203"/>
                  </a:lnTo>
                  <a:lnTo>
                    <a:pt x="17982" y="8229"/>
                  </a:lnTo>
                  <a:lnTo>
                    <a:pt x="17959" y="8268"/>
                  </a:lnTo>
                  <a:lnTo>
                    <a:pt x="17959" y="8229"/>
                  </a:lnTo>
                  <a:lnTo>
                    <a:pt x="17946" y="8178"/>
                  </a:lnTo>
                  <a:lnTo>
                    <a:pt x="17946" y="8074"/>
                  </a:lnTo>
                  <a:lnTo>
                    <a:pt x="17937" y="8048"/>
                  </a:lnTo>
                  <a:lnTo>
                    <a:pt x="17927" y="8048"/>
                  </a:lnTo>
                  <a:lnTo>
                    <a:pt x="17904" y="8022"/>
                  </a:lnTo>
                  <a:lnTo>
                    <a:pt x="17904" y="7893"/>
                  </a:lnTo>
                  <a:lnTo>
                    <a:pt x="17914" y="7842"/>
                  </a:lnTo>
                  <a:lnTo>
                    <a:pt x="17914" y="7829"/>
                  </a:lnTo>
                  <a:lnTo>
                    <a:pt x="17918" y="7803"/>
                  </a:lnTo>
                  <a:lnTo>
                    <a:pt x="17937" y="7803"/>
                  </a:lnTo>
                  <a:lnTo>
                    <a:pt x="17959" y="7777"/>
                  </a:lnTo>
                  <a:lnTo>
                    <a:pt x="17992" y="7777"/>
                  </a:lnTo>
                  <a:lnTo>
                    <a:pt x="17992" y="7932"/>
                  </a:lnTo>
                  <a:lnTo>
                    <a:pt x="18047" y="7932"/>
                  </a:lnTo>
                  <a:lnTo>
                    <a:pt x="18047" y="7893"/>
                  </a:lnTo>
                  <a:lnTo>
                    <a:pt x="18056" y="7842"/>
                  </a:lnTo>
                  <a:lnTo>
                    <a:pt x="18065" y="7829"/>
                  </a:lnTo>
                  <a:lnTo>
                    <a:pt x="18065" y="7803"/>
                  </a:lnTo>
                  <a:lnTo>
                    <a:pt x="18074" y="7777"/>
                  </a:lnTo>
                  <a:lnTo>
                    <a:pt x="18079" y="7738"/>
                  </a:lnTo>
                  <a:lnTo>
                    <a:pt x="18065" y="7738"/>
                  </a:lnTo>
                  <a:lnTo>
                    <a:pt x="17982" y="7557"/>
                  </a:lnTo>
                  <a:lnTo>
                    <a:pt x="17891" y="7441"/>
                  </a:lnTo>
                  <a:lnTo>
                    <a:pt x="17891" y="7532"/>
                  </a:lnTo>
                  <a:lnTo>
                    <a:pt x="17872" y="7661"/>
                  </a:lnTo>
                  <a:lnTo>
                    <a:pt x="17872" y="7738"/>
                  </a:lnTo>
                  <a:lnTo>
                    <a:pt x="17863" y="7712"/>
                  </a:lnTo>
                  <a:lnTo>
                    <a:pt x="17859" y="7687"/>
                  </a:lnTo>
                  <a:lnTo>
                    <a:pt x="17859" y="7661"/>
                  </a:lnTo>
                  <a:lnTo>
                    <a:pt x="17849" y="7648"/>
                  </a:lnTo>
                  <a:lnTo>
                    <a:pt x="17827" y="7480"/>
                  </a:lnTo>
                  <a:lnTo>
                    <a:pt x="17799" y="7286"/>
                  </a:lnTo>
                  <a:lnTo>
                    <a:pt x="17794" y="7028"/>
                  </a:lnTo>
                  <a:lnTo>
                    <a:pt x="17799" y="6808"/>
                  </a:lnTo>
                  <a:lnTo>
                    <a:pt x="17831" y="6589"/>
                  </a:lnTo>
                  <a:lnTo>
                    <a:pt x="17859" y="6563"/>
                  </a:lnTo>
                  <a:lnTo>
                    <a:pt x="17882" y="6537"/>
                  </a:lnTo>
                  <a:lnTo>
                    <a:pt x="17937" y="6537"/>
                  </a:lnTo>
                  <a:close/>
                  <a:moveTo>
                    <a:pt x="5988" y="6537"/>
                  </a:moveTo>
                  <a:lnTo>
                    <a:pt x="6020" y="6537"/>
                  </a:lnTo>
                  <a:lnTo>
                    <a:pt x="6052" y="6563"/>
                  </a:lnTo>
                  <a:lnTo>
                    <a:pt x="6084" y="6563"/>
                  </a:lnTo>
                  <a:lnTo>
                    <a:pt x="6107" y="6589"/>
                  </a:lnTo>
                  <a:lnTo>
                    <a:pt x="6107" y="6692"/>
                  </a:lnTo>
                  <a:lnTo>
                    <a:pt x="5988" y="6692"/>
                  </a:lnTo>
                  <a:lnTo>
                    <a:pt x="5988" y="6537"/>
                  </a:lnTo>
                  <a:close/>
                  <a:moveTo>
                    <a:pt x="5314" y="6537"/>
                  </a:moveTo>
                  <a:lnTo>
                    <a:pt x="5355" y="6563"/>
                  </a:lnTo>
                  <a:lnTo>
                    <a:pt x="5378" y="6601"/>
                  </a:lnTo>
                  <a:lnTo>
                    <a:pt x="5410" y="6653"/>
                  </a:lnTo>
                  <a:lnTo>
                    <a:pt x="5438" y="6692"/>
                  </a:lnTo>
                  <a:lnTo>
                    <a:pt x="5438" y="6744"/>
                  </a:lnTo>
                  <a:lnTo>
                    <a:pt x="5406" y="6744"/>
                  </a:lnTo>
                  <a:lnTo>
                    <a:pt x="5378" y="6769"/>
                  </a:lnTo>
                  <a:lnTo>
                    <a:pt x="5355" y="6782"/>
                  </a:lnTo>
                  <a:lnTo>
                    <a:pt x="5342" y="6769"/>
                  </a:lnTo>
                  <a:lnTo>
                    <a:pt x="5309" y="6769"/>
                  </a:lnTo>
                  <a:lnTo>
                    <a:pt x="5282" y="6744"/>
                  </a:lnTo>
                  <a:lnTo>
                    <a:pt x="5282" y="6589"/>
                  </a:lnTo>
                  <a:lnTo>
                    <a:pt x="5291" y="6589"/>
                  </a:lnTo>
                  <a:lnTo>
                    <a:pt x="5300" y="6563"/>
                  </a:lnTo>
                  <a:lnTo>
                    <a:pt x="5309" y="6563"/>
                  </a:lnTo>
                  <a:lnTo>
                    <a:pt x="5314" y="6537"/>
                  </a:lnTo>
                  <a:close/>
                  <a:moveTo>
                    <a:pt x="5594" y="6330"/>
                  </a:moveTo>
                  <a:lnTo>
                    <a:pt x="5690" y="6356"/>
                  </a:lnTo>
                  <a:lnTo>
                    <a:pt x="5773" y="6408"/>
                  </a:lnTo>
                  <a:lnTo>
                    <a:pt x="5837" y="6472"/>
                  </a:lnTo>
                  <a:lnTo>
                    <a:pt x="5915" y="6537"/>
                  </a:lnTo>
                  <a:lnTo>
                    <a:pt x="5915" y="6653"/>
                  </a:lnTo>
                  <a:lnTo>
                    <a:pt x="5883" y="6653"/>
                  </a:lnTo>
                  <a:lnTo>
                    <a:pt x="5869" y="6679"/>
                  </a:lnTo>
                  <a:lnTo>
                    <a:pt x="5846" y="6692"/>
                  </a:lnTo>
                  <a:lnTo>
                    <a:pt x="5828" y="6718"/>
                  </a:lnTo>
                  <a:lnTo>
                    <a:pt x="5814" y="6744"/>
                  </a:lnTo>
                  <a:lnTo>
                    <a:pt x="5786" y="6744"/>
                  </a:lnTo>
                  <a:lnTo>
                    <a:pt x="5786" y="6692"/>
                  </a:lnTo>
                  <a:lnTo>
                    <a:pt x="5763" y="6627"/>
                  </a:lnTo>
                  <a:lnTo>
                    <a:pt x="5754" y="6653"/>
                  </a:lnTo>
                  <a:lnTo>
                    <a:pt x="5740" y="6782"/>
                  </a:lnTo>
                  <a:lnTo>
                    <a:pt x="5718" y="6782"/>
                  </a:lnTo>
                  <a:lnTo>
                    <a:pt x="5658" y="6769"/>
                  </a:lnTo>
                  <a:lnTo>
                    <a:pt x="5594" y="6744"/>
                  </a:lnTo>
                  <a:lnTo>
                    <a:pt x="5548" y="6744"/>
                  </a:lnTo>
                  <a:lnTo>
                    <a:pt x="5525" y="6589"/>
                  </a:lnTo>
                  <a:lnTo>
                    <a:pt x="5594" y="6589"/>
                  </a:lnTo>
                  <a:lnTo>
                    <a:pt x="5626" y="6563"/>
                  </a:lnTo>
                  <a:lnTo>
                    <a:pt x="5653" y="6537"/>
                  </a:lnTo>
                  <a:lnTo>
                    <a:pt x="5635" y="6511"/>
                  </a:lnTo>
                  <a:lnTo>
                    <a:pt x="5612" y="6446"/>
                  </a:lnTo>
                  <a:lnTo>
                    <a:pt x="5603" y="6408"/>
                  </a:lnTo>
                  <a:lnTo>
                    <a:pt x="5594" y="6330"/>
                  </a:lnTo>
                  <a:close/>
                  <a:moveTo>
                    <a:pt x="459" y="5839"/>
                  </a:moveTo>
                  <a:lnTo>
                    <a:pt x="532" y="5904"/>
                  </a:lnTo>
                  <a:lnTo>
                    <a:pt x="587" y="5994"/>
                  </a:lnTo>
                  <a:lnTo>
                    <a:pt x="651" y="6085"/>
                  </a:lnTo>
                  <a:lnTo>
                    <a:pt x="651" y="6136"/>
                  </a:lnTo>
                  <a:lnTo>
                    <a:pt x="633" y="6136"/>
                  </a:lnTo>
                  <a:lnTo>
                    <a:pt x="578" y="6240"/>
                  </a:lnTo>
                  <a:lnTo>
                    <a:pt x="523" y="6266"/>
                  </a:lnTo>
                  <a:lnTo>
                    <a:pt x="472" y="6291"/>
                  </a:lnTo>
                  <a:lnTo>
                    <a:pt x="417" y="6330"/>
                  </a:lnTo>
                  <a:lnTo>
                    <a:pt x="417" y="6291"/>
                  </a:lnTo>
                  <a:lnTo>
                    <a:pt x="403" y="6291"/>
                  </a:lnTo>
                  <a:lnTo>
                    <a:pt x="417" y="6175"/>
                  </a:lnTo>
                  <a:lnTo>
                    <a:pt x="417" y="5904"/>
                  </a:lnTo>
                  <a:lnTo>
                    <a:pt x="436" y="5878"/>
                  </a:lnTo>
                  <a:lnTo>
                    <a:pt x="440" y="5878"/>
                  </a:lnTo>
                  <a:lnTo>
                    <a:pt x="440" y="5865"/>
                  </a:lnTo>
                  <a:lnTo>
                    <a:pt x="449" y="5865"/>
                  </a:lnTo>
                  <a:lnTo>
                    <a:pt x="459" y="5839"/>
                  </a:lnTo>
                  <a:close/>
                  <a:moveTo>
                    <a:pt x="5034" y="5697"/>
                  </a:moveTo>
                  <a:lnTo>
                    <a:pt x="5163" y="5775"/>
                  </a:lnTo>
                  <a:lnTo>
                    <a:pt x="5277" y="5878"/>
                  </a:lnTo>
                  <a:lnTo>
                    <a:pt x="5452" y="6111"/>
                  </a:lnTo>
                  <a:lnTo>
                    <a:pt x="5548" y="6240"/>
                  </a:lnTo>
                  <a:lnTo>
                    <a:pt x="5548" y="6330"/>
                  </a:lnTo>
                  <a:lnTo>
                    <a:pt x="5507" y="6330"/>
                  </a:lnTo>
                  <a:lnTo>
                    <a:pt x="5461" y="6382"/>
                  </a:lnTo>
                  <a:lnTo>
                    <a:pt x="5406" y="6421"/>
                  </a:lnTo>
                  <a:lnTo>
                    <a:pt x="5346" y="6446"/>
                  </a:lnTo>
                  <a:lnTo>
                    <a:pt x="5355" y="6408"/>
                  </a:lnTo>
                  <a:lnTo>
                    <a:pt x="5355" y="6291"/>
                  </a:lnTo>
                  <a:lnTo>
                    <a:pt x="5346" y="6240"/>
                  </a:lnTo>
                  <a:lnTo>
                    <a:pt x="5227" y="6149"/>
                  </a:lnTo>
                  <a:lnTo>
                    <a:pt x="5117" y="5994"/>
                  </a:lnTo>
                  <a:lnTo>
                    <a:pt x="4998" y="5839"/>
                  </a:lnTo>
                  <a:lnTo>
                    <a:pt x="4970" y="5904"/>
                  </a:lnTo>
                  <a:lnTo>
                    <a:pt x="4956" y="5968"/>
                  </a:lnTo>
                  <a:lnTo>
                    <a:pt x="4933" y="6046"/>
                  </a:lnTo>
                  <a:lnTo>
                    <a:pt x="4906" y="6020"/>
                  </a:lnTo>
                  <a:lnTo>
                    <a:pt x="4874" y="5968"/>
                  </a:lnTo>
                  <a:lnTo>
                    <a:pt x="4860" y="5956"/>
                  </a:lnTo>
                  <a:lnTo>
                    <a:pt x="4892" y="5956"/>
                  </a:lnTo>
                  <a:lnTo>
                    <a:pt x="4915" y="5865"/>
                  </a:lnTo>
                  <a:lnTo>
                    <a:pt x="4938" y="5813"/>
                  </a:lnTo>
                  <a:lnTo>
                    <a:pt x="4966" y="5749"/>
                  </a:lnTo>
                  <a:lnTo>
                    <a:pt x="4988" y="5749"/>
                  </a:lnTo>
                  <a:lnTo>
                    <a:pt x="5002" y="5723"/>
                  </a:lnTo>
                  <a:lnTo>
                    <a:pt x="5021" y="5723"/>
                  </a:lnTo>
                  <a:lnTo>
                    <a:pt x="5034" y="5697"/>
                  </a:lnTo>
                  <a:close/>
                  <a:moveTo>
                    <a:pt x="353" y="5594"/>
                  </a:moveTo>
                  <a:lnTo>
                    <a:pt x="417" y="5658"/>
                  </a:lnTo>
                  <a:lnTo>
                    <a:pt x="417" y="5697"/>
                  </a:lnTo>
                  <a:lnTo>
                    <a:pt x="403" y="5697"/>
                  </a:lnTo>
                  <a:lnTo>
                    <a:pt x="353" y="5749"/>
                  </a:lnTo>
                  <a:lnTo>
                    <a:pt x="266" y="5749"/>
                  </a:lnTo>
                  <a:lnTo>
                    <a:pt x="266" y="5658"/>
                  </a:lnTo>
                  <a:lnTo>
                    <a:pt x="289" y="5633"/>
                  </a:lnTo>
                  <a:lnTo>
                    <a:pt x="312" y="5633"/>
                  </a:lnTo>
                  <a:lnTo>
                    <a:pt x="330" y="5620"/>
                  </a:lnTo>
                  <a:lnTo>
                    <a:pt x="353" y="5594"/>
                  </a:lnTo>
                  <a:close/>
                  <a:moveTo>
                    <a:pt x="0" y="5387"/>
                  </a:moveTo>
                  <a:lnTo>
                    <a:pt x="28" y="5413"/>
                  </a:lnTo>
                  <a:lnTo>
                    <a:pt x="73" y="5413"/>
                  </a:lnTo>
                  <a:lnTo>
                    <a:pt x="96" y="5439"/>
                  </a:lnTo>
                  <a:lnTo>
                    <a:pt x="124" y="5452"/>
                  </a:lnTo>
                  <a:lnTo>
                    <a:pt x="124" y="5542"/>
                  </a:lnTo>
                  <a:lnTo>
                    <a:pt x="105" y="5542"/>
                  </a:lnTo>
                  <a:lnTo>
                    <a:pt x="60" y="5594"/>
                  </a:lnTo>
                  <a:lnTo>
                    <a:pt x="0" y="5594"/>
                  </a:lnTo>
                  <a:lnTo>
                    <a:pt x="0" y="5387"/>
                  </a:lnTo>
                  <a:close/>
                  <a:moveTo>
                    <a:pt x="5282" y="5348"/>
                  </a:moveTo>
                  <a:lnTo>
                    <a:pt x="5309" y="5387"/>
                  </a:lnTo>
                  <a:lnTo>
                    <a:pt x="5323" y="5439"/>
                  </a:lnTo>
                  <a:lnTo>
                    <a:pt x="5342" y="5478"/>
                  </a:lnTo>
                  <a:lnTo>
                    <a:pt x="5346" y="5542"/>
                  </a:lnTo>
                  <a:lnTo>
                    <a:pt x="5346" y="5658"/>
                  </a:lnTo>
                  <a:lnTo>
                    <a:pt x="5314" y="5658"/>
                  </a:lnTo>
                  <a:lnTo>
                    <a:pt x="5309" y="5594"/>
                  </a:lnTo>
                  <a:lnTo>
                    <a:pt x="5300" y="5568"/>
                  </a:lnTo>
                  <a:lnTo>
                    <a:pt x="5291" y="5529"/>
                  </a:lnTo>
                  <a:lnTo>
                    <a:pt x="5282" y="5478"/>
                  </a:lnTo>
                  <a:lnTo>
                    <a:pt x="5282" y="5348"/>
                  </a:lnTo>
                  <a:close/>
                  <a:moveTo>
                    <a:pt x="17904" y="5258"/>
                  </a:moveTo>
                  <a:lnTo>
                    <a:pt x="17918" y="5297"/>
                  </a:lnTo>
                  <a:lnTo>
                    <a:pt x="17927" y="5348"/>
                  </a:lnTo>
                  <a:lnTo>
                    <a:pt x="17937" y="5387"/>
                  </a:lnTo>
                  <a:lnTo>
                    <a:pt x="17937" y="5542"/>
                  </a:lnTo>
                  <a:lnTo>
                    <a:pt x="17872" y="5994"/>
                  </a:lnTo>
                  <a:lnTo>
                    <a:pt x="17840" y="5878"/>
                  </a:lnTo>
                  <a:lnTo>
                    <a:pt x="17827" y="5775"/>
                  </a:lnTo>
                  <a:lnTo>
                    <a:pt x="17817" y="5594"/>
                  </a:lnTo>
                  <a:lnTo>
                    <a:pt x="17904" y="5258"/>
                  </a:lnTo>
                  <a:close/>
                  <a:moveTo>
                    <a:pt x="5245" y="5051"/>
                  </a:moveTo>
                  <a:lnTo>
                    <a:pt x="5346" y="5051"/>
                  </a:lnTo>
                  <a:lnTo>
                    <a:pt x="5355" y="5090"/>
                  </a:lnTo>
                  <a:lnTo>
                    <a:pt x="5374" y="5116"/>
                  </a:lnTo>
                  <a:lnTo>
                    <a:pt x="5374" y="5142"/>
                  </a:lnTo>
                  <a:lnTo>
                    <a:pt x="5378" y="5167"/>
                  </a:lnTo>
                  <a:lnTo>
                    <a:pt x="5378" y="5180"/>
                  </a:lnTo>
                  <a:lnTo>
                    <a:pt x="5374" y="5206"/>
                  </a:lnTo>
                  <a:lnTo>
                    <a:pt x="5374" y="5258"/>
                  </a:lnTo>
                  <a:lnTo>
                    <a:pt x="5346" y="5206"/>
                  </a:lnTo>
                  <a:lnTo>
                    <a:pt x="5323" y="5180"/>
                  </a:lnTo>
                  <a:lnTo>
                    <a:pt x="5300" y="5180"/>
                  </a:lnTo>
                  <a:lnTo>
                    <a:pt x="5282" y="5167"/>
                  </a:lnTo>
                  <a:lnTo>
                    <a:pt x="5268" y="5167"/>
                  </a:lnTo>
                  <a:lnTo>
                    <a:pt x="5250" y="5142"/>
                  </a:lnTo>
                  <a:lnTo>
                    <a:pt x="5245" y="5090"/>
                  </a:lnTo>
                  <a:lnTo>
                    <a:pt x="5245" y="5051"/>
                  </a:lnTo>
                  <a:close/>
                  <a:moveTo>
                    <a:pt x="18418" y="4211"/>
                  </a:moveTo>
                  <a:lnTo>
                    <a:pt x="18432" y="4237"/>
                  </a:lnTo>
                  <a:lnTo>
                    <a:pt x="18441" y="4237"/>
                  </a:lnTo>
                  <a:lnTo>
                    <a:pt x="18441" y="4263"/>
                  </a:lnTo>
                  <a:lnTo>
                    <a:pt x="18450" y="4302"/>
                  </a:lnTo>
                  <a:lnTo>
                    <a:pt x="18450" y="4354"/>
                  </a:lnTo>
                  <a:lnTo>
                    <a:pt x="18441" y="4418"/>
                  </a:lnTo>
                  <a:lnTo>
                    <a:pt x="18423" y="4483"/>
                  </a:lnTo>
                  <a:lnTo>
                    <a:pt x="18418" y="4547"/>
                  </a:lnTo>
                  <a:lnTo>
                    <a:pt x="18377" y="4547"/>
                  </a:lnTo>
                  <a:lnTo>
                    <a:pt x="18377" y="4392"/>
                  </a:lnTo>
                  <a:lnTo>
                    <a:pt x="18390" y="4379"/>
                  </a:lnTo>
                  <a:lnTo>
                    <a:pt x="18400" y="4328"/>
                  </a:lnTo>
                  <a:lnTo>
                    <a:pt x="18409" y="4289"/>
                  </a:lnTo>
                  <a:lnTo>
                    <a:pt x="18418" y="4211"/>
                  </a:lnTo>
                  <a:close/>
                  <a:moveTo>
                    <a:pt x="18203" y="3604"/>
                  </a:moveTo>
                  <a:lnTo>
                    <a:pt x="18258" y="3604"/>
                  </a:lnTo>
                  <a:lnTo>
                    <a:pt x="18258" y="3759"/>
                  </a:lnTo>
                  <a:lnTo>
                    <a:pt x="18184" y="3759"/>
                  </a:lnTo>
                  <a:lnTo>
                    <a:pt x="18184" y="3656"/>
                  </a:lnTo>
                  <a:lnTo>
                    <a:pt x="18203" y="3656"/>
                  </a:lnTo>
                  <a:lnTo>
                    <a:pt x="18203" y="3604"/>
                  </a:lnTo>
                  <a:close/>
                  <a:moveTo>
                    <a:pt x="12375" y="3178"/>
                  </a:moveTo>
                  <a:lnTo>
                    <a:pt x="12416" y="3178"/>
                  </a:lnTo>
                  <a:lnTo>
                    <a:pt x="12398" y="3243"/>
                  </a:lnTo>
                  <a:lnTo>
                    <a:pt x="12384" y="3294"/>
                  </a:lnTo>
                  <a:lnTo>
                    <a:pt x="12366" y="3333"/>
                  </a:lnTo>
                  <a:lnTo>
                    <a:pt x="12352" y="3385"/>
                  </a:lnTo>
                  <a:lnTo>
                    <a:pt x="12325" y="3423"/>
                  </a:lnTo>
                  <a:lnTo>
                    <a:pt x="12311" y="3423"/>
                  </a:lnTo>
                  <a:lnTo>
                    <a:pt x="12311" y="3449"/>
                  </a:lnTo>
                  <a:lnTo>
                    <a:pt x="12288" y="3449"/>
                  </a:lnTo>
                  <a:lnTo>
                    <a:pt x="12269" y="3475"/>
                  </a:lnTo>
                  <a:lnTo>
                    <a:pt x="12256" y="3307"/>
                  </a:lnTo>
                  <a:lnTo>
                    <a:pt x="12288" y="3294"/>
                  </a:lnTo>
                  <a:lnTo>
                    <a:pt x="12320" y="3243"/>
                  </a:lnTo>
                  <a:lnTo>
                    <a:pt x="12352" y="3217"/>
                  </a:lnTo>
                  <a:lnTo>
                    <a:pt x="12375" y="3178"/>
                  </a:lnTo>
                  <a:close/>
                  <a:moveTo>
                    <a:pt x="11710" y="3113"/>
                  </a:moveTo>
                  <a:lnTo>
                    <a:pt x="11751" y="3152"/>
                  </a:lnTo>
                  <a:lnTo>
                    <a:pt x="11797" y="3204"/>
                  </a:lnTo>
                  <a:lnTo>
                    <a:pt x="11852" y="3243"/>
                  </a:lnTo>
                  <a:lnTo>
                    <a:pt x="11884" y="3307"/>
                  </a:lnTo>
                  <a:lnTo>
                    <a:pt x="11756" y="3307"/>
                  </a:lnTo>
                  <a:lnTo>
                    <a:pt x="11742" y="3294"/>
                  </a:lnTo>
                  <a:lnTo>
                    <a:pt x="11733" y="3294"/>
                  </a:lnTo>
                  <a:lnTo>
                    <a:pt x="11719" y="3268"/>
                  </a:lnTo>
                  <a:lnTo>
                    <a:pt x="11687" y="3268"/>
                  </a:lnTo>
                  <a:lnTo>
                    <a:pt x="11687" y="3217"/>
                  </a:lnTo>
                  <a:lnTo>
                    <a:pt x="11696" y="3204"/>
                  </a:lnTo>
                  <a:lnTo>
                    <a:pt x="11701" y="3178"/>
                  </a:lnTo>
                  <a:lnTo>
                    <a:pt x="11701" y="3152"/>
                  </a:lnTo>
                  <a:lnTo>
                    <a:pt x="11710" y="3113"/>
                  </a:lnTo>
                  <a:close/>
                  <a:moveTo>
                    <a:pt x="10280" y="2235"/>
                  </a:moveTo>
                  <a:lnTo>
                    <a:pt x="10390" y="2235"/>
                  </a:lnTo>
                  <a:lnTo>
                    <a:pt x="10390" y="2274"/>
                  </a:lnTo>
                  <a:lnTo>
                    <a:pt x="10367" y="2300"/>
                  </a:lnTo>
                  <a:lnTo>
                    <a:pt x="10358" y="2325"/>
                  </a:lnTo>
                  <a:lnTo>
                    <a:pt x="10344" y="2338"/>
                  </a:lnTo>
                  <a:lnTo>
                    <a:pt x="10325" y="2364"/>
                  </a:lnTo>
                  <a:lnTo>
                    <a:pt x="10303" y="2364"/>
                  </a:lnTo>
                  <a:lnTo>
                    <a:pt x="10280" y="2235"/>
                  </a:lnTo>
                  <a:close/>
                  <a:moveTo>
                    <a:pt x="11976" y="1977"/>
                  </a:moveTo>
                  <a:lnTo>
                    <a:pt x="11958" y="2028"/>
                  </a:lnTo>
                  <a:lnTo>
                    <a:pt x="11949" y="2028"/>
                  </a:lnTo>
                  <a:lnTo>
                    <a:pt x="11949" y="2054"/>
                  </a:lnTo>
                  <a:lnTo>
                    <a:pt x="11944" y="2067"/>
                  </a:lnTo>
                  <a:lnTo>
                    <a:pt x="11935" y="2119"/>
                  </a:lnTo>
                  <a:lnTo>
                    <a:pt x="11949" y="2119"/>
                  </a:lnTo>
                  <a:lnTo>
                    <a:pt x="11976" y="2093"/>
                  </a:lnTo>
                  <a:lnTo>
                    <a:pt x="11990" y="2067"/>
                  </a:lnTo>
                  <a:lnTo>
                    <a:pt x="12008" y="2054"/>
                  </a:lnTo>
                  <a:lnTo>
                    <a:pt x="12022" y="2028"/>
                  </a:lnTo>
                  <a:lnTo>
                    <a:pt x="12040" y="1977"/>
                  </a:lnTo>
                  <a:lnTo>
                    <a:pt x="11976" y="1977"/>
                  </a:lnTo>
                  <a:close/>
                  <a:moveTo>
                    <a:pt x="10830" y="1977"/>
                  </a:moveTo>
                  <a:lnTo>
                    <a:pt x="10839" y="2183"/>
                  </a:lnTo>
                  <a:lnTo>
                    <a:pt x="10848" y="2429"/>
                  </a:lnTo>
                  <a:lnTo>
                    <a:pt x="10807" y="2429"/>
                  </a:lnTo>
                  <a:lnTo>
                    <a:pt x="10798" y="2455"/>
                  </a:lnTo>
                  <a:lnTo>
                    <a:pt x="10766" y="2455"/>
                  </a:lnTo>
                  <a:lnTo>
                    <a:pt x="10743" y="2480"/>
                  </a:lnTo>
                  <a:lnTo>
                    <a:pt x="10734" y="2300"/>
                  </a:lnTo>
                  <a:lnTo>
                    <a:pt x="10734" y="2119"/>
                  </a:lnTo>
                  <a:lnTo>
                    <a:pt x="10743" y="2028"/>
                  </a:lnTo>
                  <a:lnTo>
                    <a:pt x="10756" y="2002"/>
                  </a:lnTo>
                  <a:lnTo>
                    <a:pt x="10775" y="1977"/>
                  </a:lnTo>
                  <a:lnTo>
                    <a:pt x="10830" y="1977"/>
                  </a:lnTo>
                  <a:close/>
                  <a:moveTo>
                    <a:pt x="10789" y="1537"/>
                  </a:moveTo>
                  <a:lnTo>
                    <a:pt x="10830" y="1537"/>
                  </a:lnTo>
                  <a:lnTo>
                    <a:pt x="10821" y="1628"/>
                  </a:lnTo>
                  <a:lnTo>
                    <a:pt x="10821" y="1757"/>
                  </a:lnTo>
                  <a:lnTo>
                    <a:pt x="10816" y="1809"/>
                  </a:lnTo>
                  <a:lnTo>
                    <a:pt x="10807" y="1873"/>
                  </a:lnTo>
                  <a:lnTo>
                    <a:pt x="10775" y="1873"/>
                  </a:lnTo>
                  <a:lnTo>
                    <a:pt x="10775" y="1783"/>
                  </a:lnTo>
                  <a:lnTo>
                    <a:pt x="10784" y="1692"/>
                  </a:lnTo>
                  <a:lnTo>
                    <a:pt x="10784" y="1602"/>
                  </a:lnTo>
                  <a:lnTo>
                    <a:pt x="10789" y="1537"/>
                  </a:lnTo>
                  <a:close/>
                  <a:moveTo>
                    <a:pt x="19225" y="917"/>
                  </a:moveTo>
                  <a:lnTo>
                    <a:pt x="19266" y="1085"/>
                  </a:lnTo>
                  <a:lnTo>
                    <a:pt x="19303" y="1176"/>
                  </a:lnTo>
                  <a:lnTo>
                    <a:pt x="19353" y="1214"/>
                  </a:lnTo>
                  <a:lnTo>
                    <a:pt x="19385" y="1266"/>
                  </a:lnTo>
                  <a:lnTo>
                    <a:pt x="19418" y="1331"/>
                  </a:lnTo>
                  <a:lnTo>
                    <a:pt x="19427" y="1369"/>
                  </a:lnTo>
                  <a:lnTo>
                    <a:pt x="19431" y="1421"/>
                  </a:lnTo>
                  <a:lnTo>
                    <a:pt x="19431" y="1537"/>
                  </a:lnTo>
                  <a:lnTo>
                    <a:pt x="19376" y="1576"/>
                  </a:lnTo>
                  <a:lnTo>
                    <a:pt x="19335" y="1667"/>
                  </a:lnTo>
                  <a:lnTo>
                    <a:pt x="19303" y="1757"/>
                  </a:lnTo>
                  <a:lnTo>
                    <a:pt x="19257" y="1822"/>
                  </a:lnTo>
                  <a:lnTo>
                    <a:pt x="19239" y="1757"/>
                  </a:lnTo>
                  <a:lnTo>
                    <a:pt x="19225" y="1731"/>
                  </a:lnTo>
                  <a:lnTo>
                    <a:pt x="19211" y="1718"/>
                  </a:lnTo>
                  <a:lnTo>
                    <a:pt x="19193" y="1731"/>
                  </a:lnTo>
                  <a:lnTo>
                    <a:pt x="19179" y="1757"/>
                  </a:lnTo>
                  <a:lnTo>
                    <a:pt x="19170" y="1809"/>
                  </a:lnTo>
                  <a:lnTo>
                    <a:pt x="19152" y="1822"/>
                  </a:lnTo>
                  <a:lnTo>
                    <a:pt x="19179" y="2093"/>
                  </a:lnTo>
                  <a:lnTo>
                    <a:pt x="19184" y="2300"/>
                  </a:lnTo>
                  <a:lnTo>
                    <a:pt x="19184" y="2455"/>
                  </a:lnTo>
                  <a:lnTo>
                    <a:pt x="19179" y="2610"/>
                  </a:lnTo>
                  <a:lnTo>
                    <a:pt x="19161" y="2778"/>
                  </a:lnTo>
                  <a:lnTo>
                    <a:pt x="19147" y="2997"/>
                  </a:lnTo>
                  <a:lnTo>
                    <a:pt x="19138" y="3268"/>
                  </a:lnTo>
                  <a:lnTo>
                    <a:pt x="19032" y="3423"/>
                  </a:lnTo>
                  <a:lnTo>
                    <a:pt x="18913" y="3578"/>
                  </a:lnTo>
                  <a:lnTo>
                    <a:pt x="18799" y="3721"/>
                  </a:lnTo>
                  <a:lnTo>
                    <a:pt x="18776" y="3604"/>
                  </a:lnTo>
                  <a:lnTo>
                    <a:pt x="18753" y="3514"/>
                  </a:lnTo>
                  <a:lnTo>
                    <a:pt x="18744" y="3604"/>
                  </a:lnTo>
                  <a:lnTo>
                    <a:pt x="18744" y="3656"/>
                  </a:lnTo>
                  <a:lnTo>
                    <a:pt x="18739" y="3721"/>
                  </a:lnTo>
                  <a:lnTo>
                    <a:pt x="18730" y="3759"/>
                  </a:lnTo>
                  <a:lnTo>
                    <a:pt x="18689" y="3759"/>
                  </a:lnTo>
                  <a:lnTo>
                    <a:pt x="18679" y="3785"/>
                  </a:lnTo>
                  <a:lnTo>
                    <a:pt x="18675" y="3785"/>
                  </a:lnTo>
                  <a:lnTo>
                    <a:pt x="18656" y="3837"/>
                  </a:lnTo>
                  <a:lnTo>
                    <a:pt x="18633" y="3837"/>
                  </a:lnTo>
                  <a:lnTo>
                    <a:pt x="18611" y="3850"/>
                  </a:lnTo>
                  <a:lnTo>
                    <a:pt x="18601" y="3811"/>
                  </a:lnTo>
                  <a:lnTo>
                    <a:pt x="18601" y="3656"/>
                  </a:lnTo>
                  <a:lnTo>
                    <a:pt x="18583" y="3656"/>
                  </a:lnTo>
                  <a:lnTo>
                    <a:pt x="18569" y="3630"/>
                  </a:lnTo>
                  <a:lnTo>
                    <a:pt x="18537" y="3604"/>
                  </a:lnTo>
                  <a:lnTo>
                    <a:pt x="18537" y="3656"/>
                  </a:lnTo>
                  <a:lnTo>
                    <a:pt x="18551" y="3721"/>
                  </a:lnTo>
                  <a:lnTo>
                    <a:pt x="18569" y="3746"/>
                  </a:lnTo>
                  <a:lnTo>
                    <a:pt x="18569" y="3850"/>
                  </a:lnTo>
                  <a:lnTo>
                    <a:pt x="18578" y="3966"/>
                  </a:lnTo>
                  <a:lnTo>
                    <a:pt x="18551" y="4031"/>
                  </a:lnTo>
                  <a:lnTo>
                    <a:pt x="18537" y="4121"/>
                  </a:lnTo>
                  <a:lnTo>
                    <a:pt x="18519" y="4211"/>
                  </a:lnTo>
                  <a:lnTo>
                    <a:pt x="18464" y="4211"/>
                  </a:lnTo>
                  <a:lnTo>
                    <a:pt x="18450" y="3940"/>
                  </a:lnTo>
                  <a:lnTo>
                    <a:pt x="18432" y="3850"/>
                  </a:lnTo>
                  <a:lnTo>
                    <a:pt x="18418" y="3721"/>
                  </a:lnTo>
                  <a:lnTo>
                    <a:pt x="18464" y="3721"/>
                  </a:lnTo>
                  <a:lnTo>
                    <a:pt x="18519" y="3514"/>
                  </a:lnTo>
                  <a:lnTo>
                    <a:pt x="18592" y="3333"/>
                  </a:lnTo>
                  <a:lnTo>
                    <a:pt x="18679" y="3217"/>
                  </a:lnTo>
                  <a:lnTo>
                    <a:pt x="18711" y="3204"/>
                  </a:lnTo>
                  <a:lnTo>
                    <a:pt x="18744" y="3204"/>
                  </a:lnTo>
                  <a:lnTo>
                    <a:pt x="18771" y="3217"/>
                  </a:lnTo>
                  <a:lnTo>
                    <a:pt x="18799" y="3217"/>
                  </a:lnTo>
                  <a:lnTo>
                    <a:pt x="18817" y="3152"/>
                  </a:lnTo>
                  <a:lnTo>
                    <a:pt x="18831" y="3088"/>
                  </a:lnTo>
                  <a:lnTo>
                    <a:pt x="18840" y="3023"/>
                  </a:lnTo>
                  <a:lnTo>
                    <a:pt x="18849" y="2971"/>
                  </a:lnTo>
                  <a:lnTo>
                    <a:pt x="18863" y="2907"/>
                  </a:lnTo>
                  <a:lnTo>
                    <a:pt x="18890" y="2868"/>
                  </a:lnTo>
                  <a:lnTo>
                    <a:pt x="18895" y="2907"/>
                  </a:lnTo>
                  <a:lnTo>
                    <a:pt x="18904" y="2933"/>
                  </a:lnTo>
                  <a:lnTo>
                    <a:pt x="18922" y="2933"/>
                  </a:lnTo>
                  <a:lnTo>
                    <a:pt x="18927" y="2907"/>
                  </a:lnTo>
                  <a:lnTo>
                    <a:pt x="18991" y="2752"/>
                  </a:lnTo>
                  <a:lnTo>
                    <a:pt x="19032" y="2610"/>
                  </a:lnTo>
                  <a:lnTo>
                    <a:pt x="19051" y="2455"/>
                  </a:lnTo>
                  <a:lnTo>
                    <a:pt x="19064" y="2274"/>
                  </a:lnTo>
                  <a:lnTo>
                    <a:pt x="19087" y="2119"/>
                  </a:lnTo>
                  <a:lnTo>
                    <a:pt x="19138" y="1912"/>
                  </a:lnTo>
                  <a:lnTo>
                    <a:pt x="19106" y="1912"/>
                  </a:lnTo>
                  <a:lnTo>
                    <a:pt x="19083" y="1873"/>
                  </a:lnTo>
                  <a:lnTo>
                    <a:pt x="19074" y="1822"/>
                  </a:lnTo>
                  <a:lnTo>
                    <a:pt x="19064" y="1783"/>
                  </a:lnTo>
                  <a:lnTo>
                    <a:pt x="19064" y="1576"/>
                  </a:lnTo>
                  <a:lnTo>
                    <a:pt x="19074" y="1550"/>
                  </a:lnTo>
                  <a:lnTo>
                    <a:pt x="19083" y="1537"/>
                  </a:lnTo>
                  <a:lnTo>
                    <a:pt x="19083" y="1486"/>
                  </a:lnTo>
                  <a:lnTo>
                    <a:pt x="19115" y="1460"/>
                  </a:lnTo>
                  <a:lnTo>
                    <a:pt x="19138" y="1460"/>
                  </a:lnTo>
                  <a:lnTo>
                    <a:pt x="19152" y="1447"/>
                  </a:lnTo>
                  <a:lnTo>
                    <a:pt x="19170" y="1447"/>
                  </a:lnTo>
                  <a:lnTo>
                    <a:pt x="19170" y="1214"/>
                  </a:lnTo>
                  <a:lnTo>
                    <a:pt x="19184" y="1033"/>
                  </a:lnTo>
                  <a:lnTo>
                    <a:pt x="19225" y="917"/>
                  </a:lnTo>
                  <a:close/>
                  <a:moveTo>
                    <a:pt x="11068" y="878"/>
                  </a:moveTo>
                  <a:lnTo>
                    <a:pt x="11064" y="904"/>
                  </a:lnTo>
                  <a:lnTo>
                    <a:pt x="11045" y="904"/>
                  </a:lnTo>
                  <a:lnTo>
                    <a:pt x="11045" y="917"/>
                  </a:lnTo>
                  <a:lnTo>
                    <a:pt x="11036" y="917"/>
                  </a:lnTo>
                  <a:lnTo>
                    <a:pt x="11022" y="969"/>
                  </a:lnTo>
                  <a:lnTo>
                    <a:pt x="11004" y="995"/>
                  </a:lnTo>
                  <a:lnTo>
                    <a:pt x="11004" y="1176"/>
                  </a:lnTo>
                  <a:lnTo>
                    <a:pt x="11068" y="1356"/>
                  </a:lnTo>
                  <a:lnTo>
                    <a:pt x="11128" y="1550"/>
                  </a:lnTo>
                  <a:lnTo>
                    <a:pt x="11183" y="1783"/>
                  </a:lnTo>
                  <a:lnTo>
                    <a:pt x="11247" y="1783"/>
                  </a:lnTo>
                  <a:lnTo>
                    <a:pt x="11247" y="1912"/>
                  </a:lnTo>
                  <a:lnTo>
                    <a:pt x="11311" y="1977"/>
                  </a:lnTo>
                  <a:lnTo>
                    <a:pt x="11357" y="2067"/>
                  </a:lnTo>
                  <a:lnTo>
                    <a:pt x="11408" y="2183"/>
                  </a:lnTo>
                  <a:lnTo>
                    <a:pt x="11408" y="2235"/>
                  </a:lnTo>
                  <a:lnTo>
                    <a:pt x="11348" y="2235"/>
                  </a:lnTo>
                  <a:lnTo>
                    <a:pt x="11334" y="2209"/>
                  </a:lnTo>
                  <a:lnTo>
                    <a:pt x="11311" y="2183"/>
                  </a:lnTo>
                  <a:lnTo>
                    <a:pt x="11288" y="2183"/>
                  </a:lnTo>
                  <a:lnTo>
                    <a:pt x="11288" y="2248"/>
                  </a:lnTo>
                  <a:lnTo>
                    <a:pt x="11293" y="2300"/>
                  </a:lnTo>
                  <a:lnTo>
                    <a:pt x="11302" y="2338"/>
                  </a:lnTo>
                  <a:lnTo>
                    <a:pt x="11302" y="2364"/>
                  </a:lnTo>
                  <a:lnTo>
                    <a:pt x="11311" y="2416"/>
                  </a:lnTo>
                  <a:lnTo>
                    <a:pt x="11316" y="2480"/>
                  </a:lnTo>
                  <a:lnTo>
                    <a:pt x="11293" y="2519"/>
                  </a:lnTo>
                  <a:lnTo>
                    <a:pt x="11279" y="2571"/>
                  </a:lnTo>
                  <a:lnTo>
                    <a:pt x="11261" y="2635"/>
                  </a:lnTo>
                  <a:lnTo>
                    <a:pt x="11247" y="2726"/>
                  </a:lnTo>
                  <a:lnTo>
                    <a:pt x="11197" y="2726"/>
                  </a:lnTo>
                  <a:lnTo>
                    <a:pt x="11197" y="3023"/>
                  </a:lnTo>
                  <a:lnTo>
                    <a:pt x="11160" y="3023"/>
                  </a:lnTo>
                  <a:lnTo>
                    <a:pt x="11119" y="2933"/>
                  </a:lnTo>
                  <a:lnTo>
                    <a:pt x="11068" y="2881"/>
                  </a:lnTo>
                  <a:lnTo>
                    <a:pt x="11032" y="2816"/>
                  </a:lnTo>
                  <a:lnTo>
                    <a:pt x="11004" y="2661"/>
                  </a:lnTo>
                  <a:lnTo>
                    <a:pt x="11068" y="2687"/>
                  </a:lnTo>
                  <a:lnTo>
                    <a:pt x="11132" y="2661"/>
                  </a:lnTo>
                  <a:lnTo>
                    <a:pt x="11183" y="2610"/>
                  </a:lnTo>
                  <a:lnTo>
                    <a:pt x="11215" y="2519"/>
                  </a:lnTo>
                  <a:lnTo>
                    <a:pt x="11224" y="2506"/>
                  </a:lnTo>
                  <a:lnTo>
                    <a:pt x="11224" y="2480"/>
                  </a:lnTo>
                  <a:lnTo>
                    <a:pt x="11229" y="2455"/>
                  </a:lnTo>
                  <a:lnTo>
                    <a:pt x="11229" y="2364"/>
                  </a:lnTo>
                  <a:lnTo>
                    <a:pt x="11109" y="2119"/>
                  </a:lnTo>
                  <a:lnTo>
                    <a:pt x="10981" y="1873"/>
                  </a:lnTo>
                  <a:lnTo>
                    <a:pt x="10940" y="1731"/>
                  </a:lnTo>
                  <a:lnTo>
                    <a:pt x="10903" y="1602"/>
                  </a:lnTo>
                  <a:lnTo>
                    <a:pt x="10871" y="1447"/>
                  </a:lnTo>
                  <a:lnTo>
                    <a:pt x="10821" y="1305"/>
                  </a:lnTo>
                  <a:lnTo>
                    <a:pt x="10756" y="1240"/>
                  </a:lnTo>
                  <a:lnTo>
                    <a:pt x="10701" y="1369"/>
                  </a:lnTo>
                  <a:lnTo>
                    <a:pt x="10628" y="1486"/>
                  </a:lnTo>
                  <a:lnTo>
                    <a:pt x="10541" y="1537"/>
                  </a:lnTo>
                  <a:lnTo>
                    <a:pt x="10532" y="1486"/>
                  </a:lnTo>
                  <a:lnTo>
                    <a:pt x="10527" y="1447"/>
                  </a:lnTo>
                  <a:lnTo>
                    <a:pt x="10518" y="1421"/>
                  </a:lnTo>
                  <a:lnTo>
                    <a:pt x="10495" y="1421"/>
                  </a:lnTo>
                  <a:lnTo>
                    <a:pt x="10477" y="1447"/>
                  </a:lnTo>
                  <a:lnTo>
                    <a:pt x="10435" y="1537"/>
                  </a:lnTo>
                  <a:lnTo>
                    <a:pt x="10422" y="1667"/>
                  </a:lnTo>
                  <a:lnTo>
                    <a:pt x="10413" y="1809"/>
                  </a:lnTo>
                  <a:lnTo>
                    <a:pt x="10390" y="1912"/>
                  </a:lnTo>
                  <a:lnTo>
                    <a:pt x="10303" y="1912"/>
                  </a:lnTo>
                  <a:lnTo>
                    <a:pt x="10270" y="2028"/>
                  </a:lnTo>
                  <a:lnTo>
                    <a:pt x="10248" y="2157"/>
                  </a:lnTo>
                  <a:lnTo>
                    <a:pt x="10229" y="2325"/>
                  </a:lnTo>
                  <a:lnTo>
                    <a:pt x="10220" y="2338"/>
                  </a:lnTo>
                  <a:lnTo>
                    <a:pt x="10220" y="2390"/>
                  </a:lnTo>
                  <a:lnTo>
                    <a:pt x="10229" y="2416"/>
                  </a:lnTo>
                  <a:lnTo>
                    <a:pt x="10238" y="2429"/>
                  </a:lnTo>
                  <a:lnTo>
                    <a:pt x="10252" y="2480"/>
                  </a:lnTo>
                  <a:lnTo>
                    <a:pt x="10261" y="2519"/>
                  </a:lnTo>
                  <a:lnTo>
                    <a:pt x="10238" y="2519"/>
                  </a:lnTo>
                  <a:lnTo>
                    <a:pt x="10229" y="2545"/>
                  </a:lnTo>
                  <a:lnTo>
                    <a:pt x="10220" y="2545"/>
                  </a:lnTo>
                  <a:lnTo>
                    <a:pt x="10215" y="2571"/>
                  </a:lnTo>
                  <a:lnTo>
                    <a:pt x="10206" y="2597"/>
                  </a:lnTo>
                  <a:lnTo>
                    <a:pt x="10188" y="2610"/>
                  </a:lnTo>
                  <a:lnTo>
                    <a:pt x="10188" y="2778"/>
                  </a:lnTo>
                  <a:lnTo>
                    <a:pt x="10133" y="2790"/>
                  </a:lnTo>
                  <a:lnTo>
                    <a:pt x="10110" y="2842"/>
                  </a:lnTo>
                  <a:lnTo>
                    <a:pt x="10092" y="2881"/>
                  </a:lnTo>
                  <a:lnTo>
                    <a:pt x="10078" y="2958"/>
                  </a:lnTo>
                  <a:lnTo>
                    <a:pt x="10055" y="3023"/>
                  </a:lnTo>
                  <a:lnTo>
                    <a:pt x="10027" y="3049"/>
                  </a:lnTo>
                  <a:lnTo>
                    <a:pt x="10014" y="3049"/>
                  </a:lnTo>
                  <a:lnTo>
                    <a:pt x="9991" y="3023"/>
                  </a:lnTo>
                  <a:lnTo>
                    <a:pt x="9972" y="2997"/>
                  </a:lnTo>
                  <a:lnTo>
                    <a:pt x="9959" y="2971"/>
                  </a:lnTo>
                  <a:lnTo>
                    <a:pt x="9949" y="2971"/>
                  </a:lnTo>
                  <a:lnTo>
                    <a:pt x="9936" y="2997"/>
                  </a:lnTo>
                  <a:lnTo>
                    <a:pt x="9917" y="3023"/>
                  </a:lnTo>
                  <a:lnTo>
                    <a:pt x="9904" y="3049"/>
                  </a:lnTo>
                  <a:lnTo>
                    <a:pt x="9876" y="3062"/>
                  </a:lnTo>
                  <a:lnTo>
                    <a:pt x="9876" y="3178"/>
                  </a:lnTo>
                  <a:lnTo>
                    <a:pt x="10101" y="3268"/>
                  </a:lnTo>
                  <a:lnTo>
                    <a:pt x="10165" y="3178"/>
                  </a:lnTo>
                  <a:lnTo>
                    <a:pt x="10229" y="3062"/>
                  </a:lnTo>
                  <a:lnTo>
                    <a:pt x="10280" y="2971"/>
                  </a:lnTo>
                  <a:lnTo>
                    <a:pt x="10348" y="2933"/>
                  </a:lnTo>
                  <a:lnTo>
                    <a:pt x="10454" y="2881"/>
                  </a:lnTo>
                  <a:lnTo>
                    <a:pt x="10564" y="2868"/>
                  </a:lnTo>
                  <a:lnTo>
                    <a:pt x="10789" y="2868"/>
                  </a:lnTo>
                  <a:lnTo>
                    <a:pt x="10876" y="2881"/>
                  </a:lnTo>
                  <a:lnTo>
                    <a:pt x="10917" y="2907"/>
                  </a:lnTo>
                  <a:lnTo>
                    <a:pt x="10935" y="2907"/>
                  </a:lnTo>
                  <a:lnTo>
                    <a:pt x="10908" y="3113"/>
                  </a:lnTo>
                  <a:lnTo>
                    <a:pt x="10894" y="3333"/>
                  </a:lnTo>
                  <a:lnTo>
                    <a:pt x="10876" y="3566"/>
                  </a:lnTo>
                  <a:lnTo>
                    <a:pt x="10903" y="3604"/>
                  </a:lnTo>
                  <a:lnTo>
                    <a:pt x="10908" y="3656"/>
                  </a:lnTo>
                  <a:lnTo>
                    <a:pt x="10926" y="3695"/>
                  </a:lnTo>
                  <a:lnTo>
                    <a:pt x="10949" y="3759"/>
                  </a:lnTo>
                  <a:lnTo>
                    <a:pt x="11004" y="3811"/>
                  </a:lnTo>
                  <a:lnTo>
                    <a:pt x="11068" y="3811"/>
                  </a:lnTo>
                  <a:lnTo>
                    <a:pt x="11132" y="3837"/>
                  </a:lnTo>
                  <a:lnTo>
                    <a:pt x="11197" y="3927"/>
                  </a:lnTo>
                  <a:lnTo>
                    <a:pt x="11215" y="4108"/>
                  </a:lnTo>
                  <a:lnTo>
                    <a:pt x="11247" y="4147"/>
                  </a:lnTo>
                  <a:lnTo>
                    <a:pt x="11293" y="4199"/>
                  </a:lnTo>
                  <a:lnTo>
                    <a:pt x="11357" y="4237"/>
                  </a:lnTo>
                  <a:lnTo>
                    <a:pt x="11412" y="4289"/>
                  </a:lnTo>
                  <a:lnTo>
                    <a:pt x="11444" y="4302"/>
                  </a:lnTo>
                  <a:lnTo>
                    <a:pt x="11453" y="4173"/>
                  </a:lnTo>
                  <a:lnTo>
                    <a:pt x="11472" y="4056"/>
                  </a:lnTo>
                  <a:lnTo>
                    <a:pt x="11485" y="3940"/>
                  </a:lnTo>
                  <a:lnTo>
                    <a:pt x="11536" y="3850"/>
                  </a:lnTo>
                  <a:lnTo>
                    <a:pt x="11605" y="3811"/>
                  </a:lnTo>
                  <a:lnTo>
                    <a:pt x="11669" y="3850"/>
                  </a:lnTo>
                  <a:lnTo>
                    <a:pt x="11733" y="3940"/>
                  </a:lnTo>
                  <a:lnTo>
                    <a:pt x="11797" y="4018"/>
                  </a:lnTo>
                  <a:lnTo>
                    <a:pt x="11894" y="4056"/>
                  </a:lnTo>
                  <a:lnTo>
                    <a:pt x="11958" y="4108"/>
                  </a:lnTo>
                  <a:lnTo>
                    <a:pt x="12022" y="4121"/>
                  </a:lnTo>
                  <a:lnTo>
                    <a:pt x="12072" y="4147"/>
                  </a:lnTo>
                  <a:lnTo>
                    <a:pt x="12095" y="4173"/>
                  </a:lnTo>
                  <a:lnTo>
                    <a:pt x="12109" y="4147"/>
                  </a:lnTo>
                  <a:lnTo>
                    <a:pt x="12118" y="4108"/>
                  </a:lnTo>
                  <a:lnTo>
                    <a:pt x="12127" y="4082"/>
                  </a:lnTo>
                  <a:lnTo>
                    <a:pt x="12141" y="4031"/>
                  </a:lnTo>
                  <a:lnTo>
                    <a:pt x="12159" y="4018"/>
                  </a:lnTo>
                  <a:lnTo>
                    <a:pt x="12196" y="4018"/>
                  </a:lnTo>
                  <a:lnTo>
                    <a:pt x="12256" y="4056"/>
                  </a:lnTo>
                  <a:lnTo>
                    <a:pt x="12302" y="4121"/>
                  </a:lnTo>
                  <a:lnTo>
                    <a:pt x="12357" y="4108"/>
                  </a:lnTo>
                  <a:lnTo>
                    <a:pt x="12416" y="4056"/>
                  </a:lnTo>
                  <a:lnTo>
                    <a:pt x="12421" y="3876"/>
                  </a:lnTo>
                  <a:lnTo>
                    <a:pt x="12453" y="3656"/>
                  </a:lnTo>
                  <a:lnTo>
                    <a:pt x="12480" y="3449"/>
                  </a:lnTo>
                  <a:lnTo>
                    <a:pt x="12494" y="3268"/>
                  </a:lnTo>
                  <a:lnTo>
                    <a:pt x="12480" y="3113"/>
                  </a:lnTo>
                  <a:lnTo>
                    <a:pt x="12471" y="3062"/>
                  </a:lnTo>
                  <a:lnTo>
                    <a:pt x="12471" y="3023"/>
                  </a:lnTo>
                  <a:lnTo>
                    <a:pt x="12453" y="2971"/>
                  </a:lnTo>
                  <a:lnTo>
                    <a:pt x="12389" y="2971"/>
                  </a:lnTo>
                  <a:lnTo>
                    <a:pt x="12352" y="3062"/>
                  </a:lnTo>
                  <a:lnTo>
                    <a:pt x="12320" y="3088"/>
                  </a:lnTo>
                  <a:lnTo>
                    <a:pt x="12288" y="3062"/>
                  </a:lnTo>
                  <a:lnTo>
                    <a:pt x="12256" y="3023"/>
                  </a:lnTo>
                  <a:lnTo>
                    <a:pt x="12214" y="2971"/>
                  </a:lnTo>
                  <a:lnTo>
                    <a:pt x="12192" y="2958"/>
                  </a:lnTo>
                  <a:lnTo>
                    <a:pt x="12173" y="2971"/>
                  </a:lnTo>
                  <a:lnTo>
                    <a:pt x="12150" y="2997"/>
                  </a:lnTo>
                  <a:lnTo>
                    <a:pt x="12141" y="3049"/>
                  </a:lnTo>
                  <a:lnTo>
                    <a:pt x="12127" y="3088"/>
                  </a:lnTo>
                  <a:lnTo>
                    <a:pt x="12109" y="3113"/>
                  </a:lnTo>
                  <a:lnTo>
                    <a:pt x="12040" y="3062"/>
                  </a:lnTo>
                  <a:lnTo>
                    <a:pt x="11967" y="2933"/>
                  </a:lnTo>
                  <a:lnTo>
                    <a:pt x="11912" y="2726"/>
                  </a:lnTo>
                  <a:lnTo>
                    <a:pt x="11884" y="2519"/>
                  </a:lnTo>
                  <a:lnTo>
                    <a:pt x="11884" y="2300"/>
                  </a:lnTo>
                  <a:lnTo>
                    <a:pt x="11894" y="2248"/>
                  </a:lnTo>
                  <a:lnTo>
                    <a:pt x="11903" y="2183"/>
                  </a:lnTo>
                  <a:lnTo>
                    <a:pt x="11884" y="2144"/>
                  </a:lnTo>
                  <a:lnTo>
                    <a:pt x="11871" y="2119"/>
                  </a:lnTo>
                  <a:lnTo>
                    <a:pt x="11852" y="2067"/>
                  </a:lnTo>
                  <a:lnTo>
                    <a:pt x="11839" y="2054"/>
                  </a:lnTo>
                  <a:lnTo>
                    <a:pt x="11816" y="2028"/>
                  </a:lnTo>
                  <a:lnTo>
                    <a:pt x="11806" y="2002"/>
                  </a:lnTo>
                  <a:lnTo>
                    <a:pt x="11797" y="2002"/>
                  </a:lnTo>
                  <a:lnTo>
                    <a:pt x="11788" y="1977"/>
                  </a:lnTo>
                  <a:lnTo>
                    <a:pt x="11756" y="1977"/>
                  </a:lnTo>
                  <a:lnTo>
                    <a:pt x="11756" y="2028"/>
                  </a:lnTo>
                  <a:lnTo>
                    <a:pt x="11742" y="2028"/>
                  </a:lnTo>
                  <a:lnTo>
                    <a:pt x="11742" y="2093"/>
                  </a:lnTo>
                  <a:lnTo>
                    <a:pt x="11751" y="2144"/>
                  </a:lnTo>
                  <a:lnTo>
                    <a:pt x="11751" y="2183"/>
                  </a:lnTo>
                  <a:lnTo>
                    <a:pt x="11742" y="2209"/>
                  </a:lnTo>
                  <a:lnTo>
                    <a:pt x="11719" y="2209"/>
                  </a:lnTo>
                  <a:lnTo>
                    <a:pt x="11687" y="2235"/>
                  </a:lnTo>
                  <a:lnTo>
                    <a:pt x="11678" y="2183"/>
                  </a:lnTo>
                  <a:lnTo>
                    <a:pt x="11669" y="2157"/>
                  </a:lnTo>
                  <a:lnTo>
                    <a:pt x="11669" y="2144"/>
                  </a:lnTo>
                  <a:lnTo>
                    <a:pt x="11655" y="2119"/>
                  </a:lnTo>
                  <a:lnTo>
                    <a:pt x="11655" y="2183"/>
                  </a:lnTo>
                  <a:lnTo>
                    <a:pt x="11696" y="2325"/>
                  </a:lnTo>
                  <a:lnTo>
                    <a:pt x="11728" y="2519"/>
                  </a:lnTo>
                  <a:lnTo>
                    <a:pt x="11742" y="2726"/>
                  </a:lnTo>
                  <a:lnTo>
                    <a:pt x="11719" y="2778"/>
                  </a:lnTo>
                  <a:lnTo>
                    <a:pt x="11701" y="2790"/>
                  </a:lnTo>
                  <a:lnTo>
                    <a:pt x="11696" y="2842"/>
                  </a:lnTo>
                  <a:lnTo>
                    <a:pt x="11687" y="2881"/>
                  </a:lnTo>
                  <a:lnTo>
                    <a:pt x="11687" y="2907"/>
                  </a:lnTo>
                  <a:lnTo>
                    <a:pt x="11678" y="2958"/>
                  </a:lnTo>
                  <a:lnTo>
                    <a:pt x="11669" y="2971"/>
                  </a:lnTo>
                  <a:lnTo>
                    <a:pt x="11623" y="3023"/>
                  </a:lnTo>
                  <a:lnTo>
                    <a:pt x="11614" y="2997"/>
                  </a:lnTo>
                  <a:lnTo>
                    <a:pt x="11605" y="2997"/>
                  </a:lnTo>
                  <a:lnTo>
                    <a:pt x="11600" y="2971"/>
                  </a:lnTo>
                  <a:lnTo>
                    <a:pt x="11582" y="2971"/>
                  </a:lnTo>
                  <a:lnTo>
                    <a:pt x="11508" y="2364"/>
                  </a:lnTo>
                  <a:lnTo>
                    <a:pt x="11476" y="2300"/>
                  </a:lnTo>
                  <a:lnTo>
                    <a:pt x="11453" y="2248"/>
                  </a:lnTo>
                  <a:lnTo>
                    <a:pt x="11440" y="2235"/>
                  </a:lnTo>
                  <a:lnTo>
                    <a:pt x="11421" y="2183"/>
                  </a:lnTo>
                  <a:lnTo>
                    <a:pt x="11412" y="2054"/>
                  </a:lnTo>
                  <a:lnTo>
                    <a:pt x="11421" y="1938"/>
                  </a:lnTo>
                  <a:lnTo>
                    <a:pt x="11430" y="1847"/>
                  </a:lnTo>
                  <a:lnTo>
                    <a:pt x="11430" y="1757"/>
                  </a:lnTo>
                  <a:lnTo>
                    <a:pt x="11408" y="1692"/>
                  </a:lnTo>
                  <a:lnTo>
                    <a:pt x="11348" y="1576"/>
                  </a:lnTo>
                  <a:lnTo>
                    <a:pt x="11302" y="1511"/>
                  </a:lnTo>
                  <a:lnTo>
                    <a:pt x="11261" y="1486"/>
                  </a:lnTo>
                  <a:lnTo>
                    <a:pt x="11224" y="1421"/>
                  </a:lnTo>
                  <a:lnTo>
                    <a:pt x="11192" y="1279"/>
                  </a:lnTo>
                  <a:lnTo>
                    <a:pt x="11160" y="1033"/>
                  </a:lnTo>
                  <a:lnTo>
                    <a:pt x="11096" y="1085"/>
                  </a:lnTo>
                  <a:lnTo>
                    <a:pt x="11087" y="1008"/>
                  </a:lnTo>
                  <a:lnTo>
                    <a:pt x="11087" y="969"/>
                  </a:lnTo>
                  <a:lnTo>
                    <a:pt x="11077" y="917"/>
                  </a:lnTo>
                  <a:lnTo>
                    <a:pt x="11068" y="878"/>
                  </a:lnTo>
                  <a:close/>
                  <a:moveTo>
                    <a:pt x="5580" y="827"/>
                  </a:moveTo>
                  <a:lnTo>
                    <a:pt x="5571" y="878"/>
                  </a:lnTo>
                  <a:lnTo>
                    <a:pt x="5539" y="969"/>
                  </a:lnTo>
                  <a:lnTo>
                    <a:pt x="5539" y="995"/>
                  </a:lnTo>
                  <a:lnTo>
                    <a:pt x="5566" y="1033"/>
                  </a:lnTo>
                  <a:lnTo>
                    <a:pt x="5571" y="969"/>
                  </a:lnTo>
                  <a:lnTo>
                    <a:pt x="5571" y="943"/>
                  </a:lnTo>
                  <a:lnTo>
                    <a:pt x="5580" y="904"/>
                  </a:lnTo>
                  <a:lnTo>
                    <a:pt x="5589" y="878"/>
                  </a:lnTo>
                  <a:lnTo>
                    <a:pt x="5594" y="827"/>
                  </a:lnTo>
                  <a:lnTo>
                    <a:pt x="5580" y="827"/>
                  </a:lnTo>
                  <a:close/>
                  <a:moveTo>
                    <a:pt x="12169" y="633"/>
                  </a:moveTo>
                  <a:lnTo>
                    <a:pt x="12150" y="736"/>
                  </a:lnTo>
                  <a:lnTo>
                    <a:pt x="12118" y="904"/>
                  </a:lnTo>
                  <a:lnTo>
                    <a:pt x="12077" y="1085"/>
                  </a:lnTo>
                  <a:lnTo>
                    <a:pt x="12040" y="1266"/>
                  </a:lnTo>
                  <a:lnTo>
                    <a:pt x="12008" y="1421"/>
                  </a:lnTo>
                  <a:lnTo>
                    <a:pt x="11990" y="1550"/>
                  </a:lnTo>
                  <a:lnTo>
                    <a:pt x="11990" y="1628"/>
                  </a:lnTo>
                  <a:lnTo>
                    <a:pt x="11999" y="1718"/>
                  </a:lnTo>
                  <a:lnTo>
                    <a:pt x="11999" y="1757"/>
                  </a:lnTo>
                  <a:lnTo>
                    <a:pt x="12008" y="1809"/>
                  </a:lnTo>
                  <a:lnTo>
                    <a:pt x="12022" y="1822"/>
                  </a:lnTo>
                  <a:lnTo>
                    <a:pt x="12040" y="1847"/>
                  </a:lnTo>
                  <a:lnTo>
                    <a:pt x="12063" y="1873"/>
                  </a:lnTo>
                  <a:lnTo>
                    <a:pt x="12127" y="1938"/>
                  </a:lnTo>
                  <a:lnTo>
                    <a:pt x="12192" y="1912"/>
                  </a:lnTo>
                  <a:lnTo>
                    <a:pt x="12247" y="1847"/>
                  </a:lnTo>
                  <a:lnTo>
                    <a:pt x="12311" y="1757"/>
                  </a:lnTo>
                  <a:lnTo>
                    <a:pt x="12375" y="1731"/>
                  </a:lnTo>
                  <a:lnTo>
                    <a:pt x="12439" y="1731"/>
                  </a:lnTo>
                  <a:lnTo>
                    <a:pt x="12480" y="1809"/>
                  </a:lnTo>
                  <a:lnTo>
                    <a:pt x="12513" y="1873"/>
                  </a:lnTo>
                  <a:lnTo>
                    <a:pt x="12549" y="1912"/>
                  </a:lnTo>
                  <a:lnTo>
                    <a:pt x="12645" y="1964"/>
                  </a:lnTo>
                  <a:lnTo>
                    <a:pt x="12742" y="1938"/>
                  </a:lnTo>
                  <a:lnTo>
                    <a:pt x="12829" y="1873"/>
                  </a:lnTo>
                  <a:lnTo>
                    <a:pt x="12856" y="1731"/>
                  </a:lnTo>
                  <a:lnTo>
                    <a:pt x="12829" y="1731"/>
                  </a:lnTo>
                  <a:lnTo>
                    <a:pt x="12792" y="1550"/>
                  </a:lnTo>
                  <a:lnTo>
                    <a:pt x="12728" y="1395"/>
                  </a:lnTo>
                  <a:lnTo>
                    <a:pt x="12636" y="1240"/>
                  </a:lnTo>
                  <a:lnTo>
                    <a:pt x="12549" y="1098"/>
                  </a:lnTo>
                  <a:lnTo>
                    <a:pt x="12480" y="1033"/>
                  </a:lnTo>
                  <a:lnTo>
                    <a:pt x="12439" y="1124"/>
                  </a:lnTo>
                  <a:lnTo>
                    <a:pt x="12384" y="1189"/>
                  </a:lnTo>
                  <a:lnTo>
                    <a:pt x="12343" y="1176"/>
                  </a:lnTo>
                  <a:lnTo>
                    <a:pt x="12320" y="1085"/>
                  </a:lnTo>
                  <a:lnTo>
                    <a:pt x="12288" y="995"/>
                  </a:lnTo>
                  <a:lnTo>
                    <a:pt x="12269" y="878"/>
                  </a:lnTo>
                  <a:lnTo>
                    <a:pt x="12325" y="827"/>
                  </a:lnTo>
                  <a:lnTo>
                    <a:pt x="12320" y="814"/>
                  </a:lnTo>
                  <a:lnTo>
                    <a:pt x="12302" y="814"/>
                  </a:lnTo>
                  <a:lnTo>
                    <a:pt x="12288" y="788"/>
                  </a:lnTo>
                  <a:lnTo>
                    <a:pt x="12260" y="723"/>
                  </a:lnTo>
                  <a:lnTo>
                    <a:pt x="12237" y="698"/>
                  </a:lnTo>
                  <a:lnTo>
                    <a:pt x="12205" y="659"/>
                  </a:lnTo>
                  <a:lnTo>
                    <a:pt x="12169" y="633"/>
                  </a:lnTo>
                  <a:close/>
                  <a:moveTo>
                    <a:pt x="13448" y="581"/>
                  </a:moveTo>
                  <a:lnTo>
                    <a:pt x="13397" y="698"/>
                  </a:lnTo>
                  <a:lnTo>
                    <a:pt x="13287" y="827"/>
                  </a:lnTo>
                  <a:lnTo>
                    <a:pt x="13237" y="943"/>
                  </a:lnTo>
                  <a:lnTo>
                    <a:pt x="13205" y="1085"/>
                  </a:lnTo>
                  <a:lnTo>
                    <a:pt x="13191" y="1279"/>
                  </a:lnTo>
                  <a:lnTo>
                    <a:pt x="13214" y="1486"/>
                  </a:lnTo>
                  <a:lnTo>
                    <a:pt x="13264" y="1692"/>
                  </a:lnTo>
                  <a:lnTo>
                    <a:pt x="13310" y="1899"/>
                  </a:lnTo>
                  <a:lnTo>
                    <a:pt x="13365" y="2067"/>
                  </a:lnTo>
                  <a:lnTo>
                    <a:pt x="13397" y="2235"/>
                  </a:lnTo>
                  <a:lnTo>
                    <a:pt x="13342" y="2235"/>
                  </a:lnTo>
                  <a:lnTo>
                    <a:pt x="13342" y="2519"/>
                  </a:lnTo>
                  <a:lnTo>
                    <a:pt x="13361" y="2726"/>
                  </a:lnTo>
                  <a:lnTo>
                    <a:pt x="13407" y="2842"/>
                  </a:lnTo>
                  <a:lnTo>
                    <a:pt x="13489" y="2881"/>
                  </a:lnTo>
                  <a:lnTo>
                    <a:pt x="13608" y="2868"/>
                  </a:lnTo>
                  <a:lnTo>
                    <a:pt x="13599" y="2610"/>
                  </a:lnTo>
                  <a:lnTo>
                    <a:pt x="13581" y="2455"/>
                  </a:lnTo>
                  <a:lnTo>
                    <a:pt x="13558" y="2325"/>
                  </a:lnTo>
                  <a:lnTo>
                    <a:pt x="13549" y="2183"/>
                  </a:lnTo>
                  <a:lnTo>
                    <a:pt x="13558" y="1977"/>
                  </a:lnTo>
                  <a:lnTo>
                    <a:pt x="13576" y="2002"/>
                  </a:lnTo>
                  <a:lnTo>
                    <a:pt x="13622" y="2002"/>
                  </a:lnTo>
                  <a:lnTo>
                    <a:pt x="13645" y="1977"/>
                  </a:lnTo>
                  <a:lnTo>
                    <a:pt x="13631" y="1938"/>
                  </a:lnTo>
                  <a:lnTo>
                    <a:pt x="13613" y="1912"/>
                  </a:lnTo>
                  <a:lnTo>
                    <a:pt x="13590" y="1847"/>
                  </a:lnTo>
                  <a:lnTo>
                    <a:pt x="13576" y="1822"/>
                  </a:lnTo>
                  <a:lnTo>
                    <a:pt x="13567" y="1847"/>
                  </a:lnTo>
                  <a:lnTo>
                    <a:pt x="13567" y="1899"/>
                  </a:lnTo>
                  <a:lnTo>
                    <a:pt x="13558" y="1938"/>
                  </a:lnTo>
                  <a:lnTo>
                    <a:pt x="13558" y="1964"/>
                  </a:lnTo>
                  <a:lnTo>
                    <a:pt x="13549" y="1977"/>
                  </a:lnTo>
                  <a:lnTo>
                    <a:pt x="13544" y="1964"/>
                  </a:lnTo>
                  <a:lnTo>
                    <a:pt x="13535" y="1912"/>
                  </a:lnTo>
                  <a:lnTo>
                    <a:pt x="13512" y="1809"/>
                  </a:lnTo>
                  <a:lnTo>
                    <a:pt x="13489" y="1692"/>
                  </a:lnTo>
                  <a:lnTo>
                    <a:pt x="13494" y="1641"/>
                  </a:lnTo>
                  <a:lnTo>
                    <a:pt x="13503" y="1641"/>
                  </a:lnTo>
                  <a:lnTo>
                    <a:pt x="13512" y="1628"/>
                  </a:lnTo>
                  <a:lnTo>
                    <a:pt x="13517" y="1576"/>
                  </a:lnTo>
                  <a:lnTo>
                    <a:pt x="13448" y="1460"/>
                  </a:lnTo>
                  <a:lnTo>
                    <a:pt x="13393" y="1279"/>
                  </a:lnTo>
                  <a:lnTo>
                    <a:pt x="13361" y="1085"/>
                  </a:lnTo>
                  <a:lnTo>
                    <a:pt x="13448" y="1059"/>
                  </a:lnTo>
                  <a:lnTo>
                    <a:pt x="13512" y="995"/>
                  </a:lnTo>
                  <a:lnTo>
                    <a:pt x="13544" y="827"/>
                  </a:lnTo>
                  <a:lnTo>
                    <a:pt x="13558" y="633"/>
                  </a:lnTo>
                  <a:lnTo>
                    <a:pt x="13535" y="607"/>
                  </a:lnTo>
                  <a:lnTo>
                    <a:pt x="13512" y="607"/>
                  </a:lnTo>
                  <a:lnTo>
                    <a:pt x="13489" y="581"/>
                  </a:lnTo>
                  <a:lnTo>
                    <a:pt x="13448" y="581"/>
                  </a:lnTo>
                  <a:close/>
                  <a:moveTo>
                    <a:pt x="12590" y="543"/>
                  </a:moveTo>
                  <a:lnTo>
                    <a:pt x="12526" y="633"/>
                  </a:lnTo>
                  <a:lnTo>
                    <a:pt x="12448" y="698"/>
                  </a:lnTo>
                  <a:lnTo>
                    <a:pt x="12448" y="878"/>
                  </a:lnTo>
                  <a:lnTo>
                    <a:pt x="12480" y="904"/>
                  </a:lnTo>
                  <a:lnTo>
                    <a:pt x="12517" y="917"/>
                  </a:lnTo>
                  <a:lnTo>
                    <a:pt x="12568" y="917"/>
                  </a:lnTo>
                  <a:lnTo>
                    <a:pt x="12568" y="827"/>
                  </a:lnTo>
                  <a:lnTo>
                    <a:pt x="12581" y="762"/>
                  </a:lnTo>
                  <a:lnTo>
                    <a:pt x="12590" y="698"/>
                  </a:lnTo>
                  <a:lnTo>
                    <a:pt x="12590" y="543"/>
                  </a:lnTo>
                  <a:close/>
                  <a:moveTo>
                    <a:pt x="6373" y="426"/>
                  </a:moveTo>
                  <a:lnTo>
                    <a:pt x="6387" y="543"/>
                  </a:lnTo>
                  <a:lnTo>
                    <a:pt x="6396" y="698"/>
                  </a:lnTo>
                  <a:lnTo>
                    <a:pt x="6405" y="827"/>
                  </a:lnTo>
                  <a:lnTo>
                    <a:pt x="6396" y="853"/>
                  </a:lnTo>
                  <a:lnTo>
                    <a:pt x="6382" y="853"/>
                  </a:lnTo>
                  <a:lnTo>
                    <a:pt x="6382" y="878"/>
                  </a:lnTo>
                  <a:lnTo>
                    <a:pt x="6341" y="878"/>
                  </a:lnTo>
                  <a:lnTo>
                    <a:pt x="6332" y="853"/>
                  </a:lnTo>
                  <a:lnTo>
                    <a:pt x="6332" y="814"/>
                  </a:lnTo>
                  <a:lnTo>
                    <a:pt x="6323" y="814"/>
                  </a:lnTo>
                  <a:lnTo>
                    <a:pt x="6318" y="788"/>
                  </a:lnTo>
                  <a:lnTo>
                    <a:pt x="6373" y="426"/>
                  </a:lnTo>
                  <a:close/>
                  <a:moveTo>
                    <a:pt x="4594" y="0"/>
                  </a:moveTo>
                  <a:lnTo>
                    <a:pt x="4558" y="155"/>
                  </a:lnTo>
                  <a:lnTo>
                    <a:pt x="4516" y="297"/>
                  </a:lnTo>
                  <a:lnTo>
                    <a:pt x="4493" y="491"/>
                  </a:lnTo>
                  <a:lnTo>
                    <a:pt x="4539" y="478"/>
                  </a:lnTo>
                  <a:lnTo>
                    <a:pt x="4571" y="517"/>
                  </a:lnTo>
                  <a:lnTo>
                    <a:pt x="4594" y="581"/>
                  </a:lnTo>
                  <a:lnTo>
                    <a:pt x="4626" y="698"/>
                  </a:lnTo>
                  <a:lnTo>
                    <a:pt x="4635" y="607"/>
                  </a:lnTo>
                  <a:lnTo>
                    <a:pt x="4635" y="543"/>
                  </a:lnTo>
                  <a:lnTo>
                    <a:pt x="4645" y="491"/>
                  </a:lnTo>
                  <a:lnTo>
                    <a:pt x="4645" y="426"/>
                  </a:lnTo>
                  <a:lnTo>
                    <a:pt x="4686" y="426"/>
                  </a:lnTo>
                  <a:lnTo>
                    <a:pt x="4709" y="581"/>
                  </a:lnTo>
                  <a:lnTo>
                    <a:pt x="4745" y="633"/>
                  </a:lnTo>
                  <a:lnTo>
                    <a:pt x="4778" y="672"/>
                  </a:lnTo>
                  <a:lnTo>
                    <a:pt x="4810" y="723"/>
                  </a:lnTo>
                  <a:lnTo>
                    <a:pt x="4842" y="827"/>
                  </a:lnTo>
                  <a:lnTo>
                    <a:pt x="4810" y="969"/>
                  </a:lnTo>
                  <a:lnTo>
                    <a:pt x="4773" y="1124"/>
                  </a:lnTo>
                  <a:lnTo>
                    <a:pt x="4741" y="1331"/>
                  </a:lnTo>
                  <a:lnTo>
                    <a:pt x="4713" y="1511"/>
                  </a:lnTo>
                  <a:lnTo>
                    <a:pt x="4713" y="1628"/>
                  </a:lnTo>
                  <a:lnTo>
                    <a:pt x="4723" y="1692"/>
                  </a:lnTo>
                  <a:lnTo>
                    <a:pt x="4723" y="1731"/>
                  </a:lnTo>
                  <a:lnTo>
                    <a:pt x="4741" y="1783"/>
                  </a:lnTo>
                  <a:lnTo>
                    <a:pt x="4745" y="1809"/>
                  </a:lnTo>
                  <a:lnTo>
                    <a:pt x="4773" y="1822"/>
                  </a:lnTo>
                  <a:lnTo>
                    <a:pt x="4773" y="1783"/>
                  </a:lnTo>
                  <a:lnTo>
                    <a:pt x="4787" y="1692"/>
                  </a:lnTo>
                  <a:lnTo>
                    <a:pt x="4810" y="1550"/>
                  </a:lnTo>
                  <a:lnTo>
                    <a:pt x="4837" y="1369"/>
                  </a:lnTo>
                  <a:lnTo>
                    <a:pt x="4860" y="1214"/>
                  </a:lnTo>
                  <a:lnTo>
                    <a:pt x="4883" y="1085"/>
                  </a:lnTo>
                  <a:lnTo>
                    <a:pt x="4892" y="995"/>
                  </a:lnTo>
                  <a:lnTo>
                    <a:pt x="4947" y="995"/>
                  </a:lnTo>
                  <a:lnTo>
                    <a:pt x="4956" y="1240"/>
                  </a:lnTo>
                  <a:lnTo>
                    <a:pt x="4956" y="1731"/>
                  </a:lnTo>
                  <a:lnTo>
                    <a:pt x="4966" y="2028"/>
                  </a:lnTo>
                  <a:lnTo>
                    <a:pt x="5066" y="2067"/>
                  </a:lnTo>
                  <a:lnTo>
                    <a:pt x="5108" y="1899"/>
                  </a:lnTo>
                  <a:lnTo>
                    <a:pt x="5181" y="1783"/>
                  </a:lnTo>
                  <a:lnTo>
                    <a:pt x="5259" y="1667"/>
                  </a:lnTo>
                  <a:lnTo>
                    <a:pt x="5342" y="1576"/>
                  </a:lnTo>
                  <a:lnTo>
                    <a:pt x="5419" y="1486"/>
                  </a:lnTo>
                  <a:lnTo>
                    <a:pt x="5493" y="1369"/>
                  </a:lnTo>
                  <a:lnTo>
                    <a:pt x="5525" y="1240"/>
                  </a:lnTo>
                  <a:lnTo>
                    <a:pt x="5507" y="1240"/>
                  </a:lnTo>
                  <a:lnTo>
                    <a:pt x="5502" y="1189"/>
                  </a:lnTo>
                  <a:lnTo>
                    <a:pt x="5502" y="1176"/>
                  </a:lnTo>
                  <a:lnTo>
                    <a:pt x="5493" y="1150"/>
                  </a:lnTo>
                  <a:lnTo>
                    <a:pt x="5475" y="1150"/>
                  </a:lnTo>
                  <a:lnTo>
                    <a:pt x="5461" y="1124"/>
                  </a:lnTo>
                  <a:lnTo>
                    <a:pt x="5429" y="1189"/>
                  </a:lnTo>
                  <a:lnTo>
                    <a:pt x="5374" y="1279"/>
                  </a:lnTo>
                  <a:lnTo>
                    <a:pt x="5309" y="1421"/>
                  </a:lnTo>
                  <a:lnTo>
                    <a:pt x="5227" y="1537"/>
                  </a:lnTo>
                  <a:lnTo>
                    <a:pt x="5154" y="1667"/>
                  </a:lnTo>
                  <a:lnTo>
                    <a:pt x="5085" y="1757"/>
                  </a:lnTo>
                  <a:lnTo>
                    <a:pt x="5034" y="1809"/>
                  </a:lnTo>
                  <a:lnTo>
                    <a:pt x="5021" y="1822"/>
                  </a:lnTo>
                  <a:lnTo>
                    <a:pt x="5011" y="1809"/>
                  </a:lnTo>
                  <a:lnTo>
                    <a:pt x="5002" y="1783"/>
                  </a:lnTo>
                  <a:lnTo>
                    <a:pt x="5002" y="1731"/>
                  </a:lnTo>
                  <a:lnTo>
                    <a:pt x="4998" y="1692"/>
                  </a:lnTo>
                  <a:lnTo>
                    <a:pt x="5021" y="1576"/>
                  </a:lnTo>
                  <a:lnTo>
                    <a:pt x="5021" y="1486"/>
                  </a:lnTo>
                  <a:lnTo>
                    <a:pt x="5011" y="1421"/>
                  </a:lnTo>
                  <a:lnTo>
                    <a:pt x="5002" y="1305"/>
                  </a:lnTo>
                  <a:lnTo>
                    <a:pt x="5021" y="1176"/>
                  </a:lnTo>
                  <a:lnTo>
                    <a:pt x="5030" y="1150"/>
                  </a:lnTo>
                  <a:lnTo>
                    <a:pt x="5034" y="1124"/>
                  </a:lnTo>
                  <a:lnTo>
                    <a:pt x="5044" y="1098"/>
                  </a:lnTo>
                  <a:lnTo>
                    <a:pt x="5062" y="1098"/>
                  </a:lnTo>
                  <a:lnTo>
                    <a:pt x="5076" y="1059"/>
                  </a:lnTo>
                  <a:lnTo>
                    <a:pt x="5076" y="1008"/>
                  </a:lnTo>
                  <a:lnTo>
                    <a:pt x="5085" y="943"/>
                  </a:lnTo>
                  <a:lnTo>
                    <a:pt x="5085" y="827"/>
                  </a:lnTo>
                  <a:lnTo>
                    <a:pt x="5044" y="762"/>
                  </a:lnTo>
                  <a:lnTo>
                    <a:pt x="5002" y="736"/>
                  </a:lnTo>
                  <a:lnTo>
                    <a:pt x="4970" y="736"/>
                  </a:lnTo>
                  <a:lnTo>
                    <a:pt x="4933" y="698"/>
                  </a:lnTo>
                  <a:lnTo>
                    <a:pt x="4874" y="581"/>
                  </a:lnTo>
                  <a:lnTo>
                    <a:pt x="4837" y="478"/>
                  </a:lnTo>
                  <a:lnTo>
                    <a:pt x="4810" y="336"/>
                  </a:lnTo>
                  <a:lnTo>
                    <a:pt x="4778" y="207"/>
                  </a:lnTo>
                  <a:lnTo>
                    <a:pt x="4741" y="116"/>
                  </a:lnTo>
                  <a:lnTo>
                    <a:pt x="4677" y="26"/>
                  </a:lnTo>
                  <a:lnTo>
                    <a:pt x="459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61" name="Shape 961"/>
            <p:cNvSpPr/>
            <p:nvPr/>
          </p:nvSpPr>
          <p:spPr>
            <a:xfrm>
              <a:off x="-2" y="339556"/>
              <a:ext cx="3557900" cy="1800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44" y="6338"/>
                  </a:moveTo>
                  <a:lnTo>
                    <a:pt x="6602" y="6347"/>
                  </a:lnTo>
                  <a:lnTo>
                    <a:pt x="6637" y="6365"/>
                  </a:lnTo>
                  <a:lnTo>
                    <a:pt x="6686" y="6401"/>
                  </a:lnTo>
                  <a:lnTo>
                    <a:pt x="6686" y="6472"/>
                  </a:lnTo>
                  <a:lnTo>
                    <a:pt x="6668" y="6472"/>
                  </a:lnTo>
                  <a:lnTo>
                    <a:pt x="6655" y="6490"/>
                  </a:lnTo>
                  <a:lnTo>
                    <a:pt x="6624" y="6490"/>
                  </a:lnTo>
                  <a:lnTo>
                    <a:pt x="6602" y="6508"/>
                  </a:lnTo>
                  <a:lnTo>
                    <a:pt x="6584" y="6463"/>
                  </a:lnTo>
                  <a:lnTo>
                    <a:pt x="6575" y="6445"/>
                  </a:lnTo>
                  <a:lnTo>
                    <a:pt x="6570" y="6410"/>
                  </a:lnTo>
                  <a:lnTo>
                    <a:pt x="6562" y="6383"/>
                  </a:lnTo>
                  <a:lnTo>
                    <a:pt x="6544" y="6338"/>
                  </a:lnTo>
                  <a:close/>
                  <a:moveTo>
                    <a:pt x="6909" y="6160"/>
                  </a:moveTo>
                  <a:lnTo>
                    <a:pt x="6958" y="6160"/>
                  </a:lnTo>
                  <a:lnTo>
                    <a:pt x="6958" y="6401"/>
                  </a:lnTo>
                  <a:lnTo>
                    <a:pt x="6967" y="6490"/>
                  </a:lnTo>
                  <a:lnTo>
                    <a:pt x="6971" y="6597"/>
                  </a:lnTo>
                  <a:lnTo>
                    <a:pt x="7060" y="6597"/>
                  </a:lnTo>
                  <a:lnTo>
                    <a:pt x="7060" y="6775"/>
                  </a:lnTo>
                  <a:lnTo>
                    <a:pt x="7096" y="6775"/>
                  </a:lnTo>
                  <a:lnTo>
                    <a:pt x="7105" y="6784"/>
                  </a:lnTo>
                  <a:lnTo>
                    <a:pt x="7136" y="6784"/>
                  </a:lnTo>
                  <a:lnTo>
                    <a:pt x="7145" y="6802"/>
                  </a:lnTo>
                  <a:lnTo>
                    <a:pt x="7136" y="6900"/>
                  </a:lnTo>
                  <a:lnTo>
                    <a:pt x="7123" y="7007"/>
                  </a:lnTo>
                  <a:lnTo>
                    <a:pt x="7114" y="7114"/>
                  </a:lnTo>
                  <a:lnTo>
                    <a:pt x="7096" y="7114"/>
                  </a:lnTo>
                  <a:lnTo>
                    <a:pt x="7092" y="7078"/>
                  </a:lnTo>
                  <a:lnTo>
                    <a:pt x="7092" y="7051"/>
                  </a:lnTo>
                  <a:lnTo>
                    <a:pt x="7083" y="7034"/>
                  </a:lnTo>
                  <a:lnTo>
                    <a:pt x="7083" y="7016"/>
                  </a:lnTo>
                  <a:lnTo>
                    <a:pt x="7074" y="7051"/>
                  </a:lnTo>
                  <a:lnTo>
                    <a:pt x="7065" y="7051"/>
                  </a:lnTo>
                  <a:lnTo>
                    <a:pt x="7065" y="7069"/>
                  </a:lnTo>
                  <a:lnTo>
                    <a:pt x="7060" y="7069"/>
                  </a:lnTo>
                  <a:lnTo>
                    <a:pt x="7043" y="7078"/>
                  </a:lnTo>
                  <a:lnTo>
                    <a:pt x="7043" y="7016"/>
                  </a:lnTo>
                  <a:lnTo>
                    <a:pt x="7052" y="7007"/>
                  </a:lnTo>
                  <a:lnTo>
                    <a:pt x="7052" y="6989"/>
                  </a:lnTo>
                  <a:lnTo>
                    <a:pt x="7060" y="6971"/>
                  </a:lnTo>
                  <a:lnTo>
                    <a:pt x="7060" y="6909"/>
                  </a:lnTo>
                  <a:lnTo>
                    <a:pt x="7043" y="6909"/>
                  </a:lnTo>
                  <a:lnTo>
                    <a:pt x="6980" y="7034"/>
                  </a:lnTo>
                  <a:lnTo>
                    <a:pt x="6940" y="7078"/>
                  </a:lnTo>
                  <a:lnTo>
                    <a:pt x="6940" y="6971"/>
                  </a:lnTo>
                  <a:lnTo>
                    <a:pt x="6936" y="6962"/>
                  </a:lnTo>
                  <a:lnTo>
                    <a:pt x="6918" y="6944"/>
                  </a:lnTo>
                  <a:lnTo>
                    <a:pt x="6824" y="6944"/>
                  </a:lnTo>
                  <a:lnTo>
                    <a:pt x="6802" y="6927"/>
                  </a:lnTo>
                  <a:lnTo>
                    <a:pt x="6780" y="6927"/>
                  </a:lnTo>
                  <a:lnTo>
                    <a:pt x="6758" y="6909"/>
                  </a:lnTo>
                  <a:lnTo>
                    <a:pt x="6740" y="6882"/>
                  </a:lnTo>
                  <a:lnTo>
                    <a:pt x="6784" y="6757"/>
                  </a:lnTo>
                  <a:lnTo>
                    <a:pt x="6833" y="6570"/>
                  </a:lnTo>
                  <a:lnTo>
                    <a:pt x="6864" y="6365"/>
                  </a:lnTo>
                  <a:lnTo>
                    <a:pt x="6909" y="6160"/>
                  </a:lnTo>
                  <a:close/>
                  <a:moveTo>
                    <a:pt x="5435" y="5616"/>
                  </a:moveTo>
                  <a:lnTo>
                    <a:pt x="5501" y="5616"/>
                  </a:lnTo>
                  <a:lnTo>
                    <a:pt x="5501" y="5679"/>
                  </a:lnTo>
                  <a:lnTo>
                    <a:pt x="5488" y="5679"/>
                  </a:lnTo>
                  <a:lnTo>
                    <a:pt x="5479" y="5696"/>
                  </a:lnTo>
                  <a:lnTo>
                    <a:pt x="5466" y="5696"/>
                  </a:lnTo>
                  <a:lnTo>
                    <a:pt x="5457" y="5714"/>
                  </a:lnTo>
                  <a:lnTo>
                    <a:pt x="5435" y="5714"/>
                  </a:lnTo>
                  <a:lnTo>
                    <a:pt x="5435" y="5616"/>
                  </a:lnTo>
                  <a:close/>
                  <a:moveTo>
                    <a:pt x="2294" y="5545"/>
                  </a:moveTo>
                  <a:lnTo>
                    <a:pt x="2325" y="5545"/>
                  </a:lnTo>
                  <a:lnTo>
                    <a:pt x="2339" y="5554"/>
                  </a:lnTo>
                  <a:lnTo>
                    <a:pt x="2356" y="5572"/>
                  </a:lnTo>
                  <a:lnTo>
                    <a:pt x="2410" y="5572"/>
                  </a:lnTo>
                  <a:lnTo>
                    <a:pt x="2419" y="5696"/>
                  </a:lnTo>
                  <a:lnTo>
                    <a:pt x="2432" y="5794"/>
                  </a:lnTo>
                  <a:lnTo>
                    <a:pt x="2441" y="5919"/>
                  </a:lnTo>
                  <a:lnTo>
                    <a:pt x="2410" y="5919"/>
                  </a:lnTo>
                  <a:lnTo>
                    <a:pt x="2392" y="5866"/>
                  </a:lnTo>
                  <a:lnTo>
                    <a:pt x="2379" y="5839"/>
                  </a:lnTo>
                  <a:lnTo>
                    <a:pt x="2356" y="5803"/>
                  </a:lnTo>
                  <a:lnTo>
                    <a:pt x="2339" y="5777"/>
                  </a:lnTo>
                  <a:lnTo>
                    <a:pt x="2325" y="5732"/>
                  </a:lnTo>
                  <a:lnTo>
                    <a:pt x="2299" y="5652"/>
                  </a:lnTo>
                  <a:lnTo>
                    <a:pt x="2294" y="5616"/>
                  </a:lnTo>
                  <a:lnTo>
                    <a:pt x="2294" y="5545"/>
                  </a:lnTo>
                  <a:close/>
                  <a:moveTo>
                    <a:pt x="19172" y="5429"/>
                  </a:moveTo>
                  <a:lnTo>
                    <a:pt x="19181" y="5447"/>
                  </a:lnTo>
                  <a:lnTo>
                    <a:pt x="19181" y="5465"/>
                  </a:lnTo>
                  <a:lnTo>
                    <a:pt x="19186" y="5465"/>
                  </a:lnTo>
                  <a:lnTo>
                    <a:pt x="19186" y="5482"/>
                  </a:lnTo>
                  <a:lnTo>
                    <a:pt x="19212" y="5589"/>
                  </a:lnTo>
                  <a:lnTo>
                    <a:pt x="19212" y="5866"/>
                  </a:lnTo>
                  <a:lnTo>
                    <a:pt x="19226" y="6026"/>
                  </a:lnTo>
                  <a:lnTo>
                    <a:pt x="19248" y="6178"/>
                  </a:lnTo>
                  <a:lnTo>
                    <a:pt x="19288" y="6347"/>
                  </a:lnTo>
                  <a:lnTo>
                    <a:pt x="19310" y="6534"/>
                  </a:lnTo>
                  <a:lnTo>
                    <a:pt x="19203" y="6508"/>
                  </a:lnTo>
                  <a:lnTo>
                    <a:pt x="19203" y="6650"/>
                  </a:lnTo>
                  <a:lnTo>
                    <a:pt x="19217" y="6757"/>
                  </a:lnTo>
                  <a:lnTo>
                    <a:pt x="19226" y="6864"/>
                  </a:lnTo>
                  <a:lnTo>
                    <a:pt x="19244" y="7016"/>
                  </a:lnTo>
                  <a:lnTo>
                    <a:pt x="19203" y="7016"/>
                  </a:lnTo>
                  <a:lnTo>
                    <a:pt x="19181" y="7034"/>
                  </a:lnTo>
                  <a:lnTo>
                    <a:pt x="19172" y="7034"/>
                  </a:lnTo>
                  <a:lnTo>
                    <a:pt x="19159" y="7051"/>
                  </a:lnTo>
                  <a:lnTo>
                    <a:pt x="19141" y="6962"/>
                  </a:lnTo>
                  <a:lnTo>
                    <a:pt x="19132" y="6784"/>
                  </a:lnTo>
                  <a:lnTo>
                    <a:pt x="19132" y="6160"/>
                  </a:lnTo>
                  <a:lnTo>
                    <a:pt x="19119" y="6026"/>
                  </a:lnTo>
                  <a:lnTo>
                    <a:pt x="19119" y="5679"/>
                  </a:lnTo>
                  <a:lnTo>
                    <a:pt x="19132" y="5634"/>
                  </a:lnTo>
                  <a:lnTo>
                    <a:pt x="19141" y="5607"/>
                  </a:lnTo>
                  <a:lnTo>
                    <a:pt x="19150" y="5572"/>
                  </a:lnTo>
                  <a:lnTo>
                    <a:pt x="19159" y="5545"/>
                  </a:lnTo>
                  <a:lnTo>
                    <a:pt x="19163" y="5491"/>
                  </a:lnTo>
                  <a:lnTo>
                    <a:pt x="19172" y="5429"/>
                  </a:lnTo>
                  <a:close/>
                  <a:moveTo>
                    <a:pt x="10036" y="5304"/>
                  </a:moveTo>
                  <a:lnTo>
                    <a:pt x="10054" y="5491"/>
                  </a:lnTo>
                  <a:lnTo>
                    <a:pt x="10045" y="5679"/>
                  </a:lnTo>
                  <a:lnTo>
                    <a:pt x="10023" y="5884"/>
                  </a:lnTo>
                  <a:lnTo>
                    <a:pt x="9960" y="5946"/>
                  </a:lnTo>
                  <a:lnTo>
                    <a:pt x="9902" y="5982"/>
                  </a:lnTo>
                  <a:lnTo>
                    <a:pt x="9818" y="5991"/>
                  </a:lnTo>
                  <a:lnTo>
                    <a:pt x="9818" y="5919"/>
                  </a:lnTo>
                  <a:lnTo>
                    <a:pt x="9840" y="5803"/>
                  </a:lnTo>
                  <a:lnTo>
                    <a:pt x="9840" y="5670"/>
                  </a:lnTo>
                  <a:lnTo>
                    <a:pt x="9836" y="5509"/>
                  </a:lnTo>
                  <a:lnTo>
                    <a:pt x="9880" y="5429"/>
                  </a:lnTo>
                  <a:lnTo>
                    <a:pt x="9920" y="5367"/>
                  </a:lnTo>
                  <a:lnTo>
                    <a:pt x="9965" y="5322"/>
                  </a:lnTo>
                  <a:lnTo>
                    <a:pt x="10036" y="5304"/>
                  </a:lnTo>
                  <a:close/>
                  <a:moveTo>
                    <a:pt x="11150" y="5063"/>
                  </a:moveTo>
                  <a:lnTo>
                    <a:pt x="11181" y="5126"/>
                  </a:lnTo>
                  <a:lnTo>
                    <a:pt x="11181" y="5188"/>
                  </a:lnTo>
                  <a:lnTo>
                    <a:pt x="11185" y="5233"/>
                  </a:lnTo>
                  <a:lnTo>
                    <a:pt x="11181" y="5260"/>
                  </a:lnTo>
                  <a:lnTo>
                    <a:pt x="11172" y="5277"/>
                  </a:lnTo>
                  <a:lnTo>
                    <a:pt x="11172" y="5322"/>
                  </a:lnTo>
                  <a:lnTo>
                    <a:pt x="11154" y="5358"/>
                  </a:lnTo>
                  <a:lnTo>
                    <a:pt x="11141" y="5358"/>
                  </a:lnTo>
                  <a:lnTo>
                    <a:pt x="11132" y="5367"/>
                  </a:lnTo>
                  <a:lnTo>
                    <a:pt x="11118" y="5367"/>
                  </a:lnTo>
                  <a:lnTo>
                    <a:pt x="11092" y="5260"/>
                  </a:lnTo>
                  <a:lnTo>
                    <a:pt x="11078" y="5215"/>
                  </a:lnTo>
                  <a:lnTo>
                    <a:pt x="11078" y="5197"/>
                  </a:lnTo>
                  <a:lnTo>
                    <a:pt x="11087" y="5188"/>
                  </a:lnTo>
                  <a:lnTo>
                    <a:pt x="11118" y="5153"/>
                  </a:lnTo>
                  <a:lnTo>
                    <a:pt x="11150" y="5063"/>
                  </a:lnTo>
                  <a:close/>
                  <a:moveTo>
                    <a:pt x="11506" y="4716"/>
                  </a:moveTo>
                  <a:lnTo>
                    <a:pt x="11528" y="4734"/>
                  </a:lnTo>
                  <a:lnTo>
                    <a:pt x="11546" y="4734"/>
                  </a:lnTo>
                  <a:lnTo>
                    <a:pt x="11551" y="4751"/>
                  </a:lnTo>
                  <a:lnTo>
                    <a:pt x="11559" y="4751"/>
                  </a:lnTo>
                  <a:lnTo>
                    <a:pt x="11546" y="4796"/>
                  </a:lnTo>
                  <a:lnTo>
                    <a:pt x="11528" y="4885"/>
                  </a:lnTo>
                  <a:lnTo>
                    <a:pt x="11515" y="4939"/>
                  </a:lnTo>
                  <a:lnTo>
                    <a:pt x="11488" y="4965"/>
                  </a:lnTo>
                  <a:lnTo>
                    <a:pt x="11488" y="4921"/>
                  </a:lnTo>
                  <a:lnTo>
                    <a:pt x="11484" y="4921"/>
                  </a:lnTo>
                  <a:lnTo>
                    <a:pt x="11484" y="4885"/>
                  </a:lnTo>
                  <a:lnTo>
                    <a:pt x="11475" y="4858"/>
                  </a:lnTo>
                  <a:lnTo>
                    <a:pt x="11488" y="4823"/>
                  </a:lnTo>
                  <a:lnTo>
                    <a:pt x="11497" y="4796"/>
                  </a:lnTo>
                  <a:lnTo>
                    <a:pt x="11506" y="4760"/>
                  </a:lnTo>
                  <a:lnTo>
                    <a:pt x="11506" y="4716"/>
                  </a:lnTo>
                  <a:close/>
                  <a:moveTo>
                    <a:pt x="1096" y="4689"/>
                  </a:moveTo>
                  <a:lnTo>
                    <a:pt x="1118" y="4760"/>
                  </a:lnTo>
                  <a:lnTo>
                    <a:pt x="1118" y="4823"/>
                  </a:lnTo>
                  <a:lnTo>
                    <a:pt x="1096" y="4903"/>
                  </a:lnTo>
                  <a:lnTo>
                    <a:pt x="1065" y="4948"/>
                  </a:lnTo>
                  <a:lnTo>
                    <a:pt x="1033" y="4983"/>
                  </a:lnTo>
                  <a:lnTo>
                    <a:pt x="1025" y="5001"/>
                  </a:lnTo>
                  <a:lnTo>
                    <a:pt x="1011" y="4965"/>
                  </a:lnTo>
                  <a:lnTo>
                    <a:pt x="1002" y="4939"/>
                  </a:lnTo>
                  <a:lnTo>
                    <a:pt x="993" y="4885"/>
                  </a:lnTo>
                  <a:lnTo>
                    <a:pt x="993" y="4841"/>
                  </a:lnTo>
                  <a:lnTo>
                    <a:pt x="984" y="4796"/>
                  </a:lnTo>
                  <a:lnTo>
                    <a:pt x="1042" y="4751"/>
                  </a:lnTo>
                  <a:lnTo>
                    <a:pt x="1056" y="4734"/>
                  </a:lnTo>
                  <a:lnTo>
                    <a:pt x="1078" y="4716"/>
                  </a:lnTo>
                  <a:lnTo>
                    <a:pt x="1096" y="4689"/>
                  </a:lnTo>
                  <a:close/>
                  <a:moveTo>
                    <a:pt x="11787" y="4484"/>
                  </a:moveTo>
                  <a:lnTo>
                    <a:pt x="11849" y="4546"/>
                  </a:lnTo>
                  <a:lnTo>
                    <a:pt x="11849" y="4591"/>
                  </a:lnTo>
                  <a:lnTo>
                    <a:pt x="11831" y="4591"/>
                  </a:lnTo>
                  <a:lnTo>
                    <a:pt x="11827" y="4609"/>
                  </a:lnTo>
                  <a:lnTo>
                    <a:pt x="11809" y="4627"/>
                  </a:lnTo>
                  <a:lnTo>
                    <a:pt x="11800" y="4653"/>
                  </a:lnTo>
                  <a:lnTo>
                    <a:pt x="11787" y="4636"/>
                  </a:lnTo>
                  <a:lnTo>
                    <a:pt x="11778" y="4636"/>
                  </a:lnTo>
                  <a:lnTo>
                    <a:pt x="11769" y="4627"/>
                  </a:lnTo>
                  <a:lnTo>
                    <a:pt x="11764" y="4627"/>
                  </a:lnTo>
                  <a:lnTo>
                    <a:pt x="11764" y="4546"/>
                  </a:lnTo>
                  <a:lnTo>
                    <a:pt x="11769" y="4511"/>
                  </a:lnTo>
                  <a:lnTo>
                    <a:pt x="11787" y="4484"/>
                  </a:lnTo>
                  <a:close/>
                  <a:moveTo>
                    <a:pt x="10121" y="4404"/>
                  </a:moveTo>
                  <a:lnTo>
                    <a:pt x="10201" y="4422"/>
                  </a:lnTo>
                  <a:lnTo>
                    <a:pt x="10263" y="4448"/>
                  </a:lnTo>
                  <a:lnTo>
                    <a:pt x="10245" y="4511"/>
                  </a:lnTo>
                  <a:lnTo>
                    <a:pt x="10237" y="4564"/>
                  </a:lnTo>
                  <a:lnTo>
                    <a:pt x="10223" y="4609"/>
                  </a:lnTo>
                  <a:lnTo>
                    <a:pt x="10205" y="4653"/>
                  </a:lnTo>
                  <a:lnTo>
                    <a:pt x="10245" y="4653"/>
                  </a:lnTo>
                  <a:lnTo>
                    <a:pt x="10263" y="4627"/>
                  </a:lnTo>
                  <a:lnTo>
                    <a:pt x="10268" y="4609"/>
                  </a:lnTo>
                  <a:lnTo>
                    <a:pt x="10286" y="4591"/>
                  </a:lnTo>
                  <a:lnTo>
                    <a:pt x="10308" y="4591"/>
                  </a:lnTo>
                  <a:lnTo>
                    <a:pt x="10308" y="4653"/>
                  </a:lnTo>
                  <a:lnTo>
                    <a:pt x="10330" y="4760"/>
                  </a:lnTo>
                  <a:lnTo>
                    <a:pt x="10317" y="4858"/>
                  </a:lnTo>
                  <a:lnTo>
                    <a:pt x="10294" y="4939"/>
                  </a:lnTo>
                  <a:lnTo>
                    <a:pt x="10277" y="5001"/>
                  </a:lnTo>
                  <a:lnTo>
                    <a:pt x="10317" y="5072"/>
                  </a:lnTo>
                  <a:lnTo>
                    <a:pt x="10357" y="5188"/>
                  </a:lnTo>
                  <a:lnTo>
                    <a:pt x="10410" y="5304"/>
                  </a:lnTo>
                  <a:lnTo>
                    <a:pt x="10455" y="5447"/>
                  </a:lnTo>
                  <a:lnTo>
                    <a:pt x="10495" y="5607"/>
                  </a:lnTo>
                  <a:lnTo>
                    <a:pt x="10526" y="5741"/>
                  </a:lnTo>
                  <a:lnTo>
                    <a:pt x="10535" y="5857"/>
                  </a:lnTo>
                  <a:lnTo>
                    <a:pt x="10517" y="5964"/>
                  </a:lnTo>
                  <a:lnTo>
                    <a:pt x="10482" y="6026"/>
                  </a:lnTo>
                  <a:lnTo>
                    <a:pt x="10433" y="6089"/>
                  </a:lnTo>
                  <a:lnTo>
                    <a:pt x="10357" y="6151"/>
                  </a:lnTo>
                  <a:lnTo>
                    <a:pt x="10263" y="6196"/>
                  </a:lnTo>
                  <a:lnTo>
                    <a:pt x="10179" y="6240"/>
                  </a:lnTo>
                  <a:lnTo>
                    <a:pt x="10107" y="6258"/>
                  </a:lnTo>
                  <a:lnTo>
                    <a:pt x="10107" y="6222"/>
                  </a:lnTo>
                  <a:lnTo>
                    <a:pt x="10152" y="6089"/>
                  </a:lnTo>
                  <a:lnTo>
                    <a:pt x="10192" y="5946"/>
                  </a:lnTo>
                  <a:lnTo>
                    <a:pt x="10152" y="5946"/>
                  </a:lnTo>
                  <a:lnTo>
                    <a:pt x="10139" y="5928"/>
                  </a:lnTo>
                  <a:lnTo>
                    <a:pt x="10139" y="5919"/>
                  </a:lnTo>
                  <a:lnTo>
                    <a:pt x="10130" y="5901"/>
                  </a:lnTo>
                  <a:lnTo>
                    <a:pt x="10130" y="5866"/>
                  </a:lnTo>
                  <a:lnTo>
                    <a:pt x="10121" y="5821"/>
                  </a:lnTo>
                  <a:lnTo>
                    <a:pt x="10179" y="5794"/>
                  </a:lnTo>
                  <a:lnTo>
                    <a:pt x="10161" y="5759"/>
                  </a:lnTo>
                  <a:lnTo>
                    <a:pt x="10161" y="5741"/>
                  </a:lnTo>
                  <a:lnTo>
                    <a:pt x="10152" y="5732"/>
                  </a:lnTo>
                  <a:lnTo>
                    <a:pt x="10152" y="5714"/>
                  </a:lnTo>
                  <a:lnTo>
                    <a:pt x="10161" y="5679"/>
                  </a:lnTo>
                  <a:lnTo>
                    <a:pt x="10170" y="5616"/>
                  </a:lnTo>
                  <a:lnTo>
                    <a:pt x="10205" y="5545"/>
                  </a:lnTo>
                  <a:lnTo>
                    <a:pt x="10237" y="5509"/>
                  </a:lnTo>
                  <a:lnTo>
                    <a:pt x="10263" y="5482"/>
                  </a:lnTo>
                  <a:lnTo>
                    <a:pt x="10254" y="5447"/>
                  </a:lnTo>
                  <a:lnTo>
                    <a:pt x="10254" y="5429"/>
                  </a:lnTo>
                  <a:lnTo>
                    <a:pt x="10245" y="5420"/>
                  </a:lnTo>
                  <a:lnTo>
                    <a:pt x="10245" y="5402"/>
                  </a:lnTo>
                  <a:lnTo>
                    <a:pt x="10237" y="5367"/>
                  </a:lnTo>
                  <a:lnTo>
                    <a:pt x="10232" y="5367"/>
                  </a:lnTo>
                  <a:lnTo>
                    <a:pt x="10232" y="5358"/>
                  </a:lnTo>
                  <a:lnTo>
                    <a:pt x="10223" y="5358"/>
                  </a:lnTo>
                  <a:lnTo>
                    <a:pt x="10205" y="5340"/>
                  </a:lnTo>
                  <a:lnTo>
                    <a:pt x="10192" y="5322"/>
                  </a:lnTo>
                  <a:lnTo>
                    <a:pt x="10170" y="5322"/>
                  </a:lnTo>
                  <a:lnTo>
                    <a:pt x="10152" y="5304"/>
                  </a:lnTo>
                  <a:lnTo>
                    <a:pt x="10139" y="5304"/>
                  </a:lnTo>
                  <a:lnTo>
                    <a:pt x="10139" y="5295"/>
                  </a:lnTo>
                  <a:lnTo>
                    <a:pt x="10130" y="5277"/>
                  </a:lnTo>
                  <a:lnTo>
                    <a:pt x="10130" y="5233"/>
                  </a:lnTo>
                  <a:lnTo>
                    <a:pt x="10121" y="5197"/>
                  </a:lnTo>
                  <a:lnTo>
                    <a:pt x="10130" y="5188"/>
                  </a:lnTo>
                  <a:lnTo>
                    <a:pt x="10130" y="5170"/>
                  </a:lnTo>
                  <a:lnTo>
                    <a:pt x="10139" y="5153"/>
                  </a:lnTo>
                  <a:lnTo>
                    <a:pt x="10139" y="5108"/>
                  </a:lnTo>
                  <a:lnTo>
                    <a:pt x="10121" y="5108"/>
                  </a:lnTo>
                  <a:lnTo>
                    <a:pt x="10116" y="5135"/>
                  </a:lnTo>
                  <a:lnTo>
                    <a:pt x="10116" y="5170"/>
                  </a:lnTo>
                  <a:lnTo>
                    <a:pt x="10107" y="5170"/>
                  </a:lnTo>
                  <a:lnTo>
                    <a:pt x="10098" y="5188"/>
                  </a:lnTo>
                  <a:lnTo>
                    <a:pt x="10090" y="5197"/>
                  </a:lnTo>
                  <a:lnTo>
                    <a:pt x="10076" y="5046"/>
                  </a:lnTo>
                  <a:lnTo>
                    <a:pt x="10058" y="4903"/>
                  </a:lnTo>
                  <a:lnTo>
                    <a:pt x="10054" y="4796"/>
                  </a:lnTo>
                  <a:lnTo>
                    <a:pt x="10067" y="4716"/>
                  </a:lnTo>
                  <a:lnTo>
                    <a:pt x="10090" y="4636"/>
                  </a:lnTo>
                  <a:lnTo>
                    <a:pt x="10116" y="4546"/>
                  </a:lnTo>
                  <a:lnTo>
                    <a:pt x="10121" y="4404"/>
                  </a:lnTo>
                  <a:close/>
                  <a:moveTo>
                    <a:pt x="129" y="4083"/>
                  </a:moveTo>
                  <a:lnTo>
                    <a:pt x="218" y="4083"/>
                  </a:lnTo>
                  <a:lnTo>
                    <a:pt x="218" y="4145"/>
                  </a:lnTo>
                  <a:lnTo>
                    <a:pt x="200" y="4145"/>
                  </a:lnTo>
                  <a:lnTo>
                    <a:pt x="200" y="4172"/>
                  </a:lnTo>
                  <a:lnTo>
                    <a:pt x="178" y="4154"/>
                  </a:lnTo>
                  <a:lnTo>
                    <a:pt x="160" y="4127"/>
                  </a:lnTo>
                  <a:lnTo>
                    <a:pt x="147" y="4110"/>
                  </a:lnTo>
                  <a:lnTo>
                    <a:pt x="129" y="4083"/>
                  </a:lnTo>
                  <a:close/>
                  <a:moveTo>
                    <a:pt x="5519" y="3593"/>
                  </a:moveTo>
                  <a:lnTo>
                    <a:pt x="5541" y="3628"/>
                  </a:lnTo>
                  <a:lnTo>
                    <a:pt x="5564" y="3673"/>
                  </a:lnTo>
                  <a:lnTo>
                    <a:pt x="5582" y="3735"/>
                  </a:lnTo>
                  <a:lnTo>
                    <a:pt x="5590" y="3798"/>
                  </a:lnTo>
                  <a:lnTo>
                    <a:pt x="5573" y="3798"/>
                  </a:lnTo>
                  <a:lnTo>
                    <a:pt x="5559" y="3815"/>
                  </a:lnTo>
                  <a:lnTo>
                    <a:pt x="5550" y="3815"/>
                  </a:lnTo>
                  <a:lnTo>
                    <a:pt x="5528" y="3833"/>
                  </a:lnTo>
                  <a:lnTo>
                    <a:pt x="5501" y="3833"/>
                  </a:lnTo>
                  <a:lnTo>
                    <a:pt x="5501" y="3798"/>
                  </a:lnTo>
                  <a:lnTo>
                    <a:pt x="5497" y="3798"/>
                  </a:lnTo>
                  <a:lnTo>
                    <a:pt x="5497" y="3780"/>
                  </a:lnTo>
                  <a:lnTo>
                    <a:pt x="5488" y="3771"/>
                  </a:lnTo>
                  <a:lnTo>
                    <a:pt x="5497" y="3735"/>
                  </a:lnTo>
                  <a:lnTo>
                    <a:pt x="5497" y="3708"/>
                  </a:lnTo>
                  <a:lnTo>
                    <a:pt x="5501" y="3691"/>
                  </a:lnTo>
                  <a:lnTo>
                    <a:pt x="5519" y="3593"/>
                  </a:lnTo>
                  <a:close/>
                  <a:moveTo>
                    <a:pt x="5386" y="3486"/>
                  </a:moveTo>
                  <a:lnTo>
                    <a:pt x="5412" y="3539"/>
                  </a:lnTo>
                  <a:lnTo>
                    <a:pt x="5412" y="3548"/>
                  </a:lnTo>
                  <a:lnTo>
                    <a:pt x="5417" y="3584"/>
                  </a:lnTo>
                  <a:lnTo>
                    <a:pt x="5417" y="3655"/>
                  </a:lnTo>
                  <a:lnTo>
                    <a:pt x="5403" y="3655"/>
                  </a:lnTo>
                  <a:lnTo>
                    <a:pt x="5403" y="3691"/>
                  </a:lnTo>
                  <a:lnTo>
                    <a:pt x="5341" y="3655"/>
                  </a:lnTo>
                  <a:lnTo>
                    <a:pt x="5319" y="3628"/>
                  </a:lnTo>
                  <a:lnTo>
                    <a:pt x="5301" y="3628"/>
                  </a:lnTo>
                  <a:lnTo>
                    <a:pt x="5301" y="3593"/>
                  </a:lnTo>
                  <a:lnTo>
                    <a:pt x="5363" y="3539"/>
                  </a:lnTo>
                  <a:lnTo>
                    <a:pt x="5386" y="3486"/>
                  </a:lnTo>
                  <a:close/>
                  <a:moveTo>
                    <a:pt x="5729" y="3209"/>
                  </a:moveTo>
                  <a:lnTo>
                    <a:pt x="5746" y="3227"/>
                  </a:lnTo>
                  <a:lnTo>
                    <a:pt x="5760" y="3254"/>
                  </a:lnTo>
                  <a:lnTo>
                    <a:pt x="5778" y="3254"/>
                  </a:lnTo>
                  <a:lnTo>
                    <a:pt x="5778" y="3289"/>
                  </a:lnTo>
                  <a:lnTo>
                    <a:pt x="5769" y="3298"/>
                  </a:lnTo>
                  <a:lnTo>
                    <a:pt x="5751" y="3334"/>
                  </a:lnTo>
                  <a:lnTo>
                    <a:pt x="5746" y="3334"/>
                  </a:lnTo>
                  <a:lnTo>
                    <a:pt x="5737" y="3352"/>
                  </a:lnTo>
                  <a:lnTo>
                    <a:pt x="5715" y="3352"/>
                  </a:lnTo>
                  <a:lnTo>
                    <a:pt x="5715" y="3272"/>
                  </a:lnTo>
                  <a:lnTo>
                    <a:pt x="5720" y="3254"/>
                  </a:lnTo>
                  <a:lnTo>
                    <a:pt x="5729" y="3209"/>
                  </a:lnTo>
                  <a:close/>
                  <a:moveTo>
                    <a:pt x="0" y="3040"/>
                  </a:moveTo>
                  <a:lnTo>
                    <a:pt x="76" y="3067"/>
                  </a:lnTo>
                  <a:lnTo>
                    <a:pt x="129" y="3111"/>
                  </a:lnTo>
                  <a:lnTo>
                    <a:pt x="169" y="3209"/>
                  </a:lnTo>
                  <a:lnTo>
                    <a:pt x="156" y="3236"/>
                  </a:lnTo>
                  <a:lnTo>
                    <a:pt x="138" y="3236"/>
                  </a:lnTo>
                  <a:lnTo>
                    <a:pt x="129" y="3254"/>
                  </a:lnTo>
                  <a:lnTo>
                    <a:pt x="125" y="3272"/>
                  </a:lnTo>
                  <a:lnTo>
                    <a:pt x="98" y="3289"/>
                  </a:lnTo>
                  <a:lnTo>
                    <a:pt x="85" y="3254"/>
                  </a:lnTo>
                  <a:lnTo>
                    <a:pt x="62" y="3227"/>
                  </a:lnTo>
                  <a:lnTo>
                    <a:pt x="45" y="3191"/>
                  </a:lnTo>
                  <a:lnTo>
                    <a:pt x="22" y="3174"/>
                  </a:lnTo>
                  <a:lnTo>
                    <a:pt x="13" y="3165"/>
                  </a:lnTo>
                  <a:lnTo>
                    <a:pt x="0" y="3129"/>
                  </a:lnTo>
                  <a:lnTo>
                    <a:pt x="0" y="3040"/>
                  </a:lnTo>
                  <a:close/>
                  <a:moveTo>
                    <a:pt x="5247" y="2665"/>
                  </a:moveTo>
                  <a:lnTo>
                    <a:pt x="5247" y="2737"/>
                  </a:lnTo>
                  <a:lnTo>
                    <a:pt x="5256" y="2772"/>
                  </a:lnTo>
                  <a:lnTo>
                    <a:pt x="5261" y="2799"/>
                  </a:lnTo>
                  <a:lnTo>
                    <a:pt x="5261" y="2915"/>
                  </a:lnTo>
                  <a:lnTo>
                    <a:pt x="5350" y="2915"/>
                  </a:lnTo>
                  <a:lnTo>
                    <a:pt x="5501" y="3254"/>
                  </a:lnTo>
                  <a:lnTo>
                    <a:pt x="5501" y="3272"/>
                  </a:lnTo>
                  <a:lnTo>
                    <a:pt x="5497" y="3289"/>
                  </a:lnTo>
                  <a:lnTo>
                    <a:pt x="5497" y="3298"/>
                  </a:lnTo>
                  <a:lnTo>
                    <a:pt x="5488" y="3316"/>
                  </a:lnTo>
                  <a:lnTo>
                    <a:pt x="5475" y="3352"/>
                  </a:lnTo>
                  <a:lnTo>
                    <a:pt x="5466" y="3361"/>
                  </a:lnTo>
                  <a:lnTo>
                    <a:pt x="5457" y="3379"/>
                  </a:lnTo>
                  <a:lnTo>
                    <a:pt x="5426" y="3379"/>
                  </a:lnTo>
                  <a:lnTo>
                    <a:pt x="5403" y="3396"/>
                  </a:lnTo>
                  <a:lnTo>
                    <a:pt x="5403" y="3254"/>
                  </a:lnTo>
                  <a:lnTo>
                    <a:pt x="5386" y="3227"/>
                  </a:lnTo>
                  <a:lnTo>
                    <a:pt x="5372" y="3209"/>
                  </a:lnTo>
                  <a:lnTo>
                    <a:pt x="5350" y="3174"/>
                  </a:lnTo>
                  <a:lnTo>
                    <a:pt x="5323" y="3298"/>
                  </a:lnTo>
                  <a:lnTo>
                    <a:pt x="5279" y="3379"/>
                  </a:lnTo>
                  <a:lnTo>
                    <a:pt x="5216" y="3423"/>
                  </a:lnTo>
                  <a:lnTo>
                    <a:pt x="5216" y="3352"/>
                  </a:lnTo>
                  <a:lnTo>
                    <a:pt x="5225" y="3316"/>
                  </a:lnTo>
                  <a:lnTo>
                    <a:pt x="5216" y="3289"/>
                  </a:lnTo>
                  <a:lnTo>
                    <a:pt x="5207" y="3254"/>
                  </a:lnTo>
                  <a:lnTo>
                    <a:pt x="5198" y="3209"/>
                  </a:lnTo>
                  <a:lnTo>
                    <a:pt x="5176" y="3191"/>
                  </a:lnTo>
                  <a:lnTo>
                    <a:pt x="5163" y="3174"/>
                  </a:lnTo>
                  <a:lnTo>
                    <a:pt x="5145" y="3174"/>
                  </a:lnTo>
                  <a:lnTo>
                    <a:pt x="5132" y="3165"/>
                  </a:lnTo>
                  <a:lnTo>
                    <a:pt x="5123" y="3165"/>
                  </a:lnTo>
                  <a:lnTo>
                    <a:pt x="5105" y="3147"/>
                  </a:lnTo>
                  <a:lnTo>
                    <a:pt x="5092" y="3111"/>
                  </a:lnTo>
                  <a:lnTo>
                    <a:pt x="5136" y="3004"/>
                  </a:lnTo>
                  <a:lnTo>
                    <a:pt x="5198" y="2755"/>
                  </a:lnTo>
                  <a:lnTo>
                    <a:pt x="5247" y="2665"/>
                  </a:lnTo>
                  <a:close/>
                  <a:moveTo>
                    <a:pt x="9577" y="2398"/>
                  </a:moveTo>
                  <a:lnTo>
                    <a:pt x="9586" y="2434"/>
                  </a:lnTo>
                  <a:lnTo>
                    <a:pt x="9595" y="2460"/>
                  </a:lnTo>
                  <a:lnTo>
                    <a:pt x="9600" y="2478"/>
                  </a:lnTo>
                  <a:lnTo>
                    <a:pt x="9600" y="2505"/>
                  </a:lnTo>
                  <a:lnTo>
                    <a:pt x="9608" y="2541"/>
                  </a:lnTo>
                  <a:lnTo>
                    <a:pt x="9608" y="2648"/>
                  </a:lnTo>
                  <a:lnTo>
                    <a:pt x="9617" y="2772"/>
                  </a:lnTo>
                  <a:lnTo>
                    <a:pt x="9626" y="2915"/>
                  </a:lnTo>
                  <a:lnTo>
                    <a:pt x="9626" y="3040"/>
                  </a:lnTo>
                  <a:lnTo>
                    <a:pt x="9537" y="3129"/>
                  </a:lnTo>
                  <a:lnTo>
                    <a:pt x="9439" y="3209"/>
                  </a:lnTo>
                  <a:lnTo>
                    <a:pt x="9346" y="3298"/>
                  </a:lnTo>
                  <a:lnTo>
                    <a:pt x="9265" y="3423"/>
                  </a:lnTo>
                  <a:lnTo>
                    <a:pt x="9243" y="3396"/>
                  </a:lnTo>
                  <a:lnTo>
                    <a:pt x="9203" y="3361"/>
                  </a:lnTo>
                  <a:lnTo>
                    <a:pt x="9150" y="3298"/>
                  </a:lnTo>
                  <a:lnTo>
                    <a:pt x="9105" y="3254"/>
                  </a:lnTo>
                  <a:lnTo>
                    <a:pt x="9065" y="3209"/>
                  </a:lnTo>
                  <a:lnTo>
                    <a:pt x="9047" y="3174"/>
                  </a:lnTo>
                  <a:lnTo>
                    <a:pt x="9056" y="3165"/>
                  </a:lnTo>
                  <a:lnTo>
                    <a:pt x="9074" y="3129"/>
                  </a:lnTo>
                  <a:lnTo>
                    <a:pt x="9074" y="3111"/>
                  </a:lnTo>
                  <a:lnTo>
                    <a:pt x="9078" y="3084"/>
                  </a:lnTo>
                  <a:lnTo>
                    <a:pt x="9056" y="3049"/>
                  </a:lnTo>
                  <a:lnTo>
                    <a:pt x="9025" y="3040"/>
                  </a:lnTo>
                  <a:lnTo>
                    <a:pt x="9003" y="3004"/>
                  </a:lnTo>
                  <a:lnTo>
                    <a:pt x="8980" y="2977"/>
                  </a:lnTo>
                  <a:lnTo>
                    <a:pt x="8994" y="2977"/>
                  </a:lnTo>
                  <a:lnTo>
                    <a:pt x="9012" y="2942"/>
                  </a:lnTo>
                  <a:lnTo>
                    <a:pt x="9016" y="2924"/>
                  </a:lnTo>
                  <a:lnTo>
                    <a:pt x="9025" y="2924"/>
                  </a:lnTo>
                  <a:lnTo>
                    <a:pt x="9034" y="2915"/>
                  </a:lnTo>
                  <a:lnTo>
                    <a:pt x="9078" y="2915"/>
                  </a:lnTo>
                  <a:lnTo>
                    <a:pt x="9078" y="2799"/>
                  </a:lnTo>
                  <a:lnTo>
                    <a:pt x="8963" y="2799"/>
                  </a:lnTo>
                  <a:lnTo>
                    <a:pt x="8940" y="2710"/>
                  </a:lnTo>
                  <a:lnTo>
                    <a:pt x="8980" y="2648"/>
                  </a:lnTo>
                  <a:lnTo>
                    <a:pt x="9012" y="2585"/>
                  </a:lnTo>
                  <a:lnTo>
                    <a:pt x="9047" y="2558"/>
                  </a:lnTo>
                  <a:lnTo>
                    <a:pt x="9110" y="2523"/>
                  </a:lnTo>
                  <a:lnTo>
                    <a:pt x="9136" y="2567"/>
                  </a:lnTo>
                  <a:lnTo>
                    <a:pt x="9150" y="2621"/>
                  </a:lnTo>
                  <a:lnTo>
                    <a:pt x="9167" y="2648"/>
                  </a:lnTo>
                  <a:lnTo>
                    <a:pt x="9181" y="2710"/>
                  </a:lnTo>
                  <a:lnTo>
                    <a:pt x="9230" y="2630"/>
                  </a:lnTo>
                  <a:lnTo>
                    <a:pt x="9274" y="2567"/>
                  </a:lnTo>
                  <a:lnTo>
                    <a:pt x="9337" y="2523"/>
                  </a:lnTo>
                  <a:lnTo>
                    <a:pt x="9346" y="2567"/>
                  </a:lnTo>
                  <a:lnTo>
                    <a:pt x="9359" y="2585"/>
                  </a:lnTo>
                  <a:lnTo>
                    <a:pt x="9359" y="2603"/>
                  </a:lnTo>
                  <a:lnTo>
                    <a:pt x="9390" y="2603"/>
                  </a:lnTo>
                  <a:lnTo>
                    <a:pt x="9430" y="2558"/>
                  </a:lnTo>
                  <a:lnTo>
                    <a:pt x="9453" y="2505"/>
                  </a:lnTo>
                  <a:lnTo>
                    <a:pt x="9515" y="2416"/>
                  </a:lnTo>
                  <a:lnTo>
                    <a:pt x="9577" y="2398"/>
                  </a:lnTo>
                  <a:close/>
                  <a:moveTo>
                    <a:pt x="5800" y="1836"/>
                  </a:moveTo>
                  <a:lnTo>
                    <a:pt x="5813" y="1854"/>
                  </a:lnTo>
                  <a:lnTo>
                    <a:pt x="5822" y="1872"/>
                  </a:lnTo>
                  <a:lnTo>
                    <a:pt x="5831" y="1872"/>
                  </a:lnTo>
                  <a:lnTo>
                    <a:pt x="5840" y="1881"/>
                  </a:lnTo>
                  <a:lnTo>
                    <a:pt x="5840" y="1917"/>
                  </a:lnTo>
                  <a:lnTo>
                    <a:pt x="5844" y="1943"/>
                  </a:lnTo>
                  <a:lnTo>
                    <a:pt x="5862" y="1997"/>
                  </a:lnTo>
                  <a:lnTo>
                    <a:pt x="5871" y="2041"/>
                  </a:lnTo>
                  <a:lnTo>
                    <a:pt x="5876" y="2086"/>
                  </a:lnTo>
                  <a:lnTo>
                    <a:pt x="5884" y="2148"/>
                  </a:lnTo>
                  <a:lnTo>
                    <a:pt x="5840" y="2184"/>
                  </a:lnTo>
                  <a:lnTo>
                    <a:pt x="5813" y="2184"/>
                  </a:lnTo>
                  <a:lnTo>
                    <a:pt x="5778" y="2193"/>
                  </a:lnTo>
                  <a:lnTo>
                    <a:pt x="5769" y="2122"/>
                  </a:lnTo>
                  <a:lnTo>
                    <a:pt x="5760" y="2041"/>
                  </a:lnTo>
                  <a:lnTo>
                    <a:pt x="5760" y="1943"/>
                  </a:lnTo>
                  <a:lnTo>
                    <a:pt x="5778" y="1917"/>
                  </a:lnTo>
                  <a:lnTo>
                    <a:pt x="5782" y="1881"/>
                  </a:lnTo>
                  <a:lnTo>
                    <a:pt x="5800" y="1836"/>
                  </a:lnTo>
                  <a:close/>
                  <a:moveTo>
                    <a:pt x="7145" y="1578"/>
                  </a:moveTo>
                  <a:lnTo>
                    <a:pt x="7176" y="1605"/>
                  </a:lnTo>
                  <a:lnTo>
                    <a:pt x="7207" y="1640"/>
                  </a:lnTo>
                  <a:lnTo>
                    <a:pt x="7221" y="1667"/>
                  </a:lnTo>
                  <a:lnTo>
                    <a:pt x="7243" y="1703"/>
                  </a:lnTo>
                  <a:lnTo>
                    <a:pt x="7270" y="1747"/>
                  </a:lnTo>
                  <a:lnTo>
                    <a:pt x="7261" y="1774"/>
                  </a:lnTo>
                  <a:lnTo>
                    <a:pt x="7261" y="1792"/>
                  </a:lnTo>
                  <a:lnTo>
                    <a:pt x="7252" y="1792"/>
                  </a:lnTo>
                  <a:lnTo>
                    <a:pt x="7252" y="1810"/>
                  </a:lnTo>
                  <a:lnTo>
                    <a:pt x="7239" y="1836"/>
                  </a:lnTo>
                  <a:lnTo>
                    <a:pt x="7239" y="1854"/>
                  </a:lnTo>
                  <a:lnTo>
                    <a:pt x="7221" y="1854"/>
                  </a:lnTo>
                  <a:lnTo>
                    <a:pt x="7212" y="1872"/>
                  </a:lnTo>
                  <a:lnTo>
                    <a:pt x="7199" y="1881"/>
                  </a:lnTo>
                  <a:lnTo>
                    <a:pt x="7154" y="1792"/>
                  </a:lnTo>
                  <a:lnTo>
                    <a:pt x="7123" y="1747"/>
                  </a:lnTo>
                  <a:lnTo>
                    <a:pt x="7096" y="1712"/>
                  </a:lnTo>
                  <a:lnTo>
                    <a:pt x="7114" y="1605"/>
                  </a:lnTo>
                  <a:lnTo>
                    <a:pt x="7127" y="1605"/>
                  </a:lnTo>
                  <a:lnTo>
                    <a:pt x="7136" y="1587"/>
                  </a:lnTo>
                  <a:lnTo>
                    <a:pt x="7145" y="1578"/>
                  </a:lnTo>
                  <a:close/>
                  <a:moveTo>
                    <a:pt x="13199" y="1515"/>
                  </a:moveTo>
                  <a:lnTo>
                    <a:pt x="13270" y="1515"/>
                  </a:lnTo>
                  <a:lnTo>
                    <a:pt x="13270" y="1578"/>
                  </a:lnTo>
                  <a:lnTo>
                    <a:pt x="13257" y="1578"/>
                  </a:lnTo>
                  <a:lnTo>
                    <a:pt x="13239" y="1605"/>
                  </a:lnTo>
                  <a:lnTo>
                    <a:pt x="13217" y="1605"/>
                  </a:lnTo>
                  <a:lnTo>
                    <a:pt x="13217" y="1587"/>
                  </a:lnTo>
                  <a:lnTo>
                    <a:pt x="13208" y="1560"/>
                  </a:lnTo>
                  <a:lnTo>
                    <a:pt x="13208" y="1542"/>
                  </a:lnTo>
                  <a:lnTo>
                    <a:pt x="13199" y="1524"/>
                  </a:lnTo>
                  <a:lnTo>
                    <a:pt x="13199" y="1515"/>
                  </a:lnTo>
                  <a:close/>
                  <a:moveTo>
                    <a:pt x="4406" y="1328"/>
                  </a:moveTo>
                  <a:lnTo>
                    <a:pt x="4477" y="1417"/>
                  </a:lnTo>
                  <a:lnTo>
                    <a:pt x="4539" y="1524"/>
                  </a:lnTo>
                  <a:lnTo>
                    <a:pt x="4602" y="1640"/>
                  </a:lnTo>
                  <a:lnTo>
                    <a:pt x="4579" y="1640"/>
                  </a:lnTo>
                  <a:lnTo>
                    <a:pt x="4561" y="1685"/>
                  </a:lnTo>
                  <a:lnTo>
                    <a:pt x="4548" y="1703"/>
                  </a:lnTo>
                  <a:lnTo>
                    <a:pt x="4526" y="1703"/>
                  </a:lnTo>
                  <a:lnTo>
                    <a:pt x="4499" y="1712"/>
                  </a:lnTo>
                  <a:lnTo>
                    <a:pt x="4463" y="1712"/>
                  </a:lnTo>
                  <a:lnTo>
                    <a:pt x="4432" y="1649"/>
                  </a:lnTo>
                  <a:lnTo>
                    <a:pt x="4401" y="1605"/>
                  </a:lnTo>
                  <a:lnTo>
                    <a:pt x="4361" y="1578"/>
                  </a:lnTo>
                  <a:lnTo>
                    <a:pt x="4361" y="1542"/>
                  </a:lnTo>
                  <a:lnTo>
                    <a:pt x="4432" y="1462"/>
                  </a:lnTo>
                  <a:lnTo>
                    <a:pt x="4423" y="1435"/>
                  </a:lnTo>
                  <a:lnTo>
                    <a:pt x="4414" y="1417"/>
                  </a:lnTo>
                  <a:lnTo>
                    <a:pt x="4414" y="1391"/>
                  </a:lnTo>
                  <a:lnTo>
                    <a:pt x="4406" y="1328"/>
                  </a:lnTo>
                  <a:close/>
                  <a:moveTo>
                    <a:pt x="21480" y="891"/>
                  </a:moveTo>
                  <a:lnTo>
                    <a:pt x="21498" y="936"/>
                  </a:lnTo>
                  <a:lnTo>
                    <a:pt x="21511" y="972"/>
                  </a:lnTo>
                  <a:lnTo>
                    <a:pt x="21529" y="972"/>
                  </a:lnTo>
                  <a:lnTo>
                    <a:pt x="21538" y="981"/>
                  </a:lnTo>
                  <a:lnTo>
                    <a:pt x="21573" y="981"/>
                  </a:lnTo>
                  <a:lnTo>
                    <a:pt x="21591" y="998"/>
                  </a:lnTo>
                  <a:lnTo>
                    <a:pt x="21600" y="1025"/>
                  </a:lnTo>
                  <a:lnTo>
                    <a:pt x="21569" y="1079"/>
                  </a:lnTo>
                  <a:lnTo>
                    <a:pt x="21538" y="1123"/>
                  </a:lnTo>
                  <a:lnTo>
                    <a:pt x="21382" y="1150"/>
                  </a:lnTo>
                  <a:lnTo>
                    <a:pt x="21382" y="1025"/>
                  </a:lnTo>
                  <a:lnTo>
                    <a:pt x="21404" y="981"/>
                  </a:lnTo>
                  <a:lnTo>
                    <a:pt x="21426" y="954"/>
                  </a:lnTo>
                  <a:lnTo>
                    <a:pt x="21449" y="918"/>
                  </a:lnTo>
                  <a:lnTo>
                    <a:pt x="21480" y="891"/>
                  </a:lnTo>
                  <a:close/>
                  <a:moveTo>
                    <a:pt x="4735" y="642"/>
                  </a:moveTo>
                  <a:lnTo>
                    <a:pt x="4740" y="704"/>
                  </a:lnTo>
                  <a:lnTo>
                    <a:pt x="4740" y="749"/>
                  </a:lnTo>
                  <a:lnTo>
                    <a:pt x="4757" y="784"/>
                  </a:lnTo>
                  <a:lnTo>
                    <a:pt x="4766" y="793"/>
                  </a:lnTo>
                  <a:lnTo>
                    <a:pt x="4780" y="829"/>
                  </a:lnTo>
                  <a:lnTo>
                    <a:pt x="4789" y="856"/>
                  </a:lnTo>
                  <a:lnTo>
                    <a:pt x="4780" y="891"/>
                  </a:lnTo>
                  <a:lnTo>
                    <a:pt x="4771" y="936"/>
                  </a:lnTo>
                  <a:lnTo>
                    <a:pt x="4766" y="972"/>
                  </a:lnTo>
                  <a:lnTo>
                    <a:pt x="4757" y="998"/>
                  </a:lnTo>
                  <a:lnTo>
                    <a:pt x="4749" y="1061"/>
                  </a:lnTo>
                  <a:lnTo>
                    <a:pt x="4780" y="1079"/>
                  </a:lnTo>
                  <a:lnTo>
                    <a:pt x="4798" y="1105"/>
                  </a:lnTo>
                  <a:lnTo>
                    <a:pt x="4811" y="1141"/>
                  </a:lnTo>
                  <a:lnTo>
                    <a:pt x="4820" y="1168"/>
                  </a:lnTo>
                  <a:lnTo>
                    <a:pt x="4820" y="1293"/>
                  </a:lnTo>
                  <a:lnTo>
                    <a:pt x="4798" y="1328"/>
                  </a:lnTo>
                  <a:lnTo>
                    <a:pt x="4780" y="1355"/>
                  </a:lnTo>
                  <a:lnTo>
                    <a:pt x="4771" y="1400"/>
                  </a:lnTo>
                  <a:lnTo>
                    <a:pt x="4766" y="1453"/>
                  </a:lnTo>
                  <a:lnTo>
                    <a:pt x="4749" y="1515"/>
                  </a:lnTo>
                  <a:lnTo>
                    <a:pt x="4860" y="1515"/>
                  </a:lnTo>
                  <a:lnTo>
                    <a:pt x="4860" y="1649"/>
                  </a:lnTo>
                  <a:lnTo>
                    <a:pt x="4873" y="1774"/>
                  </a:lnTo>
                  <a:lnTo>
                    <a:pt x="4922" y="1774"/>
                  </a:lnTo>
                  <a:lnTo>
                    <a:pt x="4989" y="1640"/>
                  </a:lnTo>
                  <a:lnTo>
                    <a:pt x="5029" y="1605"/>
                  </a:lnTo>
                  <a:lnTo>
                    <a:pt x="5029" y="1703"/>
                  </a:lnTo>
                  <a:lnTo>
                    <a:pt x="5020" y="1827"/>
                  </a:lnTo>
                  <a:lnTo>
                    <a:pt x="5016" y="1934"/>
                  </a:lnTo>
                  <a:lnTo>
                    <a:pt x="5016" y="2006"/>
                  </a:lnTo>
                  <a:lnTo>
                    <a:pt x="5007" y="2059"/>
                  </a:lnTo>
                  <a:lnTo>
                    <a:pt x="5038" y="2122"/>
                  </a:lnTo>
                  <a:lnTo>
                    <a:pt x="5051" y="2131"/>
                  </a:lnTo>
                  <a:lnTo>
                    <a:pt x="5074" y="2148"/>
                  </a:lnTo>
                  <a:lnTo>
                    <a:pt x="5114" y="2024"/>
                  </a:lnTo>
                  <a:lnTo>
                    <a:pt x="5145" y="1881"/>
                  </a:lnTo>
                  <a:lnTo>
                    <a:pt x="5145" y="1774"/>
                  </a:lnTo>
                  <a:lnTo>
                    <a:pt x="5136" y="1667"/>
                  </a:lnTo>
                  <a:lnTo>
                    <a:pt x="5136" y="1560"/>
                  </a:lnTo>
                  <a:lnTo>
                    <a:pt x="5154" y="1453"/>
                  </a:lnTo>
                  <a:lnTo>
                    <a:pt x="5198" y="1373"/>
                  </a:lnTo>
                  <a:lnTo>
                    <a:pt x="5216" y="1337"/>
                  </a:lnTo>
                  <a:lnTo>
                    <a:pt x="5230" y="1337"/>
                  </a:lnTo>
                  <a:lnTo>
                    <a:pt x="5247" y="1355"/>
                  </a:lnTo>
                  <a:lnTo>
                    <a:pt x="5261" y="1373"/>
                  </a:lnTo>
                  <a:lnTo>
                    <a:pt x="5270" y="1400"/>
                  </a:lnTo>
                  <a:lnTo>
                    <a:pt x="5288" y="1435"/>
                  </a:lnTo>
                  <a:lnTo>
                    <a:pt x="5292" y="1462"/>
                  </a:lnTo>
                  <a:lnTo>
                    <a:pt x="5310" y="1480"/>
                  </a:lnTo>
                  <a:lnTo>
                    <a:pt x="5319" y="1515"/>
                  </a:lnTo>
                  <a:lnTo>
                    <a:pt x="5350" y="1515"/>
                  </a:lnTo>
                  <a:lnTo>
                    <a:pt x="5386" y="1480"/>
                  </a:lnTo>
                  <a:lnTo>
                    <a:pt x="5426" y="1462"/>
                  </a:lnTo>
                  <a:lnTo>
                    <a:pt x="5457" y="1515"/>
                  </a:lnTo>
                  <a:lnTo>
                    <a:pt x="5457" y="1703"/>
                  </a:lnTo>
                  <a:lnTo>
                    <a:pt x="5448" y="1810"/>
                  </a:lnTo>
                  <a:lnTo>
                    <a:pt x="5443" y="1943"/>
                  </a:lnTo>
                  <a:lnTo>
                    <a:pt x="5426" y="2104"/>
                  </a:lnTo>
                  <a:lnTo>
                    <a:pt x="5412" y="2229"/>
                  </a:lnTo>
                  <a:lnTo>
                    <a:pt x="5403" y="2318"/>
                  </a:lnTo>
                  <a:lnTo>
                    <a:pt x="5372" y="2318"/>
                  </a:lnTo>
                  <a:lnTo>
                    <a:pt x="5354" y="2309"/>
                  </a:lnTo>
                  <a:lnTo>
                    <a:pt x="5341" y="2291"/>
                  </a:lnTo>
                  <a:lnTo>
                    <a:pt x="5323" y="2273"/>
                  </a:lnTo>
                  <a:lnTo>
                    <a:pt x="5301" y="2255"/>
                  </a:lnTo>
                  <a:lnTo>
                    <a:pt x="5301" y="2291"/>
                  </a:lnTo>
                  <a:lnTo>
                    <a:pt x="5310" y="2309"/>
                  </a:lnTo>
                  <a:lnTo>
                    <a:pt x="5319" y="2318"/>
                  </a:lnTo>
                  <a:lnTo>
                    <a:pt x="5323" y="2336"/>
                  </a:lnTo>
                  <a:lnTo>
                    <a:pt x="5323" y="2353"/>
                  </a:lnTo>
                  <a:lnTo>
                    <a:pt x="5332" y="2380"/>
                  </a:lnTo>
                  <a:lnTo>
                    <a:pt x="5332" y="2434"/>
                  </a:lnTo>
                  <a:lnTo>
                    <a:pt x="5114" y="2460"/>
                  </a:lnTo>
                  <a:lnTo>
                    <a:pt x="5114" y="2496"/>
                  </a:lnTo>
                  <a:lnTo>
                    <a:pt x="5132" y="2585"/>
                  </a:lnTo>
                  <a:lnTo>
                    <a:pt x="5123" y="2683"/>
                  </a:lnTo>
                  <a:lnTo>
                    <a:pt x="5114" y="2835"/>
                  </a:lnTo>
                  <a:lnTo>
                    <a:pt x="5074" y="2835"/>
                  </a:lnTo>
                  <a:lnTo>
                    <a:pt x="5020" y="2772"/>
                  </a:lnTo>
                  <a:lnTo>
                    <a:pt x="4945" y="2737"/>
                  </a:lnTo>
                  <a:lnTo>
                    <a:pt x="4945" y="2772"/>
                  </a:lnTo>
                  <a:lnTo>
                    <a:pt x="4958" y="2772"/>
                  </a:lnTo>
                  <a:lnTo>
                    <a:pt x="4976" y="2799"/>
                  </a:lnTo>
                  <a:lnTo>
                    <a:pt x="4985" y="2817"/>
                  </a:lnTo>
                  <a:lnTo>
                    <a:pt x="4989" y="2835"/>
                  </a:lnTo>
                  <a:lnTo>
                    <a:pt x="4998" y="2853"/>
                  </a:lnTo>
                  <a:lnTo>
                    <a:pt x="5007" y="2897"/>
                  </a:lnTo>
                  <a:lnTo>
                    <a:pt x="5007" y="2942"/>
                  </a:lnTo>
                  <a:lnTo>
                    <a:pt x="4998" y="2977"/>
                  </a:lnTo>
                  <a:lnTo>
                    <a:pt x="4985" y="3004"/>
                  </a:lnTo>
                  <a:lnTo>
                    <a:pt x="4976" y="3040"/>
                  </a:lnTo>
                  <a:lnTo>
                    <a:pt x="4936" y="3102"/>
                  </a:lnTo>
                  <a:lnTo>
                    <a:pt x="4904" y="3165"/>
                  </a:lnTo>
                  <a:lnTo>
                    <a:pt x="4891" y="3236"/>
                  </a:lnTo>
                  <a:lnTo>
                    <a:pt x="4873" y="3352"/>
                  </a:lnTo>
                  <a:lnTo>
                    <a:pt x="4842" y="3352"/>
                  </a:lnTo>
                  <a:lnTo>
                    <a:pt x="4798" y="3316"/>
                  </a:lnTo>
                  <a:lnTo>
                    <a:pt x="4780" y="3298"/>
                  </a:lnTo>
                  <a:lnTo>
                    <a:pt x="4749" y="3289"/>
                  </a:lnTo>
                  <a:lnTo>
                    <a:pt x="4749" y="3316"/>
                  </a:lnTo>
                  <a:lnTo>
                    <a:pt x="4789" y="3316"/>
                  </a:lnTo>
                  <a:lnTo>
                    <a:pt x="4798" y="3352"/>
                  </a:lnTo>
                  <a:lnTo>
                    <a:pt x="4802" y="3379"/>
                  </a:lnTo>
                  <a:lnTo>
                    <a:pt x="4811" y="3396"/>
                  </a:lnTo>
                  <a:lnTo>
                    <a:pt x="4811" y="3423"/>
                  </a:lnTo>
                  <a:lnTo>
                    <a:pt x="4820" y="3477"/>
                  </a:lnTo>
                  <a:lnTo>
                    <a:pt x="4820" y="3521"/>
                  </a:lnTo>
                  <a:lnTo>
                    <a:pt x="4749" y="3566"/>
                  </a:lnTo>
                  <a:lnTo>
                    <a:pt x="4686" y="3646"/>
                  </a:lnTo>
                  <a:lnTo>
                    <a:pt x="4646" y="3735"/>
                  </a:lnTo>
                  <a:lnTo>
                    <a:pt x="4619" y="3878"/>
                  </a:lnTo>
                  <a:lnTo>
                    <a:pt x="4619" y="4083"/>
                  </a:lnTo>
                  <a:lnTo>
                    <a:pt x="4646" y="4208"/>
                  </a:lnTo>
                  <a:lnTo>
                    <a:pt x="4664" y="4377"/>
                  </a:lnTo>
                  <a:lnTo>
                    <a:pt x="4664" y="4546"/>
                  </a:lnTo>
                  <a:lnTo>
                    <a:pt x="4749" y="4546"/>
                  </a:lnTo>
                  <a:lnTo>
                    <a:pt x="4749" y="4627"/>
                  </a:lnTo>
                  <a:lnTo>
                    <a:pt x="4766" y="4653"/>
                  </a:lnTo>
                  <a:lnTo>
                    <a:pt x="4766" y="4760"/>
                  </a:lnTo>
                  <a:lnTo>
                    <a:pt x="4771" y="4778"/>
                  </a:lnTo>
                  <a:lnTo>
                    <a:pt x="4798" y="4778"/>
                  </a:lnTo>
                  <a:lnTo>
                    <a:pt x="4820" y="4796"/>
                  </a:lnTo>
                  <a:lnTo>
                    <a:pt x="4873" y="4778"/>
                  </a:lnTo>
                  <a:lnTo>
                    <a:pt x="4927" y="4823"/>
                  </a:lnTo>
                  <a:lnTo>
                    <a:pt x="4985" y="4903"/>
                  </a:lnTo>
                  <a:lnTo>
                    <a:pt x="5038" y="5010"/>
                  </a:lnTo>
                  <a:lnTo>
                    <a:pt x="5083" y="5108"/>
                  </a:lnTo>
                  <a:lnTo>
                    <a:pt x="5132" y="5170"/>
                  </a:lnTo>
                  <a:lnTo>
                    <a:pt x="5154" y="5188"/>
                  </a:lnTo>
                  <a:lnTo>
                    <a:pt x="5167" y="5197"/>
                  </a:lnTo>
                  <a:lnTo>
                    <a:pt x="5185" y="5188"/>
                  </a:lnTo>
                  <a:lnTo>
                    <a:pt x="5198" y="5188"/>
                  </a:lnTo>
                  <a:lnTo>
                    <a:pt x="5207" y="5170"/>
                  </a:lnTo>
                  <a:lnTo>
                    <a:pt x="5225" y="5153"/>
                  </a:lnTo>
                  <a:lnTo>
                    <a:pt x="5230" y="5135"/>
                  </a:lnTo>
                  <a:lnTo>
                    <a:pt x="5247" y="5135"/>
                  </a:lnTo>
                  <a:lnTo>
                    <a:pt x="5372" y="5197"/>
                  </a:lnTo>
                  <a:lnTo>
                    <a:pt x="5386" y="5367"/>
                  </a:lnTo>
                  <a:lnTo>
                    <a:pt x="5403" y="5491"/>
                  </a:lnTo>
                  <a:lnTo>
                    <a:pt x="5412" y="5589"/>
                  </a:lnTo>
                  <a:lnTo>
                    <a:pt x="5417" y="5679"/>
                  </a:lnTo>
                  <a:lnTo>
                    <a:pt x="5435" y="5777"/>
                  </a:lnTo>
                  <a:lnTo>
                    <a:pt x="5475" y="5884"/>
                  </a:lnTo>
                  <a:lnTo>
                    <a:pt x="5519" y="6026"/>
                  </a:lnTo>
                  <a:lnTo>
                    <a:pt x="5533" y="6008"/>
                  </a:lnTo>
                  <a:lnTo>
                    <a:pt x="5541" y="6008"/>
                  </a:lnTo>
                  <a:lnTo>
                    <a:pt x="5550" y="5991"/>
                  </a:lnTo>
                  <a:lnTo>
                    <a:pt x="5559" y="5991"/>
                  </a:lnTo>
                  <a:lnTo>
                    <a:pt x="5573" y="5982"/>
                  </a:lnTo>
                  <a:lnTo>
                    <a:pt x="5582" y="5982"/>
                  </a:lnTo>
                  <a:lnTo>
                    <a:pt x="5582" y="5946"/>
                  </a:lnTo>
                  <a:lnTo>
                    <a:pt x="5590" y="5919"/>
                  </a:lnTo>
                  <a:lnTo>
                    <a:pt x="5590" y="5821"/>
                  </a:lnTo>
                  <a:lnTo>
                    <a:pt x="5582" y="5696"/>
                  </a:lnTo>
                  <a:lnTo>
                    <a:pt x="5564" y="5545"/>
                  </a:lnTo>
                  <a:lnTo>
                    <a:pt x="5541" y="5402"/>
                  </a:lnTo>
                  <a:lnTo>
                    <a:pt x="5604" y="5340"/>
                  </a:lnTo>
                  <a:lnTo>
                    <a:pt x="5666" y="5251"/>
                  </a:lnTo>
                  <a:lnTo>
                    <a:pt x="5706" y="5126"/>
                  </a:lnTo>
                  <a:lnTo>
                    <a:pt x="5729" y="4965"/>
                  </a:lnTo>
                  <a:lnTo>
                    <a:pt x="5737" y="4876"/>
                  </a:lnTo>
                  <a:lnTo>
                    <a:pt x="5729" y="4734"/>
                  </a:lnTo>
                  <a:lnTo>
                    <a:pt x="5729" y="4591"/>
                  </a:lnTo>
                  <a:lnTo>
                    <a:pt x="5697" y="4564"/>
                  </a:lnTo>
                  <a:lnTo>
                    <a:pt x="5684" y="4546"/>
                  </a:lnTo>
                  <a:lnTo>
                    <a:pt x="5666" y="4529"/>
                  </a:lnTo>
                  <a:lnTo>
                    <a:pt x="5653" y="4502"/>
                  </a:lnTo>
                  <a:lnTo>
                    <a:pt x="5644" y="4448"/>
                  </a:lnTo>
                  <a:lnTo>
                    <a:pt x="5675" y="4341"/>
                  </a:lnTo>
                  <a:lnTo>
                    <a:pt x="5688" y="4217"/>
                  </a:lnTo>
                  <a:lnTo>
                    <a:pt x="5675" y="4083"/>
                  </a:lnTo>
                  <a:lnTo>
                    <a:pt x="5657" y="3940"/>
                  </a:lnTo>
                  <a:lnTo>
                    <a:pt x="5635" y="3780"/>
                  </a:lnTo>
                  <a:lnTo>
                    <a:pt x="5626" y="3628"/>
                  </a:lnTo>
                  <a:lnTo>
                    <a:pt x="5644" y="3628"/>
                  </a:lnTo>
                  <a:lnTo>
                    <a:pt x="5644" y="3593"/>
                  </a:lnTo>
                  <a:lnTo>
                    <a:pt x="5751" y="3628"/>
                  </a:lnTo>
                  <a:lnTo>
                    <a:pt x="5844" y="3628"/>
                  </a:lnTo>
                  <a:lnTo>
                    <a:pt x="5947" y="3593"/>
                  </a:lnTo>
                  <a:lnTo>
                    <a:pt x="5969" y="3673"/>
                  </a:lnTo>
                  <a:lnTo>
                    <a:pt x="5991" y="3780"/>
                  </a:lnTo>
                  <a:lnTo>
                    <a:pt x="6018" y="3860"/>
                  </a:lnTo>
                  <a:lnTo>
                    <a:pt x="6040" y="3896"/>
                  </a:lnTo>
                  <a:lnTo>
                    <a:pt x="6054" y="3905"/>
                  </a:lnTo>
                  <a:lnTo>
                    <a:pt x="6080" y="3905"/>
                  </a:lnTo>
                  <a:lnTo>
                    <a:pt x="6125" y="3940"/>
                  </a:lnTo>
                  <a:lnTo>
                    <a:pt x="6143" y="3967"/>
                  </a:lnTo>
                  <a:lnTo>
                    <a:pt x="6147" y="4047"/>
                  </a:lnTo>
                  <a:lnTo>
                    <a:pt x="6165" y="4190"/>
                  </a:lnTo>
                  <a:lnTo>
                    <a:pt x="6174" y="4315"/>
                  </a:lnTo>
                  <a:lnTo>
                    <a:pt x="6187" y="4404"/>
                  </a:lnTo>
                  <a:lnTo>
                    <a:pt x="6210" y="4448"/>
                  </a:lnTo>
                  <a:lnTo>
                    <a:pt x="6227" y="4466"/>
                  </a:lnTo>
                  <a:lnTo>
                    <a:pt x="6241" y="4502"/>
                  </a:lnTo>
                  <a:lnTo>
                    <a:pt x="6268" y="4511"/>
                  </a:lnTo>
                  <a:lnTo>
                    <a:pt x="6272" y="4546"/>
                  </a:lnTo>
                  <a:lnTo>
                    <a:pt x="6334" y="4448"/>
                  </a:lnTo>
                  <a:lnTo>
                    <a:pt x="6383" y="4332"/>
                  </a:lnTo>
                  <a:lnTo>
                    <a:pt x="6419" y="4208"/>
                  </a:lnTo>
                  <a:lnTo>
                    <a:pt x="6481" y="4110"/>
                  </a:lnTo>
                  <a:lnTo>
                    <a:pt x="6490" y="4217"/>
                  </a:lnTo>
                  <a:lnTo>
                    <a:pt x="6513" y="4279"/>
                  </a:lnTo>
                  <a:lnTo>
                    <a:pt x="6575" y="4404"/>
                  </a:lnTo>
                  <a:lnTo>
                    <a:pt x="6602" y="4484"/>
                  </a:lnTo>
                  <a:lnTo>
                    <a:pt x="6602" y="4546"/>
                  </a:lnTo>
                  <a:lnTo>
                    <a:pt x="6593" y="4564"/>
                  </a:lnTo>
                  <a:lnTo>
                    <a:pt x="6593" y="4591"/>
                  </a:lnTo>
                  <a:lnTo>
                    <a:pt x="6584" y="4627"/>
                  </a:lnTo>
                  <a:lnTo>
                    <a:pt x="6593" y="4653"/>
                  </a:lnTo>
                  <a:lnTo>
                    <a:pt x="6602" y="4689"/>
                  </a:lnTo>
                  <a:lnTo>
                    <a:pt x="6606" y="4698"/>
                  </a:lnTo>
                  <a:lnTo>
                    <a:pt x="6664" y="4698"/>
                  </a:lnTo>
                  <a:lnTo>
                    <a:pt x="6668" y="4716"/>
                  </a:lnTo>
                  <a:lnTo>
                    <a:pt x="6695" y="4841"/>
                  </a:lnTo>
                  <a:lnTo>
                    <a:pt x="6695" y="4939"/>
                  </a:lnTo>
                  <a:lnTo>
                    <a:pt x="6686" y="5028"/>
                  </a:lnTo>
                  <a:lnTo>
                    <a:pt x="6700" y="5108"/>
                  </a:lnTo>
                  <a:lnTo>
                    <a:pt x="6758" y="5197"/>
                  </a:lnTo>
                  <a:lnTo>
                    <a:pt x="6709" y="5384"/>
                  </a:lnTo>
                  <a:lnTo>
                    <a:pt x="6655" y="5545"/>
                  </a:lnTo>
                  <a:lnTo>
                    <a:pt x="6668" y="5545"/>
                  </a:lnTo>
                  <a:lnTo>
                    <a:pt x="6717" y="5447"/>
                  </a:lnTo>
                  <a:lnTo>
                    <a:pt x="6762" y="5367"/>
                  </a:lnTo>
                  <a:lnTo>
                    <a:pt x="6802" y="5277"/>
                  </a:lnTo>
                  <a:lnTo>
                    <a:pt x="6856" y="5304"/>
                  </a:lnTo>
                  <a:lnTo>
                    <a:pt x="6887" y="5367"/>
                  </a:lnTo>
                  <a:lnTo>
                    <a:pt x="6918" y="5447"/>
                  </a:lnTo>
                  <a:lnTo>
                    <a:pt x="6927" y="5572"/>
                  </a:lnTo>
                  <a:lnTo>
                    <a:pt x="6998" y="5572"/>
                  </a:lnTo>
                  <a:lnTo>
                    <a:pt x="6998" y="5616"/>
                  </a:lnTo>
                  <a:lnTo>
                    <a:pt x="7003" y="5652"/>
                  </a:lnTo>
                  <a:lnTo>
                    <a:pt x="7003" y="5696"/>
                  </a:lnTo>
                  <a:lnTo>
                    <a:pt x="7011" y="5741"/>
                  </a:lnTo>
                  <a:lnTo>
                    <a:pt x="7003" y="5794"/>
                  </a:lnTo>
                  <a:lnTo>
                    <a:pt x="7003" y="5857"/>
                  </a:lnTo>
                  <a:lnTo>
                    <a:pt x="7011" y="5866"/>
                  </a:lnTo>
                  <a:lnTo>
                    <a:pt x="7011" y="5946"/>
                  </a:lnTo>
                  <a:lnTo>
                    <a:pt x="6927" y="6071"/>
                  </a:lnTo>
                  <a:lnTo>
                    <a:pt x="6833" y="6151"/>
                  </a:lnTo>
                  <a:lnTo>
                    <a:pt x="6726" y="6196"/>
                  </a:lnTo>
                  <a:lnTo>
                    <a:pt x="6615" y="6222"/>
                  </a:lnTo>
                  <a:lnTo>
                    <a:pt x="6508" y="6258"/>
                  </a:lnTo>
                  <a:lnTo>
                    <a:pt x="6397" y="6285"/>
                  </a:lnTo>
                  <a:lnTo>
                    <a:pt x="6303" y="6347"/>
                  </a:lnTo>
                  <a:lnTo>
                    <a:pt x="6219" y="6427"/>
                  </a:lnTo>
                  <a:lnTo>
                    <a:pt x="6156" y="6570"/>
                  </a:lnTo>
                  <a:lnTo>
                    <a:pt x="6174" y="6570"/>
                  </a:lnTo>
                  <a:lnTo>
                    <a:pt x="6250" y="6463"/>
                  </a:lnTo>
                  <a:lnTo>
                    <a:pt x="6343" y="6383"/>
                  </a:lnTo>
                  <a:lnTo>
                    <a:pt x="6446" y="6338"/>
                  </a:lnTo>
                  <a:lnTo>
                    <a:pt x="6450" y="6365"/>
                  </a:lnTo>
                  <a:lnTo>
                    <a:pt x="6459" y="6401"/>
                  </a:lnTo>
                  <a:lnTo>
                    <a:pt x="6468" y="6410"/>
                  </a:lnTo>
                  <a:lnTo>
                    <a:pt x="6481" y="6427"/>
                  </a:lnTo>
                  <a:lnTo>
                    <a:pt x="6499" y="6445"/>
                  </a:lnTo>
                  <a:lnTo>
                    <a:pt x="6513" y="6472"/>
                  </a:lnTo>
                  <a:lnTo>
                    <a:pt x="6490" y="6552"/>
                  </a:lnTo>
                  <a:lnTo>
                    <a:pt x="6477" y="6615"/>
                  </a:lnTo>
                  <a:lnTo>
                    <a:pt x="6468" y="6677"/>
                  </a:lnTo>
                  <a:lnTo>
                    <a:pt x="6459" y="6775"/>
                  </a:lnTo>
                  <a:lnTo>
                    <a:pt x="6521" y="6837"/>
                  </a:lnTo>
                  <a:lnTo>
                    <a:pt x="6562" y="6927"/>
                  </a:lnTo>
                  <a:lnTo>
                    <a:pt x="6593" y="7016"/>
                  </a:lnTo>
                  <a:lnTo>
                    <a:pt x="6633" y="7114"/>
                  </a:lnTo>
                  <a:lnTo>
                    <a:pt x="6633" y="7158"/>
                  </a:lnTo>
                  <a:lnTo>
                    <a:pt x="6624" y="7158"/>
                  </a:lnTo>
                  <a:lnTo>
                    <a:pt x="6624" y="7176"/>
                  </a:lnTo>
                  <a:lnTo>
                    <a:pt x="6615" y="7194"/>
                  </a:lnTo>
                  <a:lnTo>
                    <a:pt x="6570" y="7301"/>
                  </a:lnTo>
                  <a:lnTo>
                    <a:pt x="6508" y="7390"/>
                  </a:lnTo>
                  <a:lnTo>
                    <a:pt x="6428" y="7453"/>
                  </a:lnTo>
                  <a:lnTo>
                    <a:pt x="6428" y="7319"/>
                  </a:lnTo>
                  <a:lnTo>
                    <a:pt x="6468" y="7265"/>
                  </a:lnTo>
                  <a:lnTo>
                    <a:pt x="6499" y="7221"/>
                  </a:lnTo>
                  <a:lnTo>
                    <a:pt x="6530" y="7141"/>
                  </a:lnTo>
                  <a:lnTo>
                    <a:pt x="6499" y="7114"/>
                  </a:lnTo>
                  <a:lnTo>
                    <a:pt x="6499" y="7078"/>
                  </a:lnTo>
                  <a:lnTo>
                    <a:pt x="6481" y="7078"/>
                  </a:lnTo>
                  <a:lnTo>
                    <a:pt x="6481" y="7114"/>
                  </a:lnTo>
                  <a:lnTo>
                    <a:pt x="6428" y="7194"/>
                  </a:lnTo>
                  <a:lnTo>
                    <a:pt x="6357" y="7256"/>
                  </a:lnTo>
                  <a:lnTo>
                    <a:pt x="6299" y="7301"/>
                  </a:lnTo>
                  <a:lnTo>
                    <a:pt x="6236" y="7363"/>
                  </a:lnTo>
                  <a:lnTo>
                    <a:pt x="6178" y="7444"/>
                  </a:lnTo>
                  <a:lnTo>
                    <a:pt x="6143" y="7551"/>
                  </a:lnTo>
                  <a:lnTo>
                    <a:pt x="6116" y="7702"/>
                  </a:lnTo>
                  <a:lnTo>
                    <a:pt x="6143" y="7720"/>
                  </a:lnTo>
                  <a:lnTo>
                    <a:pt x="6174" y="7738"/>
                  </a:lnTo>
                  <a:lnTo>
                    <a:pt x="6187" y="7765"/>
                  </a:lnTo>
                  <a:lnTo>
                    <a:pt x="6156" y="7765"/>
                  </a:lnTo>
                  <a:lnTo>
                    <a:pt x="6112" y="7845"/>
                  </a:lnTo>
                  <a:lnTo>
                    <a:pt x="6049" y="7872"/>
                  </a:lnTo>
                  <a:lnTo>
                    <a:pt x="5991" y="7889"/>
                  </a:lnTo>
                  <a:lnTo>
                    <a:pt x="5929" y="7907"/>
                  </a:lnTo>
                  <a:lnTo>
                    <a:pt x="5884" y="8157"/>
                  </a:lnTo>
                  <a:lnTo>
                    <a:pt x="5831" y="8424"/>
                  </a:lnTo>
                  <a:lnTo>
                    <a:pt x="5813" y="8389"/>
                  </a:lnTo>
                  <a:lnTo>
                    <a:pt x="5809" y="8371"/>
                  </a:lnTo>
                  <a:lnTo>
                    <a:pt x="5791" y="8362"/>
                  </a:lnTo>
                  <a:lnTo>
                    <a:pt x="5782" y="8344"/>
                  </a:lnTo>
                  <a:lnTo>
                    <a:pt x="5760" y="8308"/>
                  </a:lnTo>
                  <a:lnTo>
                    <a:pt x="5760" y="8389"/>
                  </a:lnTo>
                  <a:lnTo>
                    <a:pt x="5769" y="8424"/>
                  </a:lnTo>
                  <a:lnTo>
                    <a:pt x="5782" y="8513"/>
                  </a:lnTo>
                  <a:lnTo>
                    <a:pt x="5800" y="8620"/>
                  </a:lnTo>
                  <a:lnTo>
                    <a:pt x="5813" y="8718"/>
                  </a:lnTo>
                  <a:lnTo>
                    <a:pt x="5813" y="8763"/>
                  </a:lnTo>
                  <a:lnTo>
                    <a:pt x="5751" y="8843"/>
                  </a:lnTo>
                  <a:lnTo>
                    <a:pt x="5684" y="8915"/>
                  </a:lnTo>
                  <a:lnTo>
                    <a:pt x="5613" y="9013"/>
                  </a:lnTo>
                  <a:lnTo>
                    <a:pt x="5541" y="9102"/>
                  </a:lnTo>
                  <a:lnTo>
                    <a:pt x="5497" y="9227"/>
                  </a:lnTo>
                  <a:lnTo>
                    <a:pt x="5475" y="9387"/>
                  </a:lnTo>
                  <a:lnTo>
                    <a:pt x="5448" y="9512"/>
                  </a:lnTo>
                  <a:lnTo>
                    <a:pt x="5457" y="9663"/>
                  </a:lnTo>
                  <a:lnTo>
                    <a:pt x="5479" y="9833"/>
                  </a:lnTo>
                  <a:lnTo>
                    <a:pt x="5510" y="10011"/>
                  </a:lnTo>
                  <a:lnTo>
                    <a:pt x="5541" y="10180"/>
                  </a:lnTo>
                  <a:lnTo>
                    <a:pt x="5559" y="10332"/>
                  </a:lnTo>
                  <a:lnTo>
                    <a:pt x="5541" y="10332"/>
                  </a:lnTo>
                  <a:lnTo>
                    <a:pt x="5541" y="10368"/>
                  </a:lnTo>
                  <a:lnTo>
                    <a:pt x="5488" y="10332"/>
                  </a:lnTo>
                  <a:lnTo>
                    <a:pt x="5466" y="10198"/>
                  </a:lnTo>
                  <a:lnTo>
                    <a:pt x="5426" y="10020"/>
                  </a:lnTo>
                  <a:lnTo>
                    <a:pt x="5381" y="9833"/>
                  </a:lnTo>
                  <a:lnTo>
                    <a:pt x="5332" y="9699"/>
                  </a:lnTo>
                  <a:lnTo>
                    <a:pt x="5288" y="9619"/>
                  </a:lnTo>
                  <a:lnTo>
                    <a:pt x="5230" y="9601"/>
                  </a:lnTo>
                  <a:lnTo>
                    <a:pt x="5163" y="9539"/>
                  </a:lnTo>
                  <a:lnTo>
                    <a:pt x="5083" y="9476"/>
                  </a:lnTo>
                  <a:lnTo>
                    <a:pt x="4989" y="9449"/>
                  </a:lnTo>
                  <a:lnTo>
                    <a:pt x="4989" y="9476"/>
                  </a:lnTo>
                  <a:lnTo>
                    <a:pt x="4976" y="9476"/>
                  </a:lnTo>
                  <a:lnTo>
                    <a:pt x="4985" y="9530"/>
                  </a:lnTo>
                  <a:lnTo>
                    <a:pt x="4998" y="9574"/>
                  </a:lnTo>
                  <a:lnTo>
                    <a:pt x="5007" y="9601"/>
                  </a:lnTo>
                  <a:lnTo>
                    <a:pt x="5016" y="9637"/>
                  </a:lnTo>
                  <a:lnTo>
                    <a:pt x="5029" y="9681"/>
                  </a:lnTo>
                  <a:lnTo>
                    <a:pt x="4958" y="9681"/>
                  </a:lnTo>
                  <a:lnTo>
                    <a:pt x="4904" y="9637"/>
                  </a:lnTo>
                  <a:lnTo>
                    <a:pt x="4833" y="9601"/>
                  </a:lnTo>
                  <a:lnTo>
                    <a:pt x="4766" y="9601"/>
                  </a:lnTo>
                  <a:lnTo>
                    <a:pt x="4695" y="9619"/>
                  </a:lnTo>
                  <a:lnTo>
                    <a:pt x="4646" y="9646"/>
                  </a:lnTo>
                  <a:lnTo>
                    <a:pt x="4593" y="9699"/>
                  </a:lnTo>
                  <a:lnTo>
                    <a:pt x="4548" y="9761"/>
                  </a:lnTo>
                  <a:lnTo>
                    <a:pt x="4517" y="9851"/>
                  </a:lnTo>
                  <a:lnTo>
                    <a:pt x="4499" y="9931"/>
                  </a:lnTo>
                  <a:lnTo>
                    <a:pt x="4508" y="9993"/>
                  </a:lnTo>
                  <a:lnTo>
                    <a:pt x="4508" y="10073"/>
                  </a:lnTo>
                  <a:lnTo>
                    <a:pt x="4495" y="10163"/>
                  </a:lnTo>
                  <a:lnTo>
                    <a:pt x="4463" y="10368"/>
                  </a:lnTo>
                  <a:lnTo>
                    <a:pt x="4463" y="10519"/>
                  </a:lnTo>
                  <a:lnTo>
                    <a:pt x="4468" y="10680"/>
                  </a:lnTo>
                  <a:lnTo>
                    <a:pt x="4499" y="10831"/>
                  </a:lnTo>
                  <a:lnTo>
                    <a:pt x="4548" y="11018"/>
                  </a:lnTo>
                  <a:lnTo>
                    <a:pt x="4602" y="11036"/>
                  </a:lnTo>
                  <a:lnTo>
                    <a:pt x="4633" y="11054"/>
                  </a:lnTo>
                  <a:lnTo>
                    <a:pt x="4646" y="11081"/>
                  </a:lnTo>
                  <a:lnTo>
                    <a:pt x="4664" y="11099"/>
                  </a:lnTo>
                  <a:lnTo>
                    <a:pt x="4686" y="11116"/>
                  </a:lnTo>
                  <a:lnTo>
                    <a:pt x="4726" y="11081"/>
                  </a:lnTo>
                  <a:lnTo>
                    <a:pt x="4789" y="11018"/>
                  </a:lnTo>
                  <a:lnTo>
                    <a:pt x="4802" y="11001"/>
                  </a:lnTo>
                  <a:lnTo>
                    <a:pt x="4842" y="11001"/>
                  </a:lnTo>
                  <a:lnTo>
                    <a:pt x="4842" y="10992"/>
                  </a:lnTo>
                  <a:lnTo>
                    <a:pt x="4860" y="10956"/>
                  </a:lnTo>
                  <a:lnTo>
                    <a:pt x="4864" y="10911"/>
                  </a:lnTo>
                  <a:lnTo>
                    <a:pt x="4873" y="10867"/>
                  </a:lnTo>
                  <a:lnTo>
                    <a:pt x="4882" y="10813"/>
                  </a:lnTo>
                  <a:lnTo>
                    <a:pt x="4891" y="10787"/>
                  </a:lnTo>
                  <a:lnTo>
                    <a:pt x="4927" y="10706"/>
                  </a:lnTo>
                  <a:lnTo>
                    <a:pt x="4976" y="10662"/>
                  </a:lnTo>
                  <a:lnTo>
                    <a:pt x="5047" y="10644"/>
                  </a:lnTo>
                  <a:lnTo>
                    <a:pt x="5051" y="10680"/>
                  </a:lnTo>
                  <a:lnTo>
                    <a:pt x="5060" y="10689"/>
                  </a:lnTo>
                  <a:lnTo>
                    <a:pt x="5060" y="10706"/>
                  </a:lnTo>
                  <a:lnTo>
                    <a:pt x="5069" y="10706"/>
                  </a:lnTo>
                  <a:lnTo>
                    <a:pt x="5069" y="10689"/>
                  </a:lnTo>
                  <a:lnTo>
                    <a:pt x="5092" y="10689"/>
                  </a:lnTo>
                  <a:lnTo>
                    <a:pt x="5114" y="10680"/>
                  </a:lnTo>
                  <a:lnTo>
                    <a:pt x="5114" y="10813"/>
                  </a:lnTo>
                  <a:lnTo>
                    <a:pt x="5083" y="10876"/>
                  </a:lnTo>
                  <a:lnTo>
                    <a:pt x="5060" y="10992"/>
                  </a:lnTo>
                  <a:lnTo>
                    <a:pt x="5038" y="11143"/>
                  </a:lnTo>
                  <a:lnTo>
                    <a:pt x="5016" y="11286"/>
                  </a:lnTo>
                  <a:lnTo>
                    <a:pt x="4989" y="11393"/>
                  </a:lnTo>
                  <a:lnTo>
                    <a:pt x="5069" y="11393"/>
                  </a:lnTo>
                  <a:lnTo>
                    <a:pt x="5136" y="11375"/>
                  </a:lnTo>
                  <a:lnTo>
                    <a:pt x="5198" y="11375"/>
                  </a:lnTo>
                  <a:lnTo>
                    <a:pt x="5256" y="11393"/>
                  </a:lnTo>
                  <a:lnTo>
                    <a:pt x="5292" y="11437"/>
                  </a:lnTo>
                  <a:lnTo>
                    <a:pt x="5323" y="11535"/>
                  </a:lnTo>
                  <a:lnTo>
                    <a:pt x="5332" y="11669"/>
                  </a:lnTo>
                  <a:lnTo>
                    <a:pt x="5319" y="11767"/>
                  </a:lnTo>
                  <a:lnTo>
                    <a:pt x="5301" y="11892"/>
                  </a:lnTo>
                  <a:lnTo>
                    <a:pt x="5301" y="12017"/>
                  </a:lnTo>
                  <a:lnTo>
                    <a:pt x="5341" y="12097"/>
                  </a:lnTo>
                  <a:lnTo>
                    <a:pt x="5363" y="12151"/>
                  </a:lnTo>
                  <a:lnTo>
                    <a:pt x="5394" y="12213"/>
                  </a:lnTo>
                  <a:lnTo>
                    <a:pt x="5443" y="12266"/>
                  </a:lnTo>
                  <a:lnTo>
                    <a:pt x="5501" y="12293"/>
                  </a:lnTo>
                  <a:lnTo>
                    <a:pt x="5533" y="12213"/>
                  </a:lnTo>
                  <a:lnTo>
                    <a:pt x="5573" y="12186"/>
                  </a:lnTo>
                  <a:lnTo>
                    <a:pt x="5644" y="12186"/>
                  </a:lnTo>
                  <a:lnTo>
                    <a:pt x="5653" y="12213"/>
                  </a:lnTo>
                  <a:lnTo>
                    <a:pt x="5666" y="12249"/>
                  </a:lnTo>
                  <a:lnTo>
                    <a:pt x="5675" y="12266"/>
                  </a:lnTo>
                  <a:lnTo>
                    <a:pt x="5684" y="12266"/>
                  </a:lnTo>
                  <a:lnTo>
                    <a:pt x="5706" y="12275"/>
                  </a:lnTo>
                  <a:lnTo>
                    <a:pt x="5729" y="12293"/>
                  </a:lnTo>
                  <a:lnTo>
                    <a:pt x="5760" y="12168"/>
                  </a:lnTo>
                  <a:lnTo>
                    <a:pt x="5800" y="12079"/>
                  </a:lnTo>
                  <a:lnTo>
                    <a:pt x="5844" y="11999"/>
                  </a:lnTo>
                  <a:lnTo>
                    <a:pt x="5902" y="11937"/>
                  </a:lnTo>
                  <a:lnTo>
                    <a:pt x="5987" y="11910"/>
                  </a:lnTo>
                  <a:lnTo>
                    <a:pt x="6000" y="11892"/>
                  </a:lnTo>
                  <a:lnTo>
                    <a:pt x="6031" y="11892"/>
                  </a:lnTo>
                  <a:lnTo>
                    <a:pt x="6049" y="11910"/>
                  </a:lnTo>
                  <a:lnTo>
                    <a:pt x="6072" y="11910"/>
                  </a:lnTo>
                  <a:lnTo>
                    <a:pt x="6063" y="11937"/>
                  </a:lnTo>
                  <a:lnTo>
                    <a:pt x="6063" y="11972"/>
                  </a:lnTo>
                  <a:lnTo>
                    <a:pt x="6054" y="11972"/>
                  </a:lnTo>
                  <a:lnTo>
                    <a:pt x="6054" y="11981"/>
                  </a:lnTo>
                  <a:lnTo>
                    <a:pt x="6063" y="11981"/>
                  </a:lnTo>
                  <a:lnTo>
                    <a:pt x="6072" y="11999"/>
                  </a:lnTo>
                  <a:lnTo>
                    <a:pt x="6085" y="12017"/>
                  </a:lnTo>
                  <a:lnTo>
                    <a:pt x="6085" y="11981"/>
                  </a:lnTo>
                  <a:lnTo>
                    <a:pt x="6103" y="11954"/>
                  </a:lnTo>
                  <a:lnTo>
                    <a:pt x="6112" y="11937"/>
                  </a:lnTo>
                  <a:lnTo>
                    <a:pt x="6116" y="11919"/>
                  </a:lnTo>
                  <a:lnTo>
                    <a:pt x="6143" y="11892"/>
                  </a:lnTo>
                  <a:lnTo>
                    <a:pt x="6156" y="11874"/>
                  </a:lnTo>
                  <a:lnTo>
                    <a:pt x="6227" y="11999"/>
                  </a:lnTo>
                  <a:lnTo>
                    <a:pt x="6321" y="12061"/>
                  </a:lnTo>
                  <a:lnTo>
                    <a:pt x="6415" y="12079"/>
                  </a:lnTo>
                  <a:lnTo>
                    <a:pt x="6521" y="12061"/>
                  </a:lnTo>
                  <a:lnTo>
                    <a:pt x="6633" y="12044"/>
                  </a:lnTo>
                  <a:lnTo>
                    <a:pt x="6633" y="12097"/>
                  </a:lnTo>
                  <a:lnTo>
                    <a:pt x="6624" y="12106"/>
                  </a:lnTo>
                  <a:lnTo>
                    <a:pt x="6624" y="12124"/>
                  </a:lnTo>
                  <a:lnTo>
                    <a:pt x="6615" y="12151"/>
                  </a:lnTo>
                  <a:lnTo>
                    <a:pt x="6668" y="12186"/>
                  </a:lnTo>
                  <a:lnTo>
                    <a:pt x="6731" y="12275"/>
                  </a:lnTo>
                  <a:lnTo>
                    <a:pt x="6784" y="12329"/>
                  </a:lnTo>
                  <a:lnTo>
                    <a:pt x="6784" y="12418"/>
                  </a:lnTo>
                  <a:lnTo>
                    <a:pt x="6842" y="12454"/>
                  </a:lnTo>
                  <a:lnTo>
                    <a:pt x="6878" y="12463"/>
                  </a:lnTo>
                  <a:lnTo>
                    <a:pt x="6909" y="12525"/>
                  </a:lnTo>
                  <a:lnTo>
                    <a:pt x="6927" y="12623"/>
                  </a:lnTo>
                  <a:lnTo>
                    <a:pt x="7020" y="12641"/>
                  </a:lnTo>
                  <a:lnTo>
                    <a:pt x="7096" y="12650"/>
                  </a:lnTo>
                  <a:lnTo>
                    <a:pt x="7199" y="12668"/>
                  </a:lnTo>
                  <a:lnTo>
                    <a:pt x="7270" y="12855"/>
                  </a:lnTo>
                  <a:lnTo>
                    <a:pt x="7354" y="13024"/>
                  </a:lnTo>
                  <a:lnTo>
                    <a:pt x="7448" y="13167"/>
                  </a:lnTo>
                  <a:lnTo>
                    <a:pt x="7555" y="13274"/>
                  </a:lnTo>
                  <a:lnTo>
                    <a:pt x="7550" y="13336"/>
                  </a:lnTo>
                  <a:lnTo>
                    <a:pt x="7533" y="13372"/>
                  </a:lnTo>
                  <a:lnTo>
                    <a:pt x="7519" y="13416"/>
                  </a:lnTo>
                  <a:lnTo>
                    <a:pt x="7501" y="13443"/>
                  </a:lnTo>
                  <a:lnTo>
                    <a:pt x="7488" y="13497"/>
                  </a:lnTo>
                  <a:lnTo>
                    <a:pt x="7586" y="13497"/>
                  </a:lnTo>
                  <a:lnTo>
                    <a:pt x="7680" y="13559"/>
                  </a:lnTo>
                  <a:lnTo>
                    <a:pt x="7697" y="13666"/>
                  </a:lnTo>
                  <a:lnTo>
                    <a:pt x="7720" y="13648"/>
                  </a:lnTo>
                  <a:lnTo>
                    <a:pt x="7733" y="13630"/>
                  </a:lnTo>
                  <a:lnTo>
                    <a:pt x="7760" y="13648"/>
                  </a:lnTo>
                  <a:lnTo>
                    <a:pt x="7764" y="13648"/>
                  </a:lnTo>
                  <a:lnTo>
                    <a:pt x="7782" y="13666"/>
                  </a:lnTo>
                  <a:lnTo>
                    <a:pt x="7795" y="13684"/>
                  </a:lnTo>
                  <a:lnTo>
                    <a:pt x="7813" y="13693"/>
                  </a:lnTo>
                  <a:lnTo>
                    <a:pt x="8054" y="13728"/>
                  </a:lnTo>
                  <a:lnTo>
                    <a:pt x="8076" y="13773"/>
                  </a:lnTo>
                  <a:lnTo>
                    <a:pt x="8094" y="13862"/>
                  </a:lnTo>
                  <a:lnTo>
                    <a:pt x="8098" y="13942"/>
                  </a:lnTo>
                  <a:lnTo>
                    <a:pt x="8125" y="14005"/>
                  </a:lnTo>
                  <a:lnTo>
                    <a:pt x="8161" y="14023"/>
                  </a:lnTo>
                  <a:lnTo>
                    <a:pt x="8201" y="14023"/>
                  </a:lnTo>
                  <a:lnTo>
                    <a:pt x="8232" y="14005"/>
                  </a:lnTo>
                  <a:lnTo>
                    <a:pt x="8254" y="14067"/>
                  </a:lnTo>
                  <a:lnTo>
                    <a:pt x="8281" y="14112"/>
                  </a:lnTo>
                  <a:lnTo>
                    <a:pt x="8294" y="14165"/>
                  </a:lnTo>
                  <a:lnTo>
                    <a:pt x="8303" y="14228"/>
                  </a:lnTo>
                  <a:lnTo>
                    <a:pt x="8312" y="14299"/>
                  </a:lnTo>
                  <a:lnTo>
                    <a:pt x="8254" y="14442"/>
                  </a:lnTo>
                  <a:lnTo>
                    <a:pt x="8192" y="14611"/>
                  </a:lnTo>
                  <a:lnTo>
                    <a:pt x="8130" y="14798"/>
                  </a:lnTo>
                  <a:lnTo>
                    <a:pt x="8076" y="14985"/>
                  </a:lnTo>
                  <a:lnTo>
                    <a:pt x="8040" y="15128"/>
                  </a:lnTo>
                  <a:lnTo>
                    <a:pt x="8040" y="15217"/>
                  </a:lnTo>
                  <a:lnTo>
                    <a:pt x="8045" y="15342"/>
                  </a:lnTo>
                  <a:lnTo>
                    <a:pt x="8063" y="15485"/>
                  </a:lnTo>
                  <a:lnTo>
                    <a:pt x="8054" y="15609"/>
                  </a:lnTo>
                  <a:lnTo>
                    <a:pt x="8040" y="15690"/>
                  </a:lnTo>
                  <a:lnTo>
                    <a:pt x="8009" y="15814"/>
                  </a:lnTo>
                  <a:lnTo>
                    <a:pt x="7969" y="15948"/>
                  </a:lnTo>
                  <a:lnTo>
                    <a:pt x="7929" y="16091"/>
                  </a:lnTo>
                  <a:lnTo>
                    <a:pt x="7889" y="16198"/>
                  </a:lnTo>
                  <a:lnTo>
                    <a:pt x="7867" y="16260"/>
                  </a:lnTo>
                  <a:lnTo>
                    <a:pt x="7822" y="16296"/>
                  </a:lnTo>
                  <a:lnTo>
                    <a:pt x="7751" y="16314"/>
                  </a:lnTo>
                  <a:lnTo>
                    <a:pt x="7680" y="16323"/>
                  </a:lnTo>
                  <a:lnTo>
                    <a:pt x="7613" y="16358"/>
                  </a:lnTo>
                  <a:lnTo>
                    <a:pt x="7550" y="16403"/>
                  </a:lnTo>
                  <a:lnTo>
                    <a:pt x="7510" y="16492"/>
                  </a:lnTo>
                  <a:lnTo>
                    <a:pt x="7493" y="16545"/>
                  </a:lnTo>
                  <a:lnTo>
                    <a:pt x="7493" y="16608"/>
                  </a:lnTo>
                  <a:lnTo>
                    <a:pt x="7510" y="16697"/>
                  </a:lnTo>
                  <a:lnTo>
                    <a:pt x="7457" y="16697"/>
                  </a:lnTo>
                  <a:lnTo>
                    <a:pt x="7448" y="16902"/>
                  </a:lnTo>
                  <a:lnTo>
                    <a:pt x="7430" y="17071"/>
                  </a:lnTo>
                  <a:lnTo>
                    <a:pt x="7399" y="17214"/>
                  </a:lnTo>
                  <a:lnTo>
                    <a:pt x="7368" y="17348"/>
                  </a:lnTo>
                  <a:lnTo>
                    <a:pt x="7337" y="17526"/>
                  </a:lnTo>
                  <a:lnTo>
                    <a:pt x="7314" y="17526"/>
                  </a:lnTo>
                  <a:lnTo>
                    <a:pt x="7314" y="17428"/>
                  </a:lnTo>
                  <a:lnTo>
                    <a:pt x="7305" y="17383"/>
                  </a:lnTo>
                  <a:lnTo>
                    <a:pt x="7301" y="17348"/>
                  </a:lnTo>
                  <a:lnTo>
                    <a:pt x="7292" y="17366"/>
                  </a:lnTo>
                  <a:lnTo>
                    <a:pt x="7283" y="17366"/>
                  </a:lnTo>
                  <a:lnTo>
                    <a:pt x="7274" y="17383"/>
                  </a:lnTo>
                  <a:lnTo>
                    <a:pt x="7270" y="17383"/>
                  </a:lnTo>
                  <a:lnTo>
                    <a:pt x="7230" y="17571"/>
                  </a:lnTo>
                  <a:lnTo>
                    <a:pt x="7185" y="17695"/>
                  </a:lnTo>
                  <a:lnTo>
                    <a:pt x="7136" y="17802"/>
                  </a:lnTo>
                  <a:lnTo>
                    <a:pt x="7083" y="17927"/>
                  </a:lnTo>
                  <a:lnTo>
                    <a:pt x="6971" y="17883"/>
                  </a:lnTo>
                  <a:lnTo>
                    <a:pt x="6873" y="17838"/>
                  </a:lnTo>
                  <a:lnTo>
                    <a:pt x="6873" y="17900"/>
                  </a:lnTo>
                  <a:lnTo>
                    <a:pt x="6927" y="17963"/>
                  </a:lnTo>
                  <a:lnTo>
                    <a:pt x="6949" y="18052"/>
                  </a:lnTo>
                  <a:lnTo>
                    <a:pt x="6958" y="18141"/>
                  </a:lnTo>
                  <a:lnTo>
                    <a:pt x="6949" y="18257"/>
                  </a:lnTo>
                  <a:lnTo>
                    <a:pt x="6940" y="18382"/>
                  </a:lnTo>
                  <a:lnTo>
                    <a:pt x="6802" y="18391"/>
                  </a:lnTo>
                  <a:lnTo>
                    <a:pt x="6686" y="18453"/>
                  </a:lnTo>
                  <a:lnTo>
                    <a:pt x="6677" y="18489"/>
                  </a:lnTo>
                  <a:lnTo>
                    <a:pt x="6668" y="18533"/>
                  </a:lnTo>
                  <a:lnTo>
                    <a:pt x="6668" y="18658"/>
                  </a:lnTo>
                  <a:lnTo>
                    <a:pt x="6664" y="18694"/>
                  </a:lnTo>
                  <a:lnTo>
                    <a:pt x="6664" y="18765"/>
                  </a:lnTo>
                  <a:lnTo>
                    <a:pt x="6668" y="18828"/>
                  </a:lnTo>
                  <a:lnTo>
                    <a:pt x="6633" y="18828"/>
                  </a:lnTo>
                  <a:lnTo>
                    <a:pt x="6584" y="18845"/>
                  </a:lnTo>
                  <a:lnTo>
                    <a:pt x="6521" y="18845"/>
                  </a:lnTo>
                  <a:lnTo>
                    <a:pt x="6459" y="18863"/>
                  </a:lnTo>
                  <a:lnTo>
                    <a:pt x="6459" y="18926"/>
                  </a:lnTo>
                  <a:lnTo>
                    <a:pt x="6490" y="18952"/>
                  </a:lnTo>
                  <a:lnTo>
                    <a:pt x="6513" y="18988"/>
                  </a:lnTo>
                  <a:lnTo>
                    <a:pt x="6530" y="18997"/>
                  </a:lnTo>
                  <a:lnTo>
                    <a:pt x="6544" y="19015"/>
                  </a:lnTo>
                  <a:lnTo>
                    <a:pt x="6562" y="19050"/>
                  </a:lnTo>
                  <a:lnTo>
                    <a:pt x="6570" y="19077"/>
                  </a:lnTo>
                  <a:lnTo>
                    <a:pt x="6584" y="19122"/>
                  </a:lnTo>
                  <a:lnTo>
                    <a:pt x="6553" y="19140"/>
                  </a:lnTo>
                  <a:lnTo>
                    <a:pt x="6508" y="19175"/>
                  </a:lnTo>
                  <a:lnTo>
                    <a:pt x="6490" y="19184"/>
                  </a:lnTo>
                  <a:lnTo>
                    <a:pt x="6481" y="19238"/>
                  </a:lnTo>
                  <a:lnTo>
                    <a:pt x="6459" y="19327"/>
                  </a:lnTo>
                  <a:lnTo>
                    <a:pt x="6446" y="19425"/>
                  </a:lnTo>
                  <a:lnTo>
                    <a:pt x="6428" y="19514"/>
                  </a:lnTo>
                  <a:lnTo>
                    <a:pt x="6415" y="19532"/>
                  </a:lnTo>
                  <a:lnTo>
                    <a:pt x="6406" y="19532"/>
                  </a:lnTo>
                  <a:lnTo>
                    <a:pt x="6383" y="19550"/>
                  </a:lnTo>
                  <a:lnTo>
                    <a:pt x="6357" y="19550"/>
                  </a:lnTo>
                  <a:lnTo>
                    <a:pt x="6357" y="19639"/>
                  </a:lnTo>
                  <a:lnTo>
                    <a:pt x="6352" y="19657"/>
                  </a:lnTo>
                  <a:lnTo>
                    <a:pt x="6357" y="19674"/>
                  </a:lnTo>
                  <a:lnTo>
                    <a:pt x="6357" y="19683"/>
                  </a:lnTo>
                  <a:lnTo>
                    <a:pt x="6374" y="19746"/>
                  </a:lnTo>
                  <a:lnTo>
                    <a:pt x="6388" y="19799"/>
                  </a:lnTo>
                  <a:lnTo>
                    <a:pt x="6415" y="19826"/>
                  </a:lnTo>
                  <a:lnTo>
                    <a:pt x="6437" y="19853"/>
                  </a:lnTo>
                  <a:lnTo>
                    <a:pt x="6459" y="19888"/>
                  </a:lnTo>
                  <a:lnTo>
                    <a:pt x="6446" y="19995"/>
                  </a:lnTo>
                  <a:lnTo>
                    <a:pt x="6383" y="20058"/>
                  </a:lnTo>
                  <a:lnTo>
                    <a:pt x="6321" y="20183"/>
                  </a:lnTo>
                  <a:lnTo>
                    <a:pt x="6268" y="20343"/>
                  </a:lnTo>
                  <a:lnTo>
                    <a:pt x="6227" y="20495"/>
                  </a:lnTo>
                  <a:lnTo>
                    <a:pt x="6205" y="20637"/>
                  </a:lnTo>
                  <a:lnTo>
                    <a:pt x="6250" y="20726"/>
                  </a:lnTo>
                  <a:lnTo>
                    <a:pt x="6268" y="20771"/>
                  </a:lnTo>
                  <a:lnTo>
                    <a:pt x="6272" y="20851"/>
                  </a:lnTo>
                  <a:lnTo>
                    <a:pt x="6236" y="20869"/>
                  </a:lnTo>
                  <a:lnTo>
                    <a:pt x="6178" y="20931"/>
                  </a:lnTo>
                  <a:lnTo>
                    <a:pt x="6125" y="21021"/>
                  </a:lnTo>
                  <a:lnTo>
                    <a:pt x="6085" y="21119"/>
                  </a:lnTo>
                  <a:lnTo>
                    <a:pt x="6080" y="21145"/>
                  </a:lnTo>
                  <a:lnTo>
                    <a:pt x="6072" y="21181"/>
                  </a:lnTo>
                  <a:lnTo>
                    <a:pt x="6072" y="21261"/>
                  </a:lnTo>
                  <a:lnTo>
                    <a:pt x="6085" y="21261"/>
                  </a:lnTo>
                  <a:lnTo>
                    <a:pt x="6085" y="21226"/>
                  </a:lnTo>
                  <a:lnTo>
                    <a:pt x="6134" y="21119"/>
                  </a:lnTo>
                  <a:lnTo>
                    <a:pt x="6174" y="21012"/>
                  </a:lnTo>
                  <a:lnTo>
                    <a:pt x="6187" y="21021"/>
                  </a:lnTo>
                  <a:lnTo>
                    <a:pt x="6196" y="21021"/>
                  </a:lnTo>
                  <a:lnTo>
                    <a:pt x="6196" y="21038"/>
                  </a:lnTo>
                  <a:lnTo>
                    <a:pt x="6205" y="21056"/>
                  </a:lnTo>
                  <a:lnTo>
                    <a:pt x="6219" y="21136"/>
                  </a:lnTo>
                  <a:lnTo>
                    <a:pt x="6227" y="21226"/>
                  </a:lnTo>
                  <a:lnTo>
                    <a:pt x="6236" y="21333"/>
                  </a:lnTo>
                  <a:lnTo>
                    <a:pt x="6241" y="21431"/>
                  </a:lnTo>
                  <a:lnTo>
                    <a:pt x="6290" y="21431"/>
                  </a:lnTo>
                  <a:lnTo>
                    <a:pt x="6290" y="21448"/>
                  </a:lnTo>
                  <a:lnTo>
                    <a:pt x="6299" y="21448"/>
                  </a:lnTo>
                  <a:lnTo>
                    <a:pt x="6299" y="21457"/>
                  </a:lnTo>
                  <a:lnTo>
                    <a:pt x="6312" y="21493"/>
                  </a:lnTo>
                  <a:lnTo>
                    <a:pt x="6299" y="21511"/>
                  </a:lnTo>
                  <a:lnTo>
                    <a:pt x="6290" y="21520"/>
                  </a:lnTo>
                  <a:lnTo>
                    <a:pt x="6290" y="21538"/>
                  </a:lnTo>
                  <a:lnTo>
                    <a:pt x="6281" y="21538"/>
                  </a:lnTo>
                  <a:lnTo>
                    <a:pt x="6272" y="21555"/>
                  </a:lnTo>
                  <a:lnTo>
                    <a:pt x="6259" y="21564"/>
                  </a:lnTo>
                  <a:lnTo>
                    <a:pt x="6187" y="21600"/>
                  </a:lnTo>
                  <a:lnTo>
                    <a:pt x="6116" y="21564"/>
                  </a:lnTo>
                  <a:lnTo>
                    <a:pt x="6049" y="21493"/>
                  </a:lnTo>
                  <a:lnTo>
                    <a:pt x="5978" y="21386"/>
                  </a:lnTo>
                  <a:lnTo>
                    <a:pt x="5916" y="21261"/>
                  </a:lnTo>
                  <a:lnTo>
                    <a:pt x="5871" y="21136"/>
                  </a:lnTo>
                  <a:lnTo>
                    <a:pt x="5844" y="21012"/>
                  </a:lnTo>
                  <a:lnTo>
                    <a:pt x="5862" y="21012"/>
                  </a:lnTo>
                  <a:lnTo>
                    <a:pt x="5916" y="21119"/>
                  </a:lnTo>
                  <a:lnTo>
                    <a:pt x="5969" y="21208"/>
                  </a:lnTo>
                  <a:lnTo>
                    <a:pt x="6031" y="21288"/>
                  </a:lnTo>
                  <a:lnTo>
                    <a:pt x="6031" y="21226"/>
                  </a:lnTo>
                  <a:lnTo>
                    <a:pt x="5947" y="21136"/>
                  </a:lnTo>
                  <a:lnTo>
                    <a:pt x="5876" y="21012"/>
                  </a:lnTo>
                  <a:lnTo>
                    <a:pt x="5831" y="20833"/>
                  </a:lnTo>
                  <a:lnTo>
                    <a:pt x="5800" y="20637"/>
                  </a:lnTo>
                  <a:lnTo>
                    <a:pt x="5782" y="20432"/>
                  </a:lnTo>
                  <a:lnTo>
                    <a:pt x="5791" y="20200"/>
                  </a:lnTo>
                  <a:lnTo>
                    <a:pt x="5800" y="19978"/>
                  </a:lnTo>
                  <a:lnTo>
                    <a:pt x="5822" y="19781"/>
                  </a:lnTo>
                  <a:lnTo>
                    <a:pt x="5853" y="19594"/>
                  </a:lnTo>
                  <a:lnTo>
                    <a:pt x="5884" y="19434"/>
                  </a:lnTo>
                  <a:lnTo>
                    <a:pt x="5929" y="19434"/>
                  </a:lnTo>
                  <a:lnTo>
                    <a:pt x="5969" y="19122"/>
                  </a:lnTo>
                  <a:lnTo>
                    <a:pt x="5947" y="19122"/>
                  </a:lnTo>
                  <a:lnTo>
                    <a:pt x="5947" y="19095"/>
                  </a:lnTo>
                  <a:lnTo>
                    <a:pt x="5929" y="19122"/>
                  </a:lnTo>
                  <a:lnTo>
                    <a:pt x="5916" y="19157"/>
                  </a:lnTo>
                  <a:lnTo>
                    <a:pt x="5907" y="19184"/>
                  </a:lnTo>
                  <a:lnTo>
                    <a:pt x="5893" y="19220"/>
                  </a:lnTo>
                  <a:lnTo>
                    <a:pt x="5862" y="19238"/>
                  </a:lnTo>
                  <a:lnTo>
                    <a:pt x="5862" y="19202"/>
                  </a:lnTo>
                  <a:lnTo>
                    <a:pt x="5916" y="18551"/>
                  </a:lnTo>
                  <a:lnTo>
                    <a:pt x="5907" y="18489"/>
                  </a:lnTo>
                  <a:lnTo>
                    <a:pt x="5893" y="18382"/>
                  </a:lnTo>
                  <a:lnTo>
                    <a:pt x="5902" y="18284"/>
                  </a:lnTo>
                  <a:lnTo>
                    <a:pt x="5956" y="17909"/>
                  </a:lnTo>
                  <a:lnTo>
                    <a:pt x="6000" y="17526"/>
                  </a:lnTo>
                  <a:lnTo>
                    <a:pt x="6040" y="17107"/>
                  </a:lnTo>
                  <a:lnTo>
                    <a:pt x="6085" y="16697"/>
                  </a:lnTo>
                  <a:lnTo>
                    <a:pt x="6112" y="16430"/>
                  </a:lnTo>
                  <a:lnTo>
                    <a:pt x="6116" y="16153"/>
                  </a:lnTo>
                  <a:lnTo>
                    <a:pt x="6125" y="15886"/>
                  </a:lnTo>
                  <a:lnTo>
                    <a:pt x="6143" y="15636"/>
                  </a:lnTo>
                  <a:lnTo>
                    <a:pt x="5987" y="15520"/>
                  </a:lnTo>
                  <a:lnTo>
                    <a:pt x="5853" y="15342"/>
                  </a:lnTo>
                  <a:lnTo>
                    <a:pt x="5746" y="15110"/>
                  </a:lnTo>
                  <a:lnTo>
                    <a:pt x="5657" y="14861"/>
                  </a:lnTo>
                  <a:lnTo>
                    <a:pt x="5626" y="14718"/>
                  </a:lnTo>
                  <a:lnTo>
                    <a:pt x="5604" y="14584"/>
                  </a:lnTo>
                  <a:lnTo>
                    <a:pt x="5582" y="14424"/>
                  </a:lnTo>
                  <a:lnTo>
                    <a:pt x="5550" y="14299"/>
                  </a:lnTo>
                  <a:lnTo>
                    <a:pt x="5501" y="14210"/>
                  </a:lnTo>
                  <a:lnTo>
                    <a:pt x="5488" y="14174"/>
                  </a:lnTo>
                  <a:lnTo>
                    <a:pt x="5466" y="14174"/>
                  </a:lnTo>
                  <a:lnTo>
                    <a:pt x="5448" y="14165"/>
                  </a:lnTo>
                  <a:lnTo>
                    <a:pt x="5435" y="14130"/>
                  </a:lnTo>
                  <a:lnTo>
                    <a:pt x="5417" y="14103"/>
                  </a:lnTo>
                  <a:lnTo>
                    <a:pt x="5435" y="14040"/>
                  </a:lnTo>
                  <a:lnTo>
                    <a:pt x="5435" y="13862"/>
                  </a:lnTo>
                  <a:lnTo>
                    <a:pt x="5475" y="13818"/>
                  </a:lnTo>
                  <a:lnTo>
                    <a:pt x="5501" y="13773"/>
                  </a:lnTo>
                  <a:lnTo>
                    <a:pt x="5541" y="13728"/>
                  </a:lnTo>
                  <a:lnTo>
                    <a:pt x="5541" y="13693"/>
                  </a:lnTo>
                  <a:lnTo>
                    <a:pt x="5501" y="13693"/>
                  </a:lnTo>
                  <a:lnTo>
                    <a:pt x="5479" y="13684"/>
                  </a:lnTo>
                  <a:lnTo>
                    <a:pt x="5457" y="13684"/>
                  </a:lnTo>
                  <a:lnTo>
                    <a:pt x="5435" y="13666"/>
                  </a:lnTo>
                  <a:lnTo>
                    <a:pt x="5466" y="13523"/>
                  </a:lnTo>
                  <a:lnTo>
                    <a:pt x="5488" y="13381"/>
                  </a:lnTo>
                  <a:lnTo>
                    <a:pt x="5519" y="13247"/>
                  </a:lnTo>
                  <a:lnTo>
                    <a:pt x="5573" y="13131"/>
                  </a:lnTo>
                  <a:lnTo>
                    <a:pt x="5635" y="13024"/>
                  </a:lnTo>
                  <a:lnTo>
                    <a:pt x="5688" y="12899"/>
                  </a:lnTo>
                  <a:lnTo>
                    <a:pt x="5684" y="12810"/>
                  </a:lnTo>
                  <a:lnTo>
                    <a:pt x="5684" y="12685"/>
                  </a:lnTo>
                  <a:lnTo>
                    <a:pt x="5675" y="12561"/>
                  </a:lnTo>
                  <a:lnTo>
                    <a:pt x="5653" y="12480"/>
                  </a:lnTo>
                  <a:lnTo>
                    <a:pt x="5622" y="12391"/>
                  </a:lnTo>
                  <a:lnTo>
                    <a:pt x="5590" y="12293"/>
                  </a:lnTo>
                  <a:lnTo>
                    <a:pt x="5559" y="12293"/>
                  </a:lnTo>
                  <a:lnTo>
                    <a:pt x="5541" y="12329"/>
                  </a:lnTo>
                  <a:lnTo>
                    <a:pt x="5533" y="12338"/>
                  </a:lnTo>
                  <a:lnTo>
                    <a:pt x="5519" y="12356"/>
                  </a:lnTo>
                  <a:lnTo>
                    <a:pt x="5528" y="12391"/>
                  </a:lnTo>
                  <a:lnTo>
                    <a:pt x="5528" y="12436"/>
                  </a:lnTo>
                  <a:lnTo>
                    <a:pt x="5519" y="12463"/>
                  </a:lnTo>
                  <a:lnTo>
                    <a:pt x="5510" y="12463"/>
                  </a:lnTo>
                  <a:lnTo>
                    <a:pt x="5501" y="12480"/>
                  </a:lnTo>
                  <a:lnTo>
                    <a:pt x="5488" y="12480"/>
                  </a:lnTo>
                  <a:lnTo>
                    <a:pt x="5475" y="12498"/>
                  </a:lnTo>
                  <a:lnTo>
                    <a:pt x="5435" y="12436"/>
                  </a:lnTo>
                  <a:lnTo>
                    <a:pt x="5292" y="12275"/>
                  </a:lnTo>
                  <a:lnTo>
                    <a:pt x="5225" y="12213"/>
                  </a:lnTo>
                  <a:lnTo>
                    <a:pt x="5176" y="12186"/>
                  </a:lnTo>
                  <a:lnTo>
                    <a:pt x="5136" y="11999"/>
                  </a:lnTo>
                  <a:lnTo>
                    <a:pt x="5100" y="11892"/>
                  </a:lnTo>
                  <a:lnTo>
                    <a:pt x="5060" y="11812"/>
                  </a:lnTo>
                  <a:lnTo>
                    <a:pt x="5020" y="11785"/>
                  </a:lnTo>
                  <a:lnTo>
                    <a:pt x="4958" y="11749"/>
                  </a:lnTo>
                  <a:lnTo>
                    <a:pt x="4891" y="11705"/>
                  </a:lnTo>
                  <a:lnTo>
                    <a:pt x="4802" y="11642"/>
                  </a:lnTo>
                  <a:lnTo>
                    <a:pt x="4749" y="11562"/>
                  </a:lnTo>
                  <a:lnTo>
                    <a:pt x="4704" y="11482"/>
                  </a:lnTo>
                  <a:lnTo>
                    <a:pt x="4633" y="11420"/>
                  </a:lnTo>
                  <a:lnTo>
                    <a:pt x="4588" y="11420"/>
                  </a:lnTo>
                  <a:lnTo>
                    <a:pt x="4557" y="11455"/>
                  </a:lnTo>
                  <a:lnTo>
                    <a:pt x="4530" y="11482"/>
                  </a:lnTo>
                  <a:lnTo>
                    <a:pt x="4499" y="11518"/>
                  </a:lnTo>
                  <a:lnTo>
                    <a:pt x="4463" y="11500"/>
                  </a:lnTo>
                  <a:lnTo>
                    <a:pt x="4446" y="11482"/>
                  </a:lnTo>
                  <a:lnTo>
                    <a:pt x="4392" y="11375"/>
                  </a:lnTo>
                  <a:lnTo>
                    <a:pt x="4374" y="11348"/>
                  </a:lnTo>
                  <a:lnTo>
                    <a:pt x="4361" y="11330"/>
                  </a:lnTo>
                  <a:lnTo>
                    <a:pt x="4259" y="11295"/>
                  </a:lnTo>
                  <a:lnTo>
                    <a:pt x="4245" y="11268"/>
                  </a:lnTo>
                  <a:lnTo>
                    <a:pt x="4227" y="11241"/>
                  </a:lnTo>
                  <a:lnTo>
                    <a:pt x="4214" y="11206"/>
                  </a:lnTo>
                  <a:lnTo>
                    <a:pt x="4196" y="11179"/>
                  </a:lnTo>
                  <a:lnTo>
                    <a:pt x="4192" y="11161"/>
                  </a:lnTo>
                  <a:lnTo>
                    <a:pt x="4103" y="11188"/>
                  </a:lnTo>
                  <a:lnTo>
                    <a:pt x="4089" y="11179"/>
                  </a:lnTo>
                  <a:lnTo>
                    <a:pt x="4067" y="11116"/>
                  </a:lnTo>
                  <a:lnTo>
                    <a:pt x="4027" y="11054"/>
                  </a:lnTo>
                  <a:lnTo>
                    <a:pt x="3996" y="10974"/>
                  </a:lnTo>
                  <a:lnTo>
                    <a:pt x="3947" y="10876"/>
                  </a:lnTo>
                  <a:lnTo>
                    <a:pt x="3978" y="10680"/>
                  </a:lnTo>
                  <a:lnTo>
                    <a:pt x="3893" y="10492"/>
                  </a:lnTo>
                  <a:lnTo>
                    <a:pt x="3818" y="10287"/>
                  </a:lnTo>
                  <a:lnTo>
                    <a:pt x="3737" y="10073"/>
                  </a:lnTo>
                  <a:lnTo>
                    <a:pt x="3662" y="9851"/>
                  </a:lnTo>
                  <a:lnTo>
                    <a:pt x="3644" y="9833"/>
                  </a:lnTo>
                  <a:lnTo>
                    <a:pt x="3622" y="9824"/>
                  </a:lnTo>
                  <a:lnTo>
                    <a:pt x="3608" y="9824"/>
                  </a:lnTo>
                  <a:lnTo>
                    <a:pt x="3581" y="9806"/>
                  </a:lnTo>
                  <a:lnTo>
                    <a:pt x="3577" y="9788"/>
                  </a:lnTo>
                  <a:lnTo>
                    <a:pt x="3546" y="9708"/>
                  </a:lnTo>
                  <a:lnTo>
                    <a:pt x="3528" y="9619"/>
                  </a:lnTo>
                  <a:lnTo>
                    <a:pt x="3515" y="9530"/>
                  </a:lnTo>
                  <a:lnTo>
                    <a:pt x="3488" y="9432"/>
                  </a:lnTo>
                  <a:lnTo>
                    <a:pt x="3452" y="9387"/>
                  </a:lnTo>
                  <a:lnTo>
                    <a:pt x="3421" y="9325"/>
                  </a:lnTo>
                  <a:lnTo>
                    <a:pt x="3403" y="9307"/>
                  </a:lnTo>
                  <a:lnTo>
                    <a:pt x="3403" y="9476"/>
                  </a:lnTo>
                  <a:lnTo>
                    <a:pt x="3426" y="9539"/>
                  </a:lnTo>
                  <a:lnTo>
                    <a:pt x="3475" y="9646"/>
                  </a:lnTo>
                  <a:lnTo>
                    <a:pt x="3519" y="9770"/>
                  </a:lnTo>
                  <a:lnTo>
                    <a:pt x="3577" y="9931"/>
                  </a:lnTo>
                  <a:lnTo>
                    <a:pt x="3622" y="10082"/>
                  </a:lnTo>
                  <a:lnTo>
                    <a:pt x="3671" y="10243"/>
                  </a:lnTo>
                  <a:lnTo>
                    <a:pt x="3706" y="10385"/>
                  </a:lnTo>
                  <a:lnTo>
                    <a:pt x="3724" y="10475"/>
                  </a:lnTo>
                  <a:lnTo>
                    <a:pt x="3724" y="10537"/>
                  </a:lnTo>
                  <a:lnTo>
                    <a:pt x="3715" y="10564"/>
                  </a:lnTo>
                  <a:lnTo>
                    <a:pt x="3706" y="10582"/>
                  </a:lnTo>
                  <a:lnTo>
                    <a:pt x="3706" y="10599"/>
                  </a:lnTo>
                  <a:lnTo>
                    <a:pt x="3693" y="10617"/>
                  </a:lnTo>
                  <a:lnTo>
                    <a:pt x="3693" y="10555"/>
                  </a:lnTo>
                  <a:lnTo>
                    <a:pt x="3684" y="10501"/>
                  </a:lnTo>
                  <a:lnTo>
                    <a:pt x="3684" y="10475"/>
                  </a:lnTo>
                  <a:lnTo>
                    <a:pt x="3675" y="10439"/>
                  </a:lnTo>
                  <a:lnTo>
                    <a:pt x="3608" y="10439"/>
                  </a:lnTo>
                  <a:lnTo>
                    <a:pt x="3590" y="10332"/>
                  </a:lnTo>
                  <a:lnTo>
                    <a:pt x="3577" y="10225"/>
                  </a:lnTo>
                  <a:lnTo>
                    <a:pt x="3550" y="10136"/>
                  </a:lnTo>
                  <a:lnTo>
                    <a:pt x="3515" y="10056"/>
                  </a:lnTo>
                  <a:lnTo>
                    <a:pt x="3466" y="9993"/>
                  </a:lnTo>
                  <a:lnTo>
                    <a:pt x="3421" y="9931"/>
                  </a:lnTo>
                  <a:lnTo>
                    <a:pt x="3381" y="9824"/>
                  </a:lnTo>
                  <a:lnTo>
                    <a:pt x="3394" y="9806"/>
                  </a:lnTo>
                  <a:lnTo>
                    <a:pt x="3412" y="9806"/>
                  </a:lnTo>
                  <a:lnTo>
                    <a:pt x="3412" y="9770"/>
                  </a:lnTo>
                  <a:lnTo>
                    <a:pt x="3421" y="9761"/>
                  </a:lnTo>
                  <a:lnTo>
                    <a:pt x="3363" y="9681"/>
                  </a:lnTo>
                  <a:lnTo>
                    <a:pt x="3336" y="9583"/>
                  </a:lnTo>
                  <a:lnTo>
                    <a:pt x="3310" y="9476"/>
                  </a:lnTo>
                  <a:lnTo>
                    <a:pt x="3296" y="9351"/>
                  </a:lnTo>
                  <a:lnTo>
                    <a:pt x="3265" y="9244"/>
                  </a:lnTo>
                  <a:lnTo>
                    <a:pt x="3225" y="9155"/>
                  </a:lnTo>
                  <a:lnTo>
                    <a:pt x="3181" y="9102"/>
                  </a:lnTo>
                  <a:lnTo>
                    <a:pt x="3123" y="9057"/>
                  </a:lnTo>
                  <a:lnTo>
                    <a:pt x="3078" y="8995"/>
                  </a:lnTo>
                  <a:lnTo>
                    <a:pt x="3047" y="8915"/>
                  </a:lnTo>
                  <a:lnTo>
                    <a:pt x="3029" y="8825"/>
                  </a:lnTo>
                  <a:lnTo>
                    <a:pt x="3007" y="8727"/>
                  </a:lnTo>
                  <a:lnTo>
                    <a:pt x="2953" y="8576"/>
                  </a:lnTo>
                  <a:lnTo>
                    <a:pt x="2909" y="8469"/>
                  </a:lnTo>
                  <a:lnTo>
                    <a:pt x="2860" y="8371"/>
                  </a:lnTo>
                  <a:lnTo>
                    <a:pt x="2829" y="8264"/>
                  </a:lnTo>
                  <a:lnTo>
                    <a:pt x="2806" y="8121"/>
                  </a:lnTo>
                  <a:lnTo>
                    <a:pt x="2789" y="7934"/>
                  </a:lnTo>
                  <a:lnTo>
                    <a:pt x="2784" y="7675"/>
                  </a:lnTo>
                  <a:lnTo>
                    <a:pt x="2784" y="7613"/>
                  </a:lnTo>
                  <a:lnTo>
                    <a:pt x="2789" y="7488"/>
                  </a:lnTo>
                  <a:lnTo>
                    <a:pt x="2789" y="6927"/>
                  </a:lnTo>
                  <a:lnTo>
                    <a:pt x="2797" y="6775"/>
                  </a:lnTo>
                  <a:lnTo>
                    <a:pt x="2806" y="6677"/>
                  </a:lnTo>
                  <a:lnTo>
                    <a:pt x="2829" y="6659"/>
                  </a:lnTo>
                  <a:lnTo>
                    <a:pt x="2878" y="6659"/>
                  </a:lnTo>
                  <a:lnTo>
                    <a:pt x="2891" y="6677"/>
                  </a:lnTo>
                  <a:lnTo>
                    <a:pt x="2900" y="6713"/>
                  </a:lnTo>
                  <a:lnTo>
                    <a:pt x="2913" y="6739"/>
                  </a:lnTo>
                  <a:lnTo>
                    <a:pt x="2922" y="6775"/>
                  </a:lnTo>
                  <a:lnTo>
                    <a:pt x="2922" y="6597"/>
                  </a:lnTo>
                  <a:lnTo>
                    <a:pt x="2869" y="6472"/>
                  </a:lnTo>
                  <a:lnTo>
                    <a:pt x="2806" y="6347"/>
                  </a:lnTo>
                  <a:lnTo>
                    <a:pt x="2735" y="6258"/>
                  </a:lnTo>
                  <a:lnTo>
                    <a:pt x="2735" y="6338"/>
                  </a:lnTo>
                  <a:lnTo>
                    <a:pt x="2829" y="6472"/>
                  </a:lnTo>
                  <a:lnTo>
                    <a:pt x="2851" y="6534"/>
                  </a:lnTo>
                  <a:lnTo>
                    <a:pt x="2851" y="6570"/>
                  </a:lnTo>
                  <a:lnTo>
                    <a:pt x="2846" y="6570"/>
                  </a:lnTo>
                  <a:lnTo>
                    <a:pt x="2846" y="6588"/>
                  </a:lnTo>
                  <a:lnTo>
                    <a:pt x="2820" y="6615"/>
                  </a:lnTo>
                  <a:lnTo>
                    <a:pt x="2815" y="6632"/>
                  </a:lnTo>
                  <a:lnTo>
                    <a:pt x="2757" y="6632"/>
                  </a:lnTo>
                  <a:lnTo>
                    <a:pt x="2757" y="6615"/>
                  </a:lnTo>
                  <a:lnTo>
                    <a:pt x="2753" y="6615"/>
                  </a:lnTo>
                  <a:lnTo>
                    <a:pt x="2735" y="6597"/>
                  </a:lnTo>
                  <a:lnTo>
                    <a:pt x="2682" y="6463"/>
                  </a:lnTo>
                  <a:lnTo>
                    <a:pt x="2633" y="6320"/>
                  </a:lnTo>
                  <a:lnTo>
                    <a:pt x="2597" y="6160"/>
                  </a:lnTo>
                  <a:lnTo>
                    <a:pt x="2633" y="6160"/>
                  </a:lnTo>
                  <a:lnTo>
                    <a:pt x="2650" y="6178"/>
                  </a:lnTo>
                  <a:lnTo>
                    <a:pt x="2682" y="6178"/>
                  </a:lnTo>
                  <a:lnTo>
                    <a:pt x="2695" y="6160"/>
                  </a:lnTo>
                  <a:lnTo>
                    <a:pt x="2633" y="6115"/>
                  </a:lnTo>
                  <a:lnTo>
                    <a:pt x="2597" y="6044"/>
                  </a:lnTo>
                  <a:lnTo>
                    <a:pt x="2566" y="5946"/>
                  </a:lnTo>
                  <a:lnTo>
                    <a:pt x="2539" y="5839"/>
                  </a:lnTo>
                  <a:lnTo>
                    <a:pt x="2526" y="5732"/>
                  </a:lnTo>
                  <a:lnTo>
                    <a:pt x="2503" y="5634"/>
                  </a:lnTo>
                  <a:lnTo>
                    <a:pt x="2472" y="5554"/>
                  </a:lnTo>
                  <a:lnTo>
                    <a:pt x="2423" y="5509"/>
                  </a:lnTo>
                  <a:lnTo>
                    <a:pt x="2441" y="5304"/>
                  </a:lnTo>
                  <a:lnTo>
                    <a:pt x="2388" y="5188"/>
                  </a:lnTo>
                  <a:lnTo>
                    <a:pt x="2339" y="5046"/>
                  </a:lnTo>
                  <a:lnTo>
                    <a:pt x="2299" y="4903"/>
                  </a:lnTo>
                  <a:lnTo>
                    <a:pt x="2245" y="4760"/>
                  </a:lnTo>
                  <a:lnTo>
                    <a:pt x="2183" y="4653"/>
                  </a:lnTo>
                  <a:lnTo>
                    <a:pt x="2098" y="4573"/>
                  </a:lnTo>
                  <a:lnTo>
                    <a:pt x="1996" y="4529"/>
                  </a:lnTo>
                  <a:lnTo>
                    <a:pt x="1911" y="4448"/>
                  </a:lnTo>
                  <a:lnTo>
                    <a:pt x="1849" y="4341"/>
                  </a:lnTo>
                  <a:lnTo>
                    <a:pt x="1777" y="4217"/>
                  </a:lnTo>
                  <a:lnTo>
                    <a:pt x="1711" y="4145"/>
                  </a:lnTo>
                  <a:lnTo>
                    <a:pt x="1568" y="4145"/>
                  </a:lnTo>
                  <a:lnTo>
                    <a:pt x="1523" y="4092"/>
                  </a:lnTo>
                  <a:lnTo>
                    <a:pt x="1483" y="4029"/>
                  </a:lnTo>
                  <a:lnTo>
                    <a:pt x="1439" y="3985"/>
                  </a:lnTo>
                  <a:lnTo>
                    <a:pt x="1368" y="3967"/>
                  </a:lnTo>
                  <a:lnTo>
                    <a:pt x="1368" y="4172"/>
                  </a:lnTo>
                  <a:lnTo>
                    <a:pt x="1287" y="4252"/>
                  </a:lnTo>
                  <a:lnTo>
                    <a:pt x="1221" y="4332"/>
                  </a:lnTo>
                  <a:lnTo>
                    <a:pt x="1127" y="4377"/>
                  </a:lnTo>
                  <a:lnTo>
                    <a:pt x="1149" y="4234"/>
                  </a:lnTo>
                  <a:lnTo>
                    <a:pt x="1180" y="4092"/>
                  </a:lnTo>
                  <a:lnTo>
                    <a:pt x="1225" y="3967"/>
                  </a:lnTo>
                  <a:lnTo>
                    <a:pt x="1265" y="3833"/>
                  </a:lnTo>
                  <a:lnTo>
                    <a:pt x="1225" y="3833"/>
                  </a:lnTo>
                  <a:lnTo>
                    <a:pt x="1225" y="3860"/>
                  </a:lnTo>
                  <a:lnTo>
                    <a:pt x="1167" y="3958"/>
                  </a:lnTo>
                  <a:lnTo>
                    <a:pt x="1118" y="4083"/>
                  </a:lnTo>
                  <a:lnTo>
                    <a:pt x="1087" y="4217"/>
                  </a:lnTo>
                  <a:lnTo>
                    <a:pt x="1065" y="4359"/>
                  </a:lnTo>
                  <a:lnTo>
                    <a:pt x="1033" y="4511"/>
                  </a:lnTo>
                  <a:lnTo>
                    <a:pt x="984" y="4653"/>
                  </a:lnTo>
                  <a:lnTo>
                    <a:pt x="953" y="4716"/>
                  </a:lnTo>
                  <a:lnTo>
                    <a:pt x="891" y="4814"/>
                  </a:lnTo>
                  <a:lnTo>
                    <a:pt x="815" y="4903"/>
                  </a:lnTo>
                  <a:lnTo>
                    <a:pt x="722" y="5010"/>
                  </a:lnTo>
                  <a:lnTo>
                    <a:pt x="628" y="5135"/>
                  </a:lnTo>
                  <a:lnTo>
                    <a:pt x="535" y="5251"/>
                  </a:lnTo>
                  <a:lnTo>
                    <a:pt x="441" y="5340"/>
                  </a:lnTo>
                  <a:lnTo>
                    <a:pt x="370" y="5402"/>
                  </a:lnTo>
                  <a:lnTo>
                    <a:pt x="325" y="5429"/>
                  </a:lnTo>
                  <a:lnTo>
                    <a:pt x="325" y="5402"/>
                  </a:lnTo>
                  <a:lnTo>
                    <a:pt x="343" y="5402"/>
                  </a:lnTo>
                  <a:lnTo>
                    <a:pt x="396" y="5295"/>
                  </a:lnTo>
                  <a:lnTo>
                    <a:pt x="463" y="5197"/>
                  </a:lnTo>
                  <a:lnTo>
                    <a:pt x="543" y="5108"/>
                  </a:lnTo>
                  <a:lnTo>
                    <a:pt x="619" y="5010"/>
                  </a:lnTo>
                  <a:lnTo>
                    <a:pt x="690" y="4903"/>
                  </a:lnTo>
                  <a:lnTo>
                    <a:pt x="744" y="4778"/>
                  </a:lnTo>
                  <a:lnTo>
                    <a:pt x="784" y="4636"/>
                  </a:lnTo>
                  <a:lnTo>
                    <a:pt x="797" y="4448"/>
                  </a:lnTo>
                  <a:lnTo>
                    <a:pt x="739" y="4484"/>
                  </a:lnTo>
                  <a:lnTo>
                    <a:pt x="646" y="4546"/>
                  </a:lnTo>
                  <a:lnTo>
                    <a:pt x="646" y="4484"/>
                  </a:lnTo>
                  <a:lnTo>
                    <a:pt x="637" y="4466"/>
                  </a:lnTo>
                  <a:lnTo>
                    <a:pt x="628" y="4466"/>
                  </a:lnTo>
                  <a:lnTo>
                    <a:pt x="615" y="4448"/>
                  </a:lnTo>
                  <a:lnTo>
                    <a:pt x="588" y="4502"/>
                  </a:lnTo>
                  <a:lnTo>
                    <a:pt x="584" y="4502"/>
                  </a:lnTo>
                  <a:lnTo>
                    <a:pt x="566" y="4511"/>
                  </a:lnTo>
                  <a:lnTo>
                    <a:pt x="543" y="4511"/>
                  </a:lnTo>
                  <a:lnTo>
                    <a:pt x="535" y="4422"/>
                  </a:lnTo>
                  <a:lnTo>
                    <a:pt x="512" y="4297"/>
                  </a:lnTo>
                  <a:lnTo>
                    <a:pt x="494" y="4208"/>
                  </a:lnTo>
                  <a:lnTo>
                    <a:pt x="472" y="4252"/>
                  </a:lnTo>
                  <a:lnTo>
                    <a:pt x="450" y="4252"/>
                  </a:lnTo>
                  <a:lnTo>
                    <a:pt x="441" y="4234"/>
                  </a:lnTo>
                  <a:lnTo>
                    <a:pt x="365" y="4127"/>
                  </a:lnTo>
                  <a:lnTo>
                    <a:pt x="303" y="3967"/>
                  </a:lnTo>
                  <a:lnTo>
                    <a:pt x="254" y="3798"/>
                  </a:lnTo>
                  <a:lnTo>
                    <a:pt x="281" y="3708"/>
                  </a:lnTo>
                  <a:lnTo>
                    <a:pt x="303" y="3593"/>
                  </a:lnTo>
                  <a:lnTo>
                    <a:pt x="325" y="3503"/>
                  </a:lnTo>
                  <a:lnTo>
                    <a:pt x="356" y="3423"/>
                  </a:lnTo>
                  <a:lnTo>
                    <a:pt x="410" y="3361"/>
                  </a:lnTo>
                  <a:lnTo>
                    <a:pt x="459" y="3334"/>
                  </a:lnTo>
                  <a:lnTo>
                    <a:pt x="503" y="3289"/>
                  </a:lnTo>
                  <a:lnTo>
                    <a:pt x="535" y="3227"/>
                  </a:lnTo>
                  <a:lnTo>
                    <a:pt x="557" y="3129"/>
                  </a:lnTo>
                  <a:lnTo>
                    <a:pt x="557" y="2977"/>
                  </a:lnTo>
                  <a:lnTo>
                    <a:pt x="566" y="2960"/>
                  </a:lnTo>
                  <a:lnTo>
                    <a:pt x="575" y="2960"/>
                  </a:lnTo>
                  <a:lnTo>
                    <a:pt x="575" y="2924"/>
                  </a:lnTo>
                  <a:lnTo>
                    <a:pt x="584" y="2915"/>
                  </a:lnTo>
                  <a:lnTo>
                    <a:pt x="512" y="2915"/>
                  </a:lnTo>
                  <a:lnTo>
                    <a:pt x="494" y="2942"/>
                  </a:lnTo>
                  <a:lnTo>
                    <a:pt x="490" y="2960"/>
                  </a:lnTo>
                  <a:lnTo>
                    <a:pt x="481" y="2977"/>
                  </a:lnTo>
                  <a:lnTo>
                    <a:pt x="463" y="2986"/>
                  </a:lnTo>
                  <a:lnTo>
                    <a:pt x="450" y="3004"/>
                  </a:lnTo>
                  <a:lnTo>
                    <a:pt x="428" y="3004"/>
                  </a:lnTo>
                  <a:lnTo>
                    <a:pt x="379" y="2977"/>
                  </a:lnTo>
                  <a:lnTo>
                    <a:pt x="312" y="2924"/>
                  </a:lnTo>
                  <a:lnTo>
                    <a:pt x="232" y="2897"/>
                  </a:lnTo>
                  <a:lnTo>
                    <a:pt x="169" y="2835"/>
                  </a:lnTo>
                  <a:lnTo>
                    <a:pt x="156" y="2603"/>
                  </a:lnTo>
                  <a:lnTo>
                    <a:pt x="187" y="2603"/>
                  </a:lnTo>
                  <a:lnTo>
                    <a:pt x="200" y="2585"/>
                  </a:lnTo>
                  <a:lnTo>
                    <a:pt x="223" y="2567"/>
                  </a:lnTo>
                  <a:lnTo>
                    <a:pt x="241" y="2558"/>
                  </a:lnTo>
                  <a:lnTo>
                    <a:pt x="254" y="2558"/>
                  </a:lnTo>
                  <a:lnTo>
                    <a:pt x="285" y="2496"/>
                  </a:lnTo>
                  <a:lnTo>
                    <a:pt x="281" y="2478"/>
                  </a:lnTo>
                  <a:lnTo>
                    <a:pt x="281" y="2460"/>
                  </a:lnTo>
                  <a:lnTo>
                    <a:pt x="272" y="2434"/>
                  </a:lnTo>
                  <a:lnTo>
                    <a:pt x="343" y="2434"/>
                  </a:lnTo>
                  <a:lnTo>
                    <a:pt x="347" y="2416"/>
                  </a:lnTo>
                  <a:lnTo>
                    <a:pt x="356" y="2416"/>
                  </a:lnTo>
                  <a:lnTo>
                    <a:pt x="365" y="2398"/>
                  </a:lnTo>
                  <a:lnTo>
                    <a:pt x="388" y="2398"/>
                  </a:lnTo>
                  <a:lnTo>
                    <a:pt x="410" y="2443"/>
                  </a:lnTo>
                  <a:lnTo>
                    <a:pt x="432" y="2478"/>
                  </a:lnTo>
                  <a:lnTo>
                    <a:pt x="459" y="2523"/>
                  </a:lnTo>
                  <a:lnTo>
                    <a:pt x="472" y="2567"/>
                  </a:lnTo>
                  <a:lnTo>
                    <a:pt x="526" y="2523"/>
                  </a:lnTo>
                  <a:lnTo>
                    <a:pt x="526" y="2460"/>
                  </a:lnTo>
                  <a:lnTo>
                    <a:pt x="512" y="2416"/>
                  </a:lnTo>
                  <a:lnTo>
                    <a:pt x="503" y="2371"/>
                  </a:lnTo>
                  <a:lnTo>
                    <a:pt x="494" y="2318"/>
                  </a:lnTo>
                  <a:lnTo>
                    <a:pt x="490" y="2273"/>
                  </a:lnTo>
                  <a:lnTo>
                    <a:pt x="472" y="2229"/>
                  </a:lnTo>
                  <a:lnTo>
                    <a:pt x="419" y="2104"/>
                  </a:lnTo>
                  <a:lnTo>
                    <a:pt x="356" y="2006"/>
                  </a:lnTo>
                  <a:lnTo>
                    <a:pt x="285" y="1917"/>
                  </a:lnTo>
                  <a:lnTo>
                    <a:pt x="223" y="1827"/>
                  </a:lnTo>
                  <a:lnTo>
                    <a:pt x="187" y="1685"/>
                  </a:lnTo>
                  <a:lnTo>
                    <a:pt x="200" y="1640"/>
                  </a:lnTo>
                  <a:lnTo>
                    <a:pt x="209" y="1587"/>
                  </a:lnTo>
                  <a:lnTo>
                    <a:pt x="218" y="1542"/>
                  </a:lnTo>
                  <a:lnTo>
                    <a:pt x="312" y="1560"/>
                  </a:lnTo>
                  <a:lnTo>
                    <a:pt x="401" y="1542"/>
                  </a:lnTo>
                  <a:lnTo>
                    <a:pt x="472" y="1462"/>
                  </a:lnTo>
                  <a:lnTo>
                    <a:pt x="494" y="1355"/>
                  </a:lnTo>
                  <a:lnTo>
                    <a:pt x="512" y="1248"/>
                  </a:lnTo>
                  <a:lnTo>
                    <a:pt x="526" y="1150"/>
                  </a:lnTo>
                  <a:lnTo>
                    <a:pt x="584" y="1061"/>
                  </a:lnTo>
                  <a:lnTo>
                    <a:pt x="659" y="981"/>
                  </a:lnTo>
                  <a:lnTo>
                    <a:pt x="744" y="936"/>
                  </a:lnTo>
                  <a:lnTo>
                    <a:pt x="815" y="874"/>
                  </a:lnTo>
                  <a:lnTo>
                    <a:pt x="886" y="784"/>
                  </a:lnTo>
                  <a:lnTo>
                    <a:pt x="909" y="811"/>
                  </a:lnTo>
                  <a:lnTo>
                    <a:pt x="922" y="829"/>
                  </a:lnTo>
                  <a:lnTo>
                    <a:pt x="922" y="856"/>
                  </a:lnTo>
                  <a:lnTo>
                    <a:pt x="931" y="874"/>
                  </a:lnTo>
                  <a:lnTo>
                    <a:pt x="931" y="909"/>
                  </a:lnTo>
                  <a:lnTo>
                    <a:pt x="940" y="918"/>
                  </a:lnTo>
                  <a:lnTo>
                    <a:pt x="953" y="954"/>
                  </a:lnTo>
                  <a:lnTo>
                    <a:pt x="971" y="981"/>
                  </a:lnTo>
                  <a:lnTo>
                    <a:pt x="1011" y="981"/>
                  </a:lnTo>
                  <a:lnTo>
                    <a:pt x="1025" y="972"/>
                  </a:lnTo>
                  <a:lnTo>
                    <a:pt x="1042" y="954"/>
                  </a:lnTo>
                  <a:lnTo>
                    <a:pt x="1074" y="954"/>
                  </a:lnTo>
                  <a:lnTo>
                    <a:pt x="1087" y="972"/>
                  </a:lnTo>
                  <a:lnTo>
                    <a:pt x="1105" y="998"/>
                  </a:lnTo>
                  <a:lnTo>
                    <a:pt x="1127" y="1043"/>
                  </a:lnTo>
                  <a:lnTo>
                    <a:pt x="1140" y="1079"/>
                  </a:lnTo>
                  <a:lnTo>
                    <a:pt x="1158" y="1105"/>
                  </a:lnTo>
                  <a:lnTo>
                    <a:pt x="1203" y="1141"/>
                  </a:lnTo>
                  <a:lnTo>
                    <a:pt x="1225" y="1123"/>
                  </a:lnTo>
                  <a:lnTo>
                    <a:pt x="1243" y="1123"/>
                  </a:lnTo>
                  <a:lnTo>
                    <a:pt x="1256" y="1105"/>
                  </a:lnTo>
                  <a:lnTo>
                    <a:pt x="1283" y="1088"/>
                  </a:lnTo>
                  <a:lnTo>
                    <a:pt x="1296" y="1088"/>
                  </a:lnTo>
                  <a:lnTo>
                    <a:pt x="1345" y="1123"/>
                  </a:lnTo>
                  <a:lnTo>
                    <a:pt x="1412" y="1168"/>
                  </a:lnTo>
                  <a:lnTo>
                    <a:pt x="1474" y="1230"/>
                  </a:lnTo>
                  <a:lnTo>
                    <a:pt x="1537" y="1266"/>
                  </a:lnTo>
                  <a:lnTo>
                    <a:pt x="1670" y="1230"/>
                  </a:lnTo>
                  <a:lnTo>
                    <a:pt x="1755" y="1310"/>
                  </a:lnTo>
                  <a:lnTo>
                    <a:pt x="1835" y="1417"/>
                  </a:lnTo>
                  <a:lnTo>
                    <a:pt x="1911" y="1515"/>
                  </a:lnTo>
                  <a:lnTo>
                    <a:pt x="1996" y="1605"/>
                  </a:lnTo>
                  <a:lnTo>
                    <a:pt x="2098" y="1640"/>
                  </a:lnTo>
                  <a:lnTo>
                    <a:pt x="2098" y="1578"/>
                  </a:lnTo>
                  <a:lnTo>
                    <a:pt x="2076" y="1524"/>
                  </a:lnTo>
                  <a:lnTo>
                    <a:pt x="2054" y="1462"/>
                  </a:lnTo>
                  <a:lnTo>
                    <a:pt x="2027" y="1400"/>
                  </a:lnTo>
                  <a:lnTo>
                    <a:pt x="2013" y="1328"/>
                  </a:lnTo>
                  <a:lnTo>
                    <a:pt x="2107" y="1310"/>
                  </a:lnTo>
                  <a:lnTo>
                    <a:pt x="2169" y="1275"/>
                  </a:lnTo>
                  <a:lnTo>
                    <a:pt x="2223" y="1212"/>
                  </a:lnTo>
                  <a:lnTo>
                    <a:pt x="2267" y="1150"/>
                  </a:lnTo>
                  <a:lnTo>
                    <a:pt x="2316" y="1079"/>
                  </a:lnTo>
                  <a:lnTo>
                    <a:pt x="2370" y="1025"/>
                  </a:lnTo>
                  <a:lnTo>
                    <a:pt x="2441" y="998"/>
                  </a:lnTo>
                  <a:lnTo>
                    <a:pt x="2454" y="1016"/>
                  </a:lnTo>
                  <a:lnTo>
                    <a:pt x="2481" y="1025"/>
                  </a:lnTo>
                  <a:lnTo>
                    <a:pt x="2508" y="1061"/>
                  </a:lnTo>
                  <a:lnTo>
                    <a:pt x="2481" y="1061"/>
                  </a:lnTo>
                  <a:lnTo>
                    <a:pt x="2401" y="1186"/>
                  </a:lnTo>
                  <a:lnTo>
                    <a:pt x="2316" y="1293"/>
                  </a:lnTo>
                  <a:lnTo>
                    <a:pt x="2223" y="1373"/>
                  </a:lnTo>
                  <a:lnTo>
                    <a:pt x="2223" y="1435"/>
                  </a:lnTo>
                  <a:lnTo>
                    <a:pt x="2307" y="1462"/>
                  </a:lnTo>
                  <a:lnTo>
                    <a:pt x="2348" y="1373"/>
                  </a:lnTo>
                  <a:lnTo>
                    <a:pt x="2388" y="1328"/>
                  </a:lnTo>
                  <a:lnTo>
                    <a:pt x="2441" y="1310"/>
                  </a:lnTo>
                  <a:lnTo>
                    <a:pt x="2495" y="1310"/>
                  </a:lnTo>
                  <a:lnTo>
                    <a:pt x="2566" y="1293"/>
                  </a:lnTo>
                  <a:lnTo>
                    <a:pt x="2570" y="1248"/>
                  </a:lnTo>
                  <a:lnTo>
                    <a:pt x="2579" y="1203"/>
                  </a:lnTo>
                  <a:lnTo>
                    <a:pt x="2597" y="1150"/>
                  </a:lnTo>
                  <a:lnTo>
                    <a:pt x="2610" y="1123"/>
                  </a:lnTo>
                  <a:lnTo>
                    <a:pt x="2633" y="1230"/>
                  </a:lnTo>
                  <a:lnTo>
                    <a:pt x="2659" y="1310"/>
                  </a:lnTo>
                  <a:lnTo>
                    <a:pt x="2695" y="1373"/>
                  </a:lnTo>
                  <a:lnTo>
                    <a:pt x="2753" y="1400"/>
                  </a:lnTo>
                  <a:lnTo>
                    <a:pt x="2775" y="1355"/>
                  </a:lnTo>
                  <a:lnTo>
                    <a:pt x="2789" y="1337"/>
                  </a:lnTo>
                  <a:lnTo>
                    <a:pt x="2797" y="1328"/>
                  </a:lnTo>
                  <a:lnTo>
                    <a:pt x="2820" y="1328"/>
                  </a:lnTo>
                  <a:lnTo>
                    <a:pt x="2838" y="1373"/>
                  </a:lnTo>
                  <a:lnTo>
                    <a:pt x="2846" y="1400"/>
                  </a:lnTo>
                  <a:lnTo>
                    <a:pt x="2851" y="1435"/>
                  </a:lnTo>
                  <a:lnTo>
                    <a:pt x="2878" y="1417"/>
                  </a:lnTo>
                  <a:lnTo>
                    <a:pt x="2900" y="1391"/>
                  </a:lnTo>
                  <a:lnTo>
                    <a:pt x="2913" y="1355"/>
                  </a:lnTo>
                  <a:lnTo>
                    <a:pt x="2936" y="1337"/>
                  </a:lnTo>
                  <a:lnTo>
                    <a:pt x="2953" y="1328"/>
                  </a:lnTo>
                  <a:lnTo>
                    <a:pt x="3038" y="1373"/>
                  </a:lnTo>
                  <a:lnTo>
                    <a:pt x="3181" y="1587"/>
                  </a:lnTo>
                  <a:lnTo>
                    <a:pt x="3247" y="1685"/>
                  </a:lnTo>
                  <a:lnTo>
                    <a:pt x="3296" y="1685"/>
                  </a:lnTo>
                  <a:lnTo>
                    <a:pt x="3310" y="1667"/>
                  </a:lnTo>
                  <a:lnTo>
                    <a:pt x="3350" y="1640"/>
                  </a:lnTo>
                  <a:lnTo>
                    <a:pt x="3363" y="1640"/>
                  </a:lnTo>
                  <a:lnTo>
                    <a:pt x="3381" y="1667"/>
                  </a:lnTo>
                  <a:lnTo>
                    <a:pt x="3394" y="1703"/>
                  </a:lnTo>
                  <a:lnTo>
                    <a:pt x="3412" y="1747"/>
                  </a:lnTo>
                  <a:lnTo>
                    <a:pt x="3426" y="1810"/>
                  </a:lnTo>
                  <a:lnTo>
                    <a:pt x="3434" y="1836"/>
                  </a:lnTo>
                  <a:lnTo>
                    <a:pt x="3421" y="1854"/>
                  </a:lnTo>
                  <a:lnTo>
                    <a:pt x="3394" y="1881"/>
                  </a:lnTo>
                  <a:lnTo>
                    <a:pt x="3394" y="1899"/>
                  </a:lnTo>
                  <a:lnTo>
                    <a:pt x="3390" y="1917"/>
                  </a:lnTo>
                  <a:lnTo>
                    <a:pt x="3381" y="1943"/>
                  </a:lnTo>
                  <a:lnTo>
                    <a:pt x="3434" y="1943"/>
                  </a:lnTo>
                  <a:lnTo>
                    <a:pt x="3506" y="1961"/>
                  </a:lnTo>
                  <a:lnTo>
                    <a:pt x="3639" y="1961"/>
                  </a:lnTo>
                  <a:lnTo>
                    <a:pt x="3675" y="1979"/>
                  </a:lnTo>
                  <a:lnTo>
                    <a:pt x="3715" y="2068"/>
                  </a:lnTo>
                  <a:lnTo>
                    <a:pt x="3755" y="2166"/>
                  </a:lnTo>
                  <a:lnTo>
                    <a:pt x="3791" y="2255"/>
                  </a:lnTo>
                  <a:lnTo>
                    <a:pt x="3791" y="1943"/>
                  </a:lnTo>
                  <a:lnTo>
                    <a:pt x="3862" y="1943"/>
                  </a:lnTo>
                  <a:lnTo>
                    <a:pt x="3884" y="1934"/>
                  </a:lnTo>
                  <a:lnTo>
                    <a:pt x="3916" y="1917"/>
                  </a:lnTo>
                  <a:lnTo>
                    <a:pt x="3916" y="1881"/>
                  </a:lnTo>
                  <a:lnTo>
                    <a:pt x="3777" y="1881"/>
                  </a:lnTo>
                  <a:lnTo>
                    <a:pt x="3769" y="1836"/>
                  </a:lnTo>
                  <a:lnTo>
                    <a:pt x="3764" y="1827"/>
                  </a:lnTo>
                  <a:lnTo>
                    <a:pt x="3755" y="1792"/>
                  </a:lnTo>
                  <a:lnTo>
                    <a:pt x="3746" y="1765"/>
                  </a:lnTo>
                  <a:lnTo>
                    <a:pt x="3746" y="1712"/>
                  </a:lnTo>
                  <a:lnTo>
                    <a:pt x="3764" y="1712"/>
                  </a:lnTo>
                  <a:lnTo>
                    <a:pt x="3764" y="1685"/>
                  </a:lnTo>
                  <a:lnTo>
                    <a:pt x="3965" y="1640"/>
                  </a:lnTo>
                  <a:lnTo>
                    <a:pt x="3965" y="1747"/>
                  </a:lnTo>
                  <a:lnTo>
                    <a:pt x="3987" y="1774"/>
                  </a:lnTo>
                  <a:lnTo>
                    <a:pt x="4005" y="1827"/>
                  </a:lnTo>
                  <a:lnTo>
                    <a:pt x="4018" y="1854"/>
                  </a:lnTo>
                  <a:lnTo>
                    <a:pt x="4036" y="1917"/>
                  </a:lnTo>
                  <a:lnTo>
                    <a:pt x="4120" y="1917"/>
                  </a:lnTo>
                  <a:lnTo>
                    <a:pt x="4174" y="1943"/>
                  </a:lnTo>
                  <a:lnTo>
                    <a:pt x="4281" y="1979"/>
                  </a:lnTo>
                  <a:lnTo>
                    <a:pt x="4361" y="1979"/>
                  </a:lnTo>
                  <a:lnTo>
                    <a:pt x="4370" y="1961"/>
                  </a:lnTo>
                  <a:lnTo>
                    <a:pt x="4374" y="1943"/>
                  </a:lnTo>
                  <a:lnTo>
                    <a:pt x="4383" y="1934"/>
                  </a:lnTo>
                  <a:lnTo>
                    <a:pt x="4392" y="1917"/>
                  </a:lnTo>
                  <a:lnTo>
                    <a:pt x="4392" y="1810"/>
                  </a:lnTo>
                  <a:lnTo>
                    <a:pt x="4495" y="1810"/>
                  </a:lnTo>
                  <a:lnTo>
                    <a:pt x="4526" y="1943"/>
                  </a:lnTo>
                  <a:lnTo>
                    <a:pt x="4561" y="2086"/>
                  </a:lnTo>
                  <a:lnTo>
                    <a:pt x="4570" y="2024"/>
                  </a:lnTo>
                  <a:lnTo>
                    <a:pt x="4570" y="1997"/>
                  </a:lnTo>
                  <a:lnTo>
                    <a:pt x="4579" y="1943"/>
                  </a:lnTo>
                  <a:lnTo>
                    <a:pt x="4579" y="1917"/>
                  </a:lnTo>
                  <a:lnTo>
                    <a:pt x="4633" y="1917"/>
                  </a:lnTo>
                  <a:lnTo>
                    <a:pt x="4633" y="1649"/>
                  </a:lnTo>
                  <a:lnTo>
                    <a:pt x="4642" y="1524"/>
                  </a:lnTo>
                  <a:lnTo>
                    <a:pt x="4633" y="1462"/>
                  </a:lnTo>
                  <a:lnTo>
                    <a:pt x="4579" y="1337"/>
                  </a:lnTo>
                  <a:lnTo>
                    <a:pt x="4539" y="1203"/>
                  </a:lnTo>
                  <a:lnTo>
                    <a:pt x="4530" y="1043"/>
                  </a:lnTo>
                  <a:lnTo>
                    <a:pt x="4548" y="891"/>
                  </a:lnTo>
                  <a:lnTo>
                    <a:pt x="4602" y="722"/>
                  </a:lnTo>
                  <a:lnTo>
                    <a:pt x="4642" y="686"/>
                  </a:lnTo>
                  <a:lnTo>
                    <a:pt x="4686" y="660"/>
                  </a:lnTo>
                  <a:lnTo>
                    <a:pt x="4735" y="642"/>
                  </a:lnTo>
                  <a:close/>
                  <a:moveTo>
                    <a:pt x="3791" y="205"/>
                  </a:moveTo>
                  <a:lnTo>
                    <a:pt x="3884" y="330"/>
                  </a:lnTo>
                  <a:lnTo>
                    <a:pt x="3942" y="481"/>
                  </a:lnTo>
                  <a:lnTo>
                    <a:pt x="3973" y="669"/>
                  </a:lnTo>
                  <a:lnTo>
                    <a:pt x="4018" y="1150"/>
                  </a:lnTo>
                  <a:lnTo>
                    <a:pt x="4089" y="1168"/>
                  </a:lnTo>
                  <a:lnTo>
                    <a:pt x="4134" y="1186"/>
                  </a:lnTo>
                  <a:lnTo>
                    <a:pt x="4174" y="1248"/>
                  </a:lnTo>
                  <a:lnTo>
                    <a:pt x="4196" y="1328"/>
                  </a:lnTo>
                  <a:lnTo>
                    <a:pt x="4205" y="1462"/>
                  </a:lnTo>
                  <a:lnTo>
                    <a:pt x="4192" y="1462"/>
                  </a:lnTo>
                  <a:lnTo>
                    <a:pt x="4183" y="1453"/>
                  </a:lnTo>
                  <a:lnTo>
                    <a:pt x="4165" y="1417"/>
                  </a:lnTo>
                  <a:lnTo>
                    <a:pt x="4152" y="1400"/>
                  </a:lnTo>
                  <a:lnTo>
                    <a:pt x="4152" y="1462"/>
                  </a:lnTo>
                  <a:lnTo>
                    <a:pt x="4165" y="1498"/>
                  </a:lnTo>
                  <a:lnTo>
                    <a:pt x="4174" y="1515"/>
                  </a:lnTo>
                  <a:lnTo>
                    <a:pt x="4183" y="1515"/>
                  </a:lnTo>
                  <a:lnTo>
                    <a:pt x="4183" y="1560"/>
                  </a:lnTo>
                  <a:lnTo>
                    <a:pt x="4192" y="1605"/>
                  </a:lnTo>
                  <a:lnTo>
                    <a:pt x="4112" y="1640"/>
                  </a:lnTo>
                  <a:lnTo>
                    <a:pt x="4067" y="1640"/>
                  </a:lnTo>
                  <a:lnTo>
                    <a:pt x="3987" y="1578"/>
                  </a:lnTo>
                  <a:lnTo>
                    <a:pt x="3911" y="1560"/>
                  </a:lnTo>
                  <a:lnTo>
                    <a:pt x="3822" y="1587"/>
                  </a:lnTo>
                  <a:lnTo>
                    <a:pt x="3737" y="1640"/>
                  </a:lnTo>
                  <a:lnTo>
                    <a:pt x="3653" y="1667"/>
                  </a:lnTo>
                  <a:lnTo>
                    <a:pt x="3559" y="1667"/>
                  </a:lnTo>
                  <a:lnTo>
                    <a:pt x="3452" y="1605"/>
                  </a:lnTo>
                  <a:lnTo>
                    <a:pt x="3394" y="1578"/>
                  </a:lnTo>
                  <a:lnTo>
                    <a:pt x="3350" y="1560"/>
                  </a:lnTo>
                  <a:lnTo>
                    <a:pt x="3310" y="1542"/>
                  </a:lnTo>
                  <a:lnTo>
                    <a:pt x="3274" y="1498"/>
                  </a:lnTo>
                  <a:lnTo>
                    <a:pt x="3247" y="1400"/>
                  </a:lnTo>
                  <a:lnTo>
                    <a:pt x="3265" y="1400"/>
                  </a:lnTo>
                  <a:lnTo>
                    <a:pt x="3305" y="1328"/>
                  </a:lnTo>
                  <a:lnTo>
                    <a:pt x="3363" y="1293"/>
                  </a:lnTo>
                  <a:lnTo>
                    <a:pt x="3434" y="1275"/>
                  </a:lnTo>
                  <a:lnTo>
                    <a:pt x="3506" y="1266"/>
                  </a:lnTo>
                  <a:lnTo>
                    <a:pt x="3506" y="1230"/>
                  </a:lnTo>
                  <a:lnTo>
                    <a:pt x="3475" y="1186"/>
                  </a:lnTo>
                  <a:lnTo>
                    <a:pt x="3452" y="1150"/>
                  </a:lnTo>
                  <a:lnTo>
                    <a:pt x="3421" y="1141"/>
                  </a:lnTo>
                  <a:lnTo>
                    <a:pt x="3363" y="1123"/>
                  </a:lnTo>
                  <a:lnTo>
                    <a:pt x="3212" y="1123"/>
                  </a:lnTo>
                  <a:lnTo>
                    <a:pt x="3203" y="1025"/>
                  </a:lnTo>
                  <a:lnTo>
                    <a:pt x="3181" y="936"/>
                  </a:lnTo>
                  <a:lnTo>
                    <a:pt x="3163" y="856"/>
                  </a:lnTo>
                  <a:lnTo>
                    <a:pt x="3149" y="767"/>
                  </a:lnTo>
                  <a:lnTo>
                    <a:pt x="3149" y="606"/>
                  </a:lnTo>
                  <a:lnTo>
                    <a:pt x="3181" y="517"/>
                  </a:lnTo>
                  <a:lnTo>
                    <a:pt x="3212" y="410"/>
                  </a:lnTo>
                  <a:lnTo>
                    <a:pt x="3247" y="312"/>
                  </a:lnTo>
                  <a:lnTo>
                    <a:pt x="3296" y="250"/>
                  </a:lnTo>
                  <a:lnTo>
                    <a:pt x="3350" y="267"/>
                  </a:lnTo>
                  <a:lnTo>
                    <a:pt x="3363" y="267"/>
                  </a:lnTo>
                  <a:lnTo>
                    <a:pt x="3363" y="312"/>
                  </a:lnTo>
                  <a:lnTo>
                    <a:pt x="3359" y="312"/>
                  </a:lnTo>
                  <a:lnTo>
                    <a:pt x="3359" y="330"/>
                  </a:lnTo>
                  <a:lnTo>
                    <a:pt x="3363" y="348"/>
                  </a:lnTo>
                  <a:lnTo>
                    <a:pt x="3363" y="374"/>
                  </a:lnTo>
                  <a:lnTo>
                    <a:pt x="3537" y="374"/>
                  </a:lnTo>
                  <a:lnTo>
                    <a:pt x="3550" y="392"/>
                  </a:lnTo>
                  <a:lnTo>
                    <a:pt x="3559" y="410"/>
                  </a:lnTo>
                  <a:lnTo>
                    <a:pt x="3568" y="437"/>
                  </a:lnTo>
                  <a:lnTo>
                    <a:pt x="3577" y="472"/>
                  </a:lnTo>
                  <a:lnTo>
                    <a:pt x="3590" y="481"/>
                  </a:lnTo>
                  <a:lnTo>
                    <a:pt x="3608" y="517"/>
                  </a:lnTo>
                  <a:lnTo>
                    <a:pt x="3613" y="472"/>
                  </a:lnTo>
                  <a:lnTo>
                    <a:pt x="3622" y="455"/>
                  </a:lnTo>
                  <a:lnTo>
                    <a:pt x="3639" y="437"/>
                  </a:lnTo>
                  <a:lnTo>
                    <a:pt x="3644" y="419"/>
                  </a:lnTo>
                  <a:lnTo>
                    <a:pt x="3671" y="419"/>
                  </a:lnTo>
                  <a:lnTo>
                    <a:pt x="3693" y="410"/>
                  </a:lnTo>
                  <a:lnTo>
                    <a:pt x="3724" y="535"/>
                  </a:lnTo>
                  <a:lnTo>
                    <a:pt x="3755" y="624"/>
                  </a:lnTo>
                  <a:lnTo>
                    <a:pt x="3777" y="686"/>
                  </a:lnTo>
                  <a:lnTo>
                    <a:pt x="3786" y="642"/>
                  </a:lnTo>
                  <a:lnTo>
                    <a:pt x="3791" y="597"/>
                  </a:lnTo>
                  <a:lnTo>
                    <a:pt x="3791" y="481"/>
                  </a:lnTo>
                  <a:lnTo>
                    <a:pt x="3764" y="392"/>
                  </a:lnTo>
                  <a:lnTo>
                    <a:pt x="3769" y="294"/>
                  </a:lnTo>
                  <a:lnTo>
                    <a:pt x="3791" y="205"/>
                  </a:lnTo>
                  <a:close/>
                  <a:moveTo>
                    <a:pt x="3880" y="62"/>
                  </a:moveTo>
                  <a:lnTo>
                    <a:pt x="3916" y="62"/>
                  </a:lnTo>
                  <a:lnTo>
                    <a:pt x="3978" y="98"/>
                  </a:lnTo>
                  <a:lnTo>
                    <a:pt x="4005" y="125"/>
                  </a:lnTo>
                  <a:lnTo>
                    <a:pt x="4009" y="169"/>
                  </a:lnTo>
                  <a:lnTo>
                    <a:pt x="4009" y="205"/>
                  </a:lnTo>
                  <a:lnTo>
                    <a:pt x="4018" y="250"/>
                  </a:lnTo>
                  <a:lnTo>
                    <a:pt x="4018" y="312"/>
                  </a:lnTo>
                  <a:lnTo>
                    <a:pt x="3996" y="312"/>
                  </a:lnTo>
                  <a:lnTo>
                    <a:pt x="3978" y="330"/>
                  </a:lnTo>
                  <a:lnTo>
                    <a:pt x="3956" y="330"/>
                  </a:lnTo>
                  <a:lnTo>
                    <a:pt x="3933" y="348"/>
                  </a:lnTo>
                  <a:lnTo>
                    <a:pt x="3893" y="267"/>
                  </a:lnTo>
                  <a:lnTo>
                    <a:pt x="3849" y="205"/>
                  </a:lnTo>
                  <a:lnTo>
                    <a:pt x="3880" y="62"/>
                  </a:lnTo>
                  <a:close/>
                  <a:moveTo>
                    <a:pt x="19003" y="0"/>
                  </a:moveTo>
                  <a:lnTo>
                    <a:pt x="19088" y="0"/>
                  </a:lnTo>
                  <a:lnTo>
                    <a:pt x="19159" y="36"/>
                  </a:lnTo>
                  <a:lnTo>
                    <a:pt x="19226" y="62"/>
                  </a:lnTo>
                  <a:lnTo>
                    <a:pt x="19244" y="205"/>
                  </a:lnTo>
                  <a:lnTo>
                    <a:pt x="19016" y="205"/>
                  </a:lnTo>
                  <a:lnTo>
                    <a:pt x="19007" y="160"/>
                  </a:lnTo>
                  <a:lnTo>
                    <a:pt x="19007" y="116"/>
                  </a:lnTo>
                  <a:lnTo>
                    <a:pt x="19003" y="62"/>
                  </a:lnTo>
                  <a:lnTo>
                    <a:pt x="19003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62" name="Shape 962"/>
            <p:cNvSpPr/>
            <p:nvPr/>
          </p:nvSpPr>
          <p:spPr>
            <a:xfrm>
              <a:off x="443911" y="190954"/>
              <a:ext cx="3193230" cy="1642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86" y="1954"/>
                  </a:moveTo>
                  <a:lnTo>
                    <a:pt x="13440" y="1993"/>
                  </a:lnTo>
                  <a:lnTo>
                    <a:pt x="13440" y="2061"/>
                  </a:lnTo>
                  <a:lnTo>
                    <a:pt x="13421" y="2061"/>
                  </a:lnTo>
                  <a:lnTo>
                    <a:pt x="13406" y="2091"/>
                  </a:lnTo>
                  <a:lnTo>
                    <a:pt x="13371" y="2091"/>
                  </a:lnTo>
                  <a:lnTo>
                    <a:pt x="13371" y="2012"/>
                  </a:lnTo>
                  <a:lnTo>
                    <a:pt x="13386" y="1954"/>
                  </a:lnTo>
                  <a:close/>
                  <a:moveTo>
                    <a:pt x="2789" y="1876"/>
                  </a:moveTo>
                  <a:lnTo>
                    <a:pt x="2789" y="1905"/>
                  </a:lnTo>
                  <a:lnTo>
                    <a:pt x="2809" y="1905"/>
                  </a:lnTo>
                  <a:lnTo>
                    <a:pt x="2799" y="2081"/>
                  </a:lnTo>
                  <a:lnTo>
                    <a:pt x="2809" y="2227"/>
                  </a:lnTo>
                  <a:lnTo>
                    <a:pt x="2844" y="2364"/>
                  </a:lnTo>
                  <a:lnTo>
                    <a:pt x="2859" y="2384"/>
                  </a:lnTo>
                  <a:lnTo>
                    <a:pt x="2879" y="2384"/>
                  </a:lnTo>
                  <a:lnTo>
                    <a:pt x="2894" y="2403"/>
                  </a:lnTo>
                  <a:lnTo>
                    <a:pt x="2923" y="2403"/>
                  </a:lnTo>
                  <a:lnTo>
                    <a:pt x="2923" y="1993"/>
                  </a:lnTo>
                  <a:lnTo>
                    <a:pt x="3052" y="1993"/>
                  </a:lnTo>
                  <a:lnTo>
                    <a:pt x="3077" y="2110"/>
                  </a:lnTo>
                  <a:lnTo>
                    <a:pt x="3112" y="2227"/>
                  </a:lnTo>
                  <a:lnTo>
                    <a:pt x="3147" y="2335"/>
                  </a:lnTo>
                  <a:lnTo>
                    <a:pt x="3206" y="2364"/>
                  </a:lnTo>
                  <a:lnTo>
                    <a:pt x="3206" y="2413"/>
                  </a:lnTo>
                  <a:lnTo>
                    <a:pt x="3216" y="2520"/>
                  </a:lnTo>
                  <a:lnTo>
                    <a:pt x="3226" y="2638"/>
                  </a:lnTo>
                  <a:lnTo>
                    <a:pt x="3226" y="2706"/>
                  </a:lnTo>
                  <a:lnTo>
                    <a:pt x="3241" y="2687"/>
                  </a:lnTo>
                  <a:lnTo>
                    <a:pt x="3251" y="2687"/>
                  </a:lnTo>
                  <a:lnTo>
                    <a:pt x="3261" y="2677"/>
                  </a:lnTo>
                  <a:lnTo>
                    <a:pt x="3276" y="2618"/>
                  </a:lnTo>
                  <a:lnTo>
                    <a:pt x="3296" y="2520"/>
                  </a:lnTo>
                  <a:lnTo>
                    <a:pt x="3301" y="2481"/>
                  </a:lnTo>
                  <a:lnTo>
                    <a:pt x="3320" y="2452"/>
                  </a:lnTo>
                  <a:lnTo>
                    <a:pt x="3335" y="2433"/>
                  </a:lnTo>
                  <a:lnTo>
                    <a:pt x="3365" y="2413"/>
                  </a:lnTo>
                  <a:lnTo>
                    <a:pt x="3380" y="2384"/>
                  </a:lnTo>
                  <a:lnTo>
                    <a:pt x="3400" y="2364"/>
                  </a:lnTo>
                  <a:lnTo>
                    <a:pt x="3380" y="2364"/>
                  </a:lnTo>
                  <a:lnTo>
                    <a:pt x="3380" y="2335"/>
                  </a:lnTo>
                  <a:lnTo>
                    <a:pt x="3335" y="2364"/>
                  </a:lnTo>
                  <a:lnTo>
                    <a:pt x="3310" y="2403"/>
                  </a:lnTo>
                  <a:lnTo>
                    <a:pt x="3276" y="2452"/>
                  </a:lnTo>
                  <a:lnTo>
                    <a:pt x="3226" y="2481"/>
                  </a:lnTo>
                  <a:lnTo>
                    <a:pt x="3216" y="2335"/>
                  </a:lnTo>
                  <a:lnTo>
                    <a:pt x="3206" y="2227"/>
                  </a:lnTo>
                  <a:lnTo>
                    <a:pt x="3172" y="2022"/>
                  </a:lnTo>
                  <a:lnTo>
                    <a:pt x="3191" y="2012"/>
                  </a:lnTo>
                  <a:lnTo>
                    <a:pt x="3196" y="2012"/>
                  </a:lnTo>
                  <a:lnTo>
                    <a:pt x="3216" y="1993"/>
                  </a:lnTo>
                  <a:lnTo>
                    <a:pt x="3241" y="1993"/>
                  </a:lnTo>
                  <a:lnTo>
                    <a:pt x="3266" y="2022"/>
                  </a:lnTo>
                  <a:lnTo>
                    <a:pt x="3286" y="2042"/>
                  </a:lnTo>
                  <a:lnTo>
                    <a:pt x="3335" y="2081"/>
                  </a:lnTo>
                  <a:lnTo>
                    <a:pt x="3365" y="2091"/>
                  </a:lnTo>
                  <a:lnTo>
                    <a:pt x="3400" y="2208"/>
                  </a:lnTo>
                  <a:lnTo>
                    <a:pt x="3435" y="2345"/>
                  </a:lnTo>
                  <a:lnTo>
                    <a:pt x="3459" y="2472"/>
                  </a:lnTo>
                  <a:lnTo>
                    <a:pt x="3494" y="2550"/>
                  </a:lnTo>
                  <a:lnTo>
                    <a:pt x="3509" y="2569"/>
                  </a:lnTo>
                  <a:lnTo>
                    <a:pt x="3603" y="2569"/>
                  </a:lnTo>
                  <a:lnTo>
                    <a:pt x="3623" y="2589"/>
                  </a:lnTo>
                  <a:lnTo>
                    <a:pt x="3708" y="2706"/>
                  </a:lnTo>
                  <a:lnTo>
                    <a:pt x="3777" y="2862"/>
                  </a:lnTo>
                  <a:lnTo>
                    <a:pt x="3856" y="2999"/>
                  </a:lnTo>
                  <a:lnTo>
                    <a:pt x="3856" y="3116"/>
                  </a:lnTo>
                  <a:lnTo>
                    <a:pt x="3926" y="3165"/>
                  </a:lnTo>
                  <a:lnTo>
                    <a:pt x="3985" y="3234"/>
                  </a:lnTo>
                  <a:lnTo>
                    <a:pt x="4020" y="3341"/>
                  </a:lnTo>
                  <a:lnTo>
                    <a:pt x="4065" y="3458"/>
                  </a:lnTo>
                  <a:lnTo>
                    <a:pt x="4100" y="3576"/>
                  </a:lnTo>
                  <a:lnTo>
                    <a:pt x="4144" y="3683"/>
                  </a:lnTo>
                  <a:lnTo>
                    <a:pt x="4115" y="3751"/>
                  </a:lnTo>
                  <a:lnTo>
                    <a:pt x="4100" y="3781"/>
                  </a:lnTo>
                  <a:lnTo>
                    <a:pt x="4090" y="3830"/>
                  </a:lnTo>
                  <a:lnTo>
                    <a:pt x="4080" y="3869"/>
                  </a:lnTo>
                  <a:lnTo>
                    <a:pt x="4115" y="3986"/>
                  </a:lnTo>
                  <a:lnTo>
                    <a:pt x="4169" y="4074"/>
                  </a:lnTo>
                  <a:lnTo>
                    <a:pt x="4239" y="4123"/>
                  </a:lnTo>
                  <a:lnTo>
                    <a:pt x="4239" y="4191"/>
                  </a:lnTo>
                  <a:lnTo>
                    <a:pt x="4249" y="4211"/>
                  </a:lnTo>
                  <a:lnTo>
                    <a:pt x="4249" y="4220"/>
                  </a:lnTo>
                  <a:lnTo>
                    <a:pt x="4253" y="4240"/>
                  </a:lnTo>
                  <a:lnTo>
                    <a:pt x="4273" y="4259"/>
                  </a:lnTo>
                  <a:lnTo>
                    <a:pt x="4288" y="4289"/>
                  </a:lnTo>
                  <a:lnTo>
                    <a:pt x="4318" y="4308"/>
                  </a:lnTo>
                  <a:lnTo>
                    <a:pt x="4333" y="4328"/>
                  </a:lnTo>
                  <a:lnTo>
                    <a:pt x="4353" y="4357"/>
                  </a:lnTo>
                  <a:lnTo>
                    <a:pt x="4368" y="4416"/>
                  </a:lnTo>
                  <a:lnTo>
                    <a:pt x="4358" y="4426"/>
                  </a:lnTo>
                  <a:lnTo>
                    <a:pt x="4358" y="4465"/>
                  </a:lnTo>
                  <a:lnTo>
                    <a:pt x="4368" y="4484"/>
                  </a:lnTo>
                  <a:lnTo>
                    <a:pt x="4387" y="4494"/>
                  </a:lnTo>
                  <a:lnTo>
                    <a:pt x="4412" y="4513"/>
                  </a:lnTo>
                  <a:lnTo>
                    <a:pt x="4427" y="4533"/>
                  </a:lnTo>
                  <a:lnTo>
                    <a:pt x="4482" y="4533"/>
                  </a:lnTo>
                  <a:lnTo>
                    <a:pt x="4447" y="4992"/>
                  </a:lnTo>
                  <a:lnTo>
                    <a:pt x="4422" y="5012"/>
                  </a:lnTo>
                  <a:lnTo>
                    <a:pt x="4392" y="5012"/>
                  </a:lnTo>
                  <a:lnTo>
                    <a:pt x="4368" y="5021"/>
                  </a:lnTo>
                  <a:lnTo>
                    <a:pt x="4333" y="5021"/>
                  </a:lnTo>
                  <a:lnTo>
                    <a:pt x="4298" y="4943"/>
                  </a:lnTo>
                  <a:lnTo>
                    <a:pt x="4253" y="4855"/>
                  </a:lnTo>
                  <a:lnTo>
                    <a:pt x="4219" y="4767"/>
                  </a:lnTo>
                  <a:lnTo>
                    <a:pt x="4194" y="4650"/>
                  </a:lnTo>
                  <a:lnTo>
                    <a:pt x="4159" y="4650"/>
                  </a:lnTo>
                  <a:lnTo>
                    <a:pt x="4134" y="4670"/>
                  </a:lnTo>
                  <a:lnTo>
                    <a:pt x="4110" y="4670"/>
                  </a:lnTo>
                  <a:lnTo>
                    <a:pt x="4080" y="4689"/>
                  </a:lnTo>
                  <a:lnTo>
                    <a:pt x="4124" y="4953"/>
                  </a:lnTo>
                  <a:lnTo>
                    <a:pt x="4159" y="5246"/>
                  </a:lnTo>
                  <a:lnTo>
                    <a:pt x="4219" y="5246"/>
                  </a:lnTo>
                  <a:lnTo>
                    <a:pt x="4253" y="5383"/>
                  </a:lnTo>
                  <a:lnTo>
                    <a:pt x="4283" y="5520"/>
                  </a:lnTo>
                  <a:lnTo>
                    <a:pt x="4288" y="5705"/>
                  </a:lnTo>
                  <a:lnTo>
                    <a:pt x="4283" y="5725"/>
                  </a:lnTo>
                  <a:lnTo>
                    <a:pt x="4273" y="5744"/>
                  </a:lnTo>
                  <a:lnTo>
                    <a:pt x="4273" y="5764"/>
                  </a:lnTo>
                  <a:lnTo>
                    <a:pt x="4263" y="5774"/>
                  </a:lnTo>
                  <a:lnTo>
                    <a:pt x="4253" y="5793"/>
                  </a:lnTo>
                  <a:lnTo>
                    <a:pt x="4239" y="5813"/>
                  </a:lnTo>
                  <a:lnTo>
                    <a:pt x="4204" y="5774"/>
                  </a:lnTo>
                  <a:lnTo>
                    <a:pt x="4115" y="5676"/>
                  </a:lnTo>
                  <a:lnTo>
                    <a:pt x="4080" y="5637"/>
                  </a:lnTo>
                  <a:lnTo>
                    <a:pt x="4065" y="5627"/>
                  </a:lnTo>
                  <a:lnTo>
                    <a:pt x="4050" y="5627"/>
                  </a:lnTo>
                  <a:lnTo>
                    <a:pt x="4100" y="5764"/>
                  </a:lnTo>
                  <a:lnTo>
                    <a:pt x="4144" y="5881"/>
                  </a:lnTo>
                  <a:lnTo>
                    <a:pt x="4179" y="6028"/>
                  </a:lnTo>
                  <a:lnTo>
                    <a:pt x="4159" y="6028"/>
                  </a:lnTo>
                  <a:lnTo>
                    <a:pt x="4100" y="5979"/>
                  </a:lnTo>
                  <a:lnTo>
                    <a:pt x="4020" y="5950"/>
                  </a:lnTo>
                  <a:lnTo>
                    <a:pt x="3936" y="5910"/>
                  </a:lnTo>
                  <a:lnTo>
                    <a:pt x="3876" y="5842"/>
                  </a:lnTo>
                  <a:lnTo>
                    <a:pt x="3822" y="5744"/>
                  </a:lnTo>
                  <a:lnTo>
                    <a:pt x="3787" y="5588"/>
                  </a:lnTo>
                  <a:lnTo>
                    <a:pt x="3752" y="5451"/>
                  </a:lnTo>
                  <a:lnTo>
                    <a:pt x="3703" y="5315"/>
                  </a:lnTo>
                  <a:lnTo>
                    <a:pt x="3648" y="5217"/>
                  </a:lnTo>
                  <a:lnTo>
                    <a:pt x="3574" y="5295"/>
                  </a:lnTo>
                  <a:lnTo>
                    <a:pt x="3484" y="5354"/>
                  </a:lnTo>
                  <a:lnTo>
                    <a:pt x="3380" y="5363"/>
                  </a:lnTo>
                  <a:lnTo>
                    <a:pt x="3370" y="5315"/>
                  </a:lnTo>
                  <a:lnTo>
                    <a:pt x="3365" y="5266"/>
                  </a:lnTo>
                  <a:lnTo>
                    <a:pt x="3365" y="5148"/>
                  </a:lnTo>
                  <a:lnTo>
                    <a:pt x="3440" y="5090"/>
                  </a:lnTo>
                  <a:lnTo>
                    <a:pt x="3539" y="5041"/>
                  </a:lnTo>
                  <a:lnTo>
                    <a:pt x="3623" y="4992"/>
                  </a:lnTo>
                  <a:lnTo>
                    <a:pt x="3648" y="4894"/>
                  </a:lnTo>
                  <a:lnTo>
                    <a:pt x="3673" y="4758"/>
                  </a:lnTo>
                  <a:lnTo>
                    <a:pt x="3703" y="4601"/>
                  </a:lnTo>
                  <a:lnTo>
                    <a:pt x="3717" y="4445"/>
                  </a:lnTo>
                  <a:lnTo>
                    <a:pt x="3727" y="4328"/>
                  </a:lnTo>
                  <a:lnTo>
                    <a:pt x="3717" y="4240"/>
                  </a:lnTo>
                  <a:lnTo>
                    <a:pt x="3683" y="4123"/>
                  </a:lnTo>
                  <a:lnTo>
                    <a:pt x="3638" y="4054"/>
                  </a:lnTo>
                  <a:lnTo>
                    <a:pt x="3588" y="3986"/>
                  </a:lnTo>
                  <a:lnTo>
                    <a:pt x="3554" y="3898"/>
                  </a:lnTo>
                  <a:lnTo>
                    <a:pt x="3509" y="3488"/>
                  </a:lnTo>
                  <a:lnTo>
                    <a:pt x="3440" y="3458"/>
                  </a:lnTo>
                  <a:lnTo>
                    <a:pt x="3390" y="3390"/>
                  </a:lnTo>
                  <a:lnTo>
                    <a:pt x="3345" y="3322"/>
                  </a:lnTo>
                  <a:lnTo>
                    <a:pt x="3301" y="3302"/>
                  </a:lnTo>
                  <a:lnTo>
                    <a:pt x="3261" y="3341"/>
                  </a:lnTo>
                  <a:lnTo>
                    <a:pt x="3231" y="3390"/>
                  </a:lnTo>
                  <a:lnTo>
                    <a:pt x="3206" y="3439"/>
                  </a:lnTo>
                  <a:lnTo>
                    <a:pt x="3172" y="3488"/>
                  </a:lnTo>
                  <a:lnTo>
                    <a:pt x="3112" y="3527"/>
                  </a:lnTo>
                  <a:lnTo>
                    <a:pt x="3052" y="3458"/>
                  </a:lnTo>
                  <a:lnTo>
                    <a:pt x="2973" y="3409"/>
                  </a:lnTo>
                  <a:lnTo>
                    <a:pt x="2889" y="3370"/>
                  </a:lnTo>
                  <a:lnTo>
                    <a:pt x="2809" y="3322"/>
                  </a:lnTo>
                  <a:lnTo>
                    <a:pt x="2740" y="3273"/>
                  </a:lnTo>
                  <a:lnTo>
                    <a:pt x="2685" y="3185"/>
                  </a:lnTo>
                  <a:lnTo>
                    <a:pt x="2650" y="3048"/>
                  </a:lnTo>
                  <a:lnTo>
                    <a:pt x="2660" y="3028"/>
                  </a:lnTo>
                  <a:lnTo>
                    <a:pt x="2660" y="3019"/>
                  </a:lnTo>
                  <a:lnTo>
                    <a:pt x="2670" y="3019"/>
                  </a:lnTo>
                  <a:lnTo>
                    <a:pt x="2670" y="2960"/>
                  </a:lnTo>
                  <a:lnTo>
                    <a:pt x="2635" y="2950"/>
                  </a:lnTo>
                  <a:lnTo>
                    <a:pt x="2601" y="2931"/>
                  </a:lnTo>
                  <a:lnTo>
                    <a:pt x="2576" y="2892"/>
                  </a:lnTo>
                  <a:lnTo>
                    <a:pt x="2556" y="2843"/>
                  </a:lnTo>
                  <a:lnTo>
                    <a:pt x="2541" y="2774"/>
                  </a:lnTo>
                  <a:lnTo>
                    <a:pt x="2586" y="2608"/>
                  </a:lnTo>
                  <a:lnTo>
                    <a:pt x="2621" y="2384"/>
                  </a:lnTo>
                  <a:lnTo>
                    <a:pt x="2635" y="2139"/>
                  </a:lnTo>
                  <a:lnTo>
                    <a:pt x="2650" y="1905"/>
                  </a:lnTo>
                  <a:lnTo>
                    <a:pt x="2789" y="1876"/>
                  </a:lnTo>
                  <a:close/>
                  <a:moveTo>
                    <a:pt x="1985" y="1837"/>
                  </a:moveTo>
                  <a:lnTo>
                    <a:pt x="2065" y="1837"/>
                  </a:lnTo>
                  <a:lnTo>
                    <a:pt x="2109" y="2179"/>
                  </a:lnTo>
                  <a:lnTo>
                    <a:pt x="2144" y="2550"/>
                  </a:lnTo>
                  <a:lnTo>
                    <a:pt x="2124" y="2550"/>
                  </a:lnTo>
                  <a:lnTo>
                    <a:pt x="2099" y="2618"/>
                  </a:lnTo>
                  <a:lnTo>
                    <a:pt x="2045" y="2589"/>
                  </a:lnTo>
                  <a:lnTo>
                    <a:pt x="2030" y="2618"/>
                  </a:lnTo>
                  <a:lnTo>
                    <a:pt x="2030" y="2706"/>
                  </a:lnTo>
                  <a:lnTo>
                    <a:pt x="2020" y="2726"/>
                  </a:lnTo>
                  <a:lnTo>
                    <a:pt x="2010" y="2755"/>
                  </a:lnTo>
                  <a:lnTo>
                    <a:pt x="1985" y="2774"/>
                  </a:lnTo>
                  <a:lnTo>
                    <a:pt x="1960" y="2745"/>
                  </a:lnTo>
                  <a:lnTo>
                    <a:pt x="1926" y="2687"/>
                  </a:lnTo>
                  <a:lnTo>
                    <a:pt x="1891" y="2657"/>
                  </a:lnTo>
                  <a:lnTo>
                    <a:pt x="1891" y="2550"/>
                  </a:lnTo>
                  <a:lnTo>
                    <a:pt x="1777" y="2520"/>
                  </a:lnTo>
                  <a:lnTo>
                    <a:pt x="1797" y="2208"/>
                  </a:lnTo>
                  <a:lnTo>
                    <a:pt x="1831" y="2179"/>
                  </a:lnTo>
                  <a:lnTo>
                    <a:pt x="1866" y="2130"/>
                  </a:lnTo>
                  <a:lnTo>
                    <a:pt x="1891" y="2061"/>
                  </a:lnTo>
                  <a:lnTo>
                    <a:pt x="1866" y="2042"/>
                  </a:lnTo>
                  <a:lnTo>
                    <a:pt x="1846" y="2022"/>
                  </a:lnTo>
                  <a:lnTo>
                    <a:pt x="1831" y="2012"/>
                  </a:lnTo>
                  <a:lnTo>
                    <a:pt x="1812" y="1973"/>
                  </a:lnTo>
                  <a:lnTo>
                    <a:pt x="1802" y="1944"/>
                  </a:lnTo>
                  <a:lnTo>
                    <a:pt x="1797" y="1876"/>
                  </a:lnTo>
                  <a:lnTo>
                    <a:pt x="1985" y="1837"/>
                  </a:lnTo>
                  <a:close/>
                  <a:moveTo>
                    <a:pt x="18170" y="1680"/>
                  </a:moveTo>
                  <a:lnTo>
                    <a:pt x="18230" y="1739"/>
                  </a:lnTo>
                  <a:lnTo>
                    <a:pt x="18230" y="1807"/>
                  </a:lnTo>
                  <a:lnTo>
                    <a:pt x="18151" y="1807"/>
                  </a:lnTo>
                  <a:lnTo>
                    <a:pt x="18170" y="1680"/>
                  </a:lnTo>
                  <a:close/>
                  <a:moveTo>
                    <a:pt x="2174" y="1680"/>
                  </a:moveTo>
                  <a:lnTo>
                    <a:pt x="2238" y="1700"/>
                  </a:lnTo>
                  <a:lnTo>
                    <a:pt x="2308" y="1719"/>
                  </a:lnTo>
                  <a:lnTo>
                    <a:pt x="2367" y="1739"/>
                  </a:lnTo>
                  <a:lnTo>
                    <a:pt x="2412" y="1768"/>
                  </a:lnTo>
                  <a:lnTo>
                    <a:pt x="2417" y="1807"/>
                  </a:lnTo>
                  <a:lnTo>
                    <a:pt x="2417" y="1856"/>
                  </a:lnTo>
                  <a:lnTo>
                    <a:pt x="2427" y="1925"/>
                  </a:lnTo>
                  <a:lnTo>
                    <a:pt x="2427" y="1993"/>
                  </a:lnTo>
                  <a:lnTo>
                    <a:pt x="2417" y="2022"/>
                  </a:lnTo>
                  <a:lnTo>
                    <a:pt x="2412" y="2061"/>
                  </a:lnTo>
                  <a:lnTo>
                    <a:pt x="2402" y="2110"/>
                  </a:lnTo>
                  <a:lnTo>
                    <a:pt x="2382" y="2139"/>
                  </a:lnTo>
                  <a:lnTo>
                    <a:pt x="2367" y="2159"/>
                  </a:lnTo>
                  <a:lnTo>
                    <a:pt x="2348" y="2179"/>
                  </a:lnTo>
                  <a:lnTo>
                    <a:pt x="2343" y="2198"/>
                  </a:lnTo>
                  <a:lnTo>
                    <a:pt x="2323" y="2208"/>
                  </a:lnTo>
                  <a:lnTo>
                    <a:pt x="2313" y="2247"/>
                  </a:lnTo>
                  <a:lnTo>
                    <a:pt x="2323" y="2335"/>
                  </a:lnTo>
                  <a:lnTo>
                    <a:pt x="2313" y="2433"/>
                  </a:lnTo>
                  <a:lnTo>
                    <a:pt x="2308" y="2501"/>
                  </a:lnTo>
                  <a:lnTo>
                    <a:pt x="2288" y="2550"/>
                  </a:lnTo>
                  <a:lnTo>
                    <a:pt x="2273" y="2569"/>
                  </a:lnTo>
                  <a:lnTo>
                    <a:pt x="2253" y="2589"/>
                  </a:lnTo>
                  <a:lnTo>
                    <a:pt x="2194" y="2589"/>
                  </a:lnTo>
                  <a:lnTo>
                    <a:pt x="2174" y="2481"/>
                  </a:lnTo>
                  <a:lnTo>
                    <a:pt x="2194" y="2384"/>
                  </a:lnTo>
                  <a:lnTo>
                    <a:pt x="2194" y="2266"/>
                  </a:lnTo>
                  <a:lnTo>
                    <a:pt x="2174" y="2130"/>
                  </a:lnTo>
                  <a:lnTo>
                    <a:pt x="2169" y="1973"/>
                  </a:lnTo>
                  <a:lnTo>
                    <a:pt x="2159" y="1837"/>
                  </a:lnTo>
                  <a:lnTo>
                    <a:pt x="2174" y="1680"/>
                  </a:lnTo>
                  <a:close/>
                  <a:moveTo>
                    <a:pt x="298" y="1671"/>
                  </a:moveTo>
                  <a:lnTo>
                    <a:pt x="367" y="1680"/>
                  </a:lnTo>
                  <a:lnTo>
                    <a:pt x="367" y="1807"/>
                  </a:lnTo>
                  <a:lnTo>
                    <a:pt x="601" y="1807"/>
                  </a:lnTo>
                  <a:lnTo>
                    <a:pt x="615" y="1876"/>
                  </a:lnTo>
                  <a:lnTo>
                    <a:pt x="635" y="1954"/>
                  </a:lnTo>
                  <a:lnTo>
                    <a:pt x="650" y="2042"/>
                  </a:lnTo>
                  <a:lnTo>
                    <a:pt x="670" y="2110"/>
                  </a:lnTo>
                  <a:lnTo>
                    <a:pt x="670" y="2139"/>
                  </a:lnTo>
                  <a:lnTo>
                    <a:pt x="615" y="2266"/>
                  </a:lnTo>
                  <a:lnTo>
                    <a:pt x="476" y="2364"/>
                  </a:lnTo>
                  <a:lnTo>
                    <a:pt x="402" y="2657"/>
                  </a:lnTo>
                  <a:lnTo>
                    <a:pt x="392" y="2814"/>
                  </a:lnTo>
                  <a:lnTo>
                    <a:pt x="407" y="2960"/>
                  </a:lnTo>
                  <a:lnTo>
                    <a:pt x="333" y="2980"/>
                  </a:lnTo>
                  <a:lnTo>
                    <a:pt x="263" y="3028"/>
                  </a:lnTo>
                  <a:lnTo>
                    <a:pt x="174" y="3077"/>
                  </a:lnTo>
                  <a:lnTo>
                    <a:pt x="169" y="3048"/>
                  </a:lnTo>
                  <a:lnTo>
                    <a:pt x="159" y="3019"/>
                  </a:lnTo>
                  <a:lnTo>
                    <a:pt x="149" y="2999"/>
                  </a:lnTo>
                  <a:lnTo>
                    <a:pt x="149" y="2960"/>
                  </a:lnTo>
                  <a:lnTo>
                    <a:pt x="139" y="2931"/>
                  </a:lnTo>
                  <a:lnTo>
                    <a:pt x="149" y="2911"/>
                  </a:lnTo>
                  <a:lnTo>
                    <a:pt x="149" y="2882"/>
                  </a:lnTo>
                  <a:lnTo>
                    <a:pt x="159" y="2843"/>
                  </a:lnTo>
                  <a:lnTo>
                    <a:pt x="159" y="2814"/>
                  </a:lnTo>
                  <a:lnTo>
                    <a:pt x="99" y="2814"/>
                  </a:lnTo>
                  <a:lnTo>
                    <a:pt x="99" y="2745"/>
                  </a:lnTo>
                  <a:lnTo>
                    <a:pt x="89" y="2726"/>
                  </a:lnTo>
                  <a:lnTo>
                    <a:pt x="89" y="2706"/>
                  </a:lnTo>
                  <a:lnTo>
                    <a:pt x="65" y="2657"/>
                  </a:lnTo>
                  <a:lnTo>
                    <a:pt x="0" y="2657"/>
                  </a:lnTo>
                  <a:lnTo>
                    <a:pt x="0" y="2550"/>
                  </a:lnTo>
                  <a:lnTo>
                    <a:pt x="65" y="2413"/>
                  </a:lnTo>
                  <a:lnTo>
                    <a:pt x="104" y="2227"/>
                  </a:lnTo>
                  <a:lnTo>
                    <a:pt x="139" y="2022"/>
                  </a:lnTo>
                  <a:lnTo>
                    <a:pt x="114" y="1993"/>
                  </a:lnTo>
                  <a:lnTo>
                    <a:pt x="104" y="1944"/>
                  </a:lnTo>
                  <a:lnTo>
                    <a:pt x="99" y="1905"/>
                  </a:lnTo>
                  <a:lnTo>
                    <a:pt x="79" y="1768"/>
                  </a:lnTo>
                  <a:lnTo>
                    <a:pt x="149" y="1739"/>
                  </a:lnTo>
                  <a:lnTo>
                    <a:pt x="203" y="1719"/>
                  </a:lnTo>
                  <a:lnTo>
                    <a:pt x="243" y="1680"/>
                  </a:lnTo>
                  <a:lnTo>
                    <a:pt x="298" y="1671"/>
                  </a:lnTo>
                  <a:close/>
                  <a:moveTo>
                    <a:pt x="7723" y="1270"/>
                  </a:moveTo>
                  <a:lnTo>
                    <a:pt x="7797" y="1270"/>
                  </a:lnTo>
                  <a:lnTo>
                    <a:pt x="7797" y="1309"/>
                  </a:lnTo>
                  <a:lnTo>
                    <a:pt x="7782" y="1309"/>
                  </a:lnTo>
                  <a:lnTo>
                    <a:pt x="7762" y="1329"/>
                  </a:lnTo>
                  <a:lnTo>
                    <a:pt x="7748" y="1329"/>
                  </a:lnTo>
                  <a:lnTo>
                    <a:pt x="7738" y="1309"/>
                  </a:lnTo>
                  <a:lnTo>
                    <a:pt x="7723" y="1270"/>
                  </a:lnTo>
                  <a:close/>
                  <a:moveTo>
                    <a:pt x="2253" y="1270"/>
                  </a:moveTo>
                  <a:lnTo>
                    <a:pt x="2273" y="1495"/>
                  </a:lnTo>
                  <a:lnTo>
                    <a:pt x="2243" y="1534"/>
                  </a:lnTo>
                  <a:lnTo>
                    <a:pt x="2228" y="1544"/>
                  </a:lnTo>
                  <a:lnTo>
                    <a:pt x="2209" y="1563"/>
                  </a:lnTo>
                  <a:lnTo>
                    <a:pt x="2184" y="1602"/>
                  </a:lnTo>
                  <a:lnTo>
                    <a:pt x="2159" y="1612"/>
                  </a:lnTo>
                  <a:lnTo>
                    <a:pt x="2149" y="1602"/>
                  </a:lnTo>
                  <a:lnTo>
                    <a:pt x="2144" y="1602"/>
                  </a:lnTo>
                  <a:lnTo>
                    <a:pt x="2134" y="1583"/>
                  </a:lnTo>
                  <a:lnTo>
                    <a:pt x="2099" y="1583"/>
                  </a:lnTo>
                  <a:lnTo>
                    <a:pt x="2099" y="1534"/>
                  </a:lnTo>
                  <a:lnTo>
                    <a:pt x="2090" y="1534"/>
                  </a:lnTo>
                  <a:lnTo>
                    <a:pt x="2090" y="1514"/>
                  </a:lnTo>
                  <a:lnTo>
                    <a:pt x="2080" y="1495"/>
                  </a:lnTo>
                  <a:lnTo>
                    <a:pt x="2080" y="1426"/>
                  </a:lnTo>
                  <a:lnTo>
                    <a:pt x="2124" y="1377"/>
                  </a:lnTo>
                  <a:lnTo>
                    <a:pt x="2159" y="1329"/>
                  </a:lnTo>
                  <a:lnTo>
                    <a:pt x="2194" y="1290"/>
                  </a:lnTo>
                  <a:lnTo>
                    <a:pt x="2253" y="1270"/>
                  </a:lnTo>
                  <a:close/>
                  <a:moveTo>
                    <a:pt x="541" y="1241"/>
                  </a:moveTo>
                  <a:lnTo>
                    <a:pt x="556" y="1241"/>
                  </a:lnTo>
                  <a:lnTo>
                    <a:pt x="576" y="1260"/>
                  </a:lnTo>
                  <a:lnTo>
                    <a:pt x="581" y="1260"/>
                  </a:lnTo>
                  <a:lnTo>
                    <a:pt x="591" y="1270"/>
                  </a:lnTo>
                  <a:lnTo>
                    <a:pt x="601" y="1309"/>
                  </a:lnTo>
                  <a:lnTo>
                    <a:pt x="541" y="1309"/>
                  </a:lnTo>
                  <a:lnTo>
                    <a:pt x="541" y="1241"/>
                  </a:lnTo>
                  <a:close/>
                  <a:moveTo>
                    <a:pt x="18582" y="1123"/>
                  </a:moveTo>
                  <a:lnTo>
                    <a:pt x="18662" y="1143"/>
                  </a:lnTo>
                  <a:lnTo>
                    <a:pt x="18741" y="1172"/>
                  </a:lnTo>
                  <a:lnTo>
                    <a:pt x="18811" y="1221"/>
                  </a:lnTo>
                  <a:lnTo>
                    <a:pt x="18860" y="1309"/>
                  </a:lnTo>
                  <a:lnTo>
                    <a:pt x="18895" y="1426"/>
                  </a:lnTo>
                  <a:lnTo>
                    <a:pt x="18915" y="1583"/>
                  </a:lnTo>
                  <a:lnTo>
                    <a:pt x="18801" y="1544"/>
                  </a:lnTo>
                  <a:lnTo>
                    <a:pt x="18697" y="1475"/>
                  </a:lnTo>
                  <a:lnTo>
                    <a:pt x="18617" y="1377"/>
                  </a:lnTo>
                  <a:lnTo>
                    <a:pt x="18567" y="1241"/>
                  </a:lnTo>
                  <a:lnTo>
                    <a:pt x="18577" y="1221"/>
                  </a:lnTo>
                  <a:lnTo>
                    <a:pt x="18577" y="1202"/>
                  </a:lnTo>
                  <a:lnTo>
                    <a:pt x="18582" y="1192"/>
                  </a:lnTo>
                  <a:lnTo>
                    <a:pt x="18582" y="1123"/>
                  </a:lnTo>
                  <a:close/>
                  <a:moveTo>
                    <a:pt x="1906" y="1016"/>
                  </a:moveTo>
                  <a:lnTo>
                    <a:pt x="1941" y="1016"/>
                  </a:lnTo>
                  <a:lnTo>
                    <a:pt x="1951" y="1036"/>
                  </a:lnTo>
                  <a:lnTo>
                    <a:pt x="1960" y="1036"/>
                  </a:lnTo>
                  <a:lnTo>
                    <a:pt x="1970" y="1055"/>
                  </a:lnTo>
                  <a:lnTo>
                    <a:pt x="1975" y="1084"/>
                  </a:lnTo>
                  <a:lnTo>
                    <a:pt x="1985" y="1104"/>
                  </a:lnTo>
                  <a:lnTo>
                    <a:pt x="1985" y="1202"/>
                  </a:lnTo>
                  <a:lnTo>
                    <a:pt x="1970" y="1309"/>
                  </a:lnTo>
                  <a:lnTo>
                    <a:pt x="1960" y="1465"/>
                  </a:lnTo>
                  <a:lnTo>
                    <a:pt x="1951" y="1583"/>
                  </a:lnTo>
                  <a:lnTo>
                    <a:pt x="1926" y="1602"/>
                  </a:lnTo>
                  <a:lnTo>
                    <a:pt x="1906" y="1612"/>
                  </a:lnTo>
                  <a:lnTo>
                    <a:pt x="1891" y="1651"/>
                  </a:lnTo>
                  <a:lnTo>
                    <a:pt x="1871" y="1651"/>
                  </a:lnTo>
                  <a:lnTo>
                    <a:pt x="1871" y="1631"/>
                  </a:lnTo>
                  <a:lnTo>
                    <a:pt x="1866" y="1631"/>
                  </a:lnTo>
                  <a:lnTo>
                    <a:pt x="1856" y="1612"/>
                  </a:lnTo>
                  <a:lnTo>
                    <a:pt x="1836" y="1583"/>
                  </a:lnTo>
                  <a:lnTo>
                    <a:pt x="1831" y="1544"/>
                  </a:lnTo>
                  <a:lnTo>
                    <a:pt x="1831" y="1465"/>
                  </a:lnTo>
                  <a:lnTo>
                    <a:pt x="1812" y="1426"/>
                  </a:lnTo>
                  <a:lnTo>
                    <a:pt x="1777" y="1377"/>
                  </a:lnTo>
                  <a:lnTo>
                    <a:pt x="1732" y="1358"/>
                  </a:lnTo>
                  <a:lnTo>
                    <a:pt x="1692" y="1377"/>
                  </a:lnTo>
                  <a:lnTo>
                    <a:pt x="1648" y="1358"/>
                  </a:lnTo>
                  <a:lnTo>
                    <a:pt x="1603" y="1309"/>
                  </a:lnTo>
                  <a:lnTo>
                    <a:pt x="1568" y="1202"/>
                  </a:lnTo>
                  <a:lnTo>
                    <a:pt x="1588" y="1202"/>
                  </a:lnTo>
                  <a:lnTo>
                    <a:pt x="1598" y="1172"/>
                  </a:lnTo>
                  <a:lnTo>
                    <a:pt x="1603" y="1153"/>
                  </a:lnTo>
                  <a:lnTo>
                    <a:pt x="1603" y="1143"/>
                  </a:lnTo>
                  <a:lnTo>
                    <a:pt x="1638" y="1143"/>
                  </a:lnTo>
                  <a:lnTo>
                    <a:pt x="1668" y="1123"/>
                  </a:lnTo>
                  <a:lnTo>
                    <a:pt x="1717" y="1153"/>
                  </a:lnTo>
                  <a:lnTo>
                    <a:pt x="1777" y="1143"/>
                  </a:lnTo>
                  <a:lnTo>
                    <a:pt x="1846" y="1123"/>
                  </a:lnTo>
                  <a:lnTo>
                    <a:pt x="1906" y="1123"/>
                  </a:lnTo>
                  <a:lnTo>
                    <a:pt x="1906" y="1016"/>
                  </a:lnTo>
                  <a:close/>
                  <a:moveTo>
                    <a:pt x="1266" y="987"/>
                  </a:moveTo>
                  <a:lnTo>
                    <a:pt x="1276" y="1016"/>
                  </a:lnTo>
                  <a:lnTo>
                    <a:pt x="1285" y="1036"/>
                  </a:lnTo>
                  <a:lnTo>
                    <a:pt x="1290" y="1075"/>
                  </a:lnTo>
                  <a:lnTo>
                    <a:pt x="1290" y="1104"/>
                  </a:lnTo>
                  <a:lnTo>
                    <a:pt x="1300" y="1143"/>
                  </a:lnTo>
                  <a:lnTo>
                    <a:pt x="1300" y="1202"/>
                  </a:lnTo>
                  <a:lnTo>
                    <a:pt x="1285" y="1202"/>
                  </a:lnTo>
                  <a:lnTo>
                    <a:pt x="1285" y="1241"/>
                  </a:lnTo>
                  <a:lnTo>
                    <a:pt x="1300" y="1241"/>
                  </a:lnTo>
                  <a:lnTo>
                    <a:pt x="1325" y="1260"/>
                  </a:lnTo>
                  <a:lnTo>
                    <a:pt x="1355" y="1270"/>
                  </a:lnTo>
                  <a:lnTo>
                    <a:pt x="1415" y="1270"/>
                  </a:lnTo>
                  <a:lnTo>
                    <a:pt x="1439" y="1221"/>
                  </a:lnTo>
                  <a:lnTo>
                    <a:pt x="1459" y="1221"/>
                  </a:lnTo>
                  <a:lnTo>
                    <a:pt x="1474" y="1241"/>
                  </a:lnTo>
                  <a:lnTo>
                    <a:pt x="1484" y="1260"/>
                  </a:lnTo>
                  <a:lnTo>
                    <a:pt x="1484" y="1290"/>
                  </a:lnTo>
                  <a:lnTo>
                    <a:pt x="1494" y="1309"/>
                  </a:lnTo>
                  <a:lnTo>
                    <a:pt x="1494" y="1338"/>
                  </a:lnTo>
                  <a:lnTo>
                    <a:pt x="1484" y="1377"/>
                  </a:lnTo>
                  <a:lnTo>
                    <a:pt x="1484" y="1426"/>
                  </a:lnTo>
                  <a:lnTo>
                    <a:pt x="1474" y="1465"/>
                  </a:lnTo>
                  <a:lnTo>
                    <a:pt x="1424" y="1514"/>
                  </a:lnTo>
                  <a:lnTo>
                    <a:pt x="1290" y="1514"/>
                  </a:lnTo>
                  <a:lnTo>
                    <a:pt x="1221" y="1544"/>
                  </a:lnTo>
                  <a:lnTo>
                    <a:pt x="1171" y="1612"/>
                  </a:lnTo>
                  <a:lnTo>
                    <a:pt x="1112" y="1700"/>
                  </a:lnTo>
                  <a:lnTo>
                    <a:pt x="1057" y="1788"/>
                  </a:lnTo>
                  <a:lnTo>
                    <a:pt x="983" y="1837"/>
                  </a:lnTo>
                  <a:lnTo>
                    <a:pt x="973" y="1807"/>
                  </a:lnTo>
                  <a:lnTo>
                    <a:pt x="963" y="1768"/>
                  </a:lnTo>
                  <a:lnTo>
                    <a:pt x="963" y="1739"/>
                  </a:lnTo>
                  <a:lnTo>
                    <a:pt x="953" y="1680"/>
                  </a:lnTo>
                  <a:lnTo>
                    <a:pt x="983" y="1651"/>
                  </a:lnTo>
                  <a:lnTo>
                    <a:pt x="1008" y="1612"/>
                  </a:lnTo>
                  <a:lnTo>
                    <a:pt x="1022" y="1563"/>
                  </a:lnTo>
                  <a:lnTo>
                    <a:pt x="1042" y="1514"/>
                  </a:lnTo>
                  <a:lnTo>
                    <a:pt x="1052" y="1465"/>
                  </a:lnTo>
                  <a:lnTo>
                    <a:pt x="953" y="1465"/>
                  </a:lnTo>
                  <a:lnTo>
                    <a:pt x="893" y="1514"/>
                  </a:lnTo>
                  <a:lnTo>
                    <a:pt x="824" y="1534"/>
                  </a:lnTo>
                  <a:lnTo>
                    <a:pt x="744" y="1514"/>
                  </a:lnTo>
                  <a:lnTo>
                    <a:pt x="695" y="1465"/>
                  </a:lnTo>
                  <a:lnTo>
                    <a:pt x="670" y="1465"/>
                  </a:lnTo>
                  <a:lnTo>
                    <a:pt x="670" y="1426"/>
                  </a:lnTo>
                  <a:lnTo>
                    <a:pt x="695" y="1407"/>
                  </a:lnTo>
                  <a:lnTo>
                    <a:pt x="715" y="1397"/>
                  </a:lnTo>
                  <a:lnTo>
                    <a:pt x="720" y="1377"/>
                  </a:lnTo>
                  <a:lnTo>
                    <a:pt x="740" y="1358"/>
                  </a:lnTo>
                  <a:lnTo>
                    <a:pt x="744" y="1309"/>
                  </a:lnTo>
                  <a:lnTo>
                    <a:pt x="730" y="1309"/>
                  </a:lnTo>
                  <a:lnTo>
                    <a:pt x="730" y="1270"/>
                  </a:lnTo>
                  <a:lnTo>
                    <a:pt x="754" y="1270"/>
                  </a:lnTo>
                  <a:lnTo>
                    <a:pt x="774" y="1260"/>
                  </a:lnTo>
                  <a:lnTo>
                    <a:pt x="789" y="1260"/>
                  </a:lnTo>
                  <a:lnTo>
                    <a:pt x="809" y="1241"/>
                  </a:lnTo>
                  <a:lnTo>
                    <a:pt x="789" y="1202"/>
                  </a:lnTo>
                  <a:lnTo>
                    <a:pt x="779" y="1192"/>
                  </a:lnTo>
                  <a:lnTo>
                    <a:pt x="779" y="1172"/>
                  </a:lnTo>
                  <a:lnTo>
                    <a:pt x="774" y="1153"/>
                  </a:lnTo>
                  <a:lnTo>
                    <a:pt x="764" y="1123"/>
                  </a:lnTo>
                  <a:lnTo>
                    <a:pt x="779" y="1123"/>
                  </a:lnTo>
                  <a:lnTo>
                    <a:pt x="789" y="1104"/>
                  </a:lnTo>
                  <a:lnTo>
                    <a:pt x="799" y="1104"/>
                  </a:lnTo>
                  <a:lnTo>
                    <a:pt x="809" y="1084"/>
                  </a:lnTo>
                  <a:lnTo>
                    <a:pt x="903" y="1143"/>
                  </a:lnTo>
                  <a:lnTo>
                    <a:pt x="983" y="1202"/>
                  </a:lnTo>
                  <a:lnTo>
                    <a:pt x="1052" y="1270"/>
                  </a:lnTo>
                  <a:lnTo>
                    <a:pt x="1127" y="1329"/>
                  </a:lnTo>
                  <a:lnTo>
                    <a:pt x="1221" y="1338"/>
                  </a:lnTo>
                  <a:lnTo>
                    <a:pt x="1206" y="1260"/>
                  </a:lnTo>
                  <a:lnTo>
                    <a:pt x="1191" y="1192"/>
                  </a:lnTo>
                  <a:lnTo>
                    <a:pt x="1181" y="1143"/>
                  </a:lnTo>
                  <a:lnTo>
                    <a:pt x="1171" y="1016"/>
                  </a:lnTo>
                  <a:lnTo>
                    <a:pt x="1191" y="1006"/>
                  </a:lnTo>
                  <a:lnTo>
                    <a:pt x="1206" y="987"/>
                  </a:lnTo>
                  <a:lnTo>
                    <a:pt x="1266" y="987"/>
                  </a:lnTo>
                  <a:close/>
                  <a:moveTo>
                    <a:pt x="3683" y="782"/>
                  </a:moveTo>
                  <a:lnTo>
                    <a:pt x="3742" y="830"/>
                  </a:lnTo>
                  <a:lnTo>
                    <a:pt x="3742" y="869"/>
                  </a:lnTo>
                  <a:lnTo>
                    <a:pt x="3693" y="869"/>
                  </a:lnTo>
                  <a:lnTo>
                    <a:pt x="3683" y="850"/>
                  </a:lnTo>
                  <a:lnTo>
                    <a:pt x="3683" y="782"/>
                  </a:lnTo>
                  <a:close/>
                  <a:moveTo>
                    <a:pt x="695" y="782"/>
                  </a:moveTo>
                  <a:lnTo>
                    <a:pt x="695" y="899"/>
                  </a:lnTo>
                  <a:lnTo>
                    <a:pt x="705" y="948"/>
                  </a:lnTo>
                  <a:lnTo>
                    <a:pt x="695" y="987"/>
                  </a:lnTo>
                  <a:lnTo>
                    <a:pt x="695" y="1016"/>
                  </a:lnTo>
                  <a:lnTo>
                    <a:pt x="670" y="1055"/>
                  </a:lnTo>
                  <a:lnTo>
                    <a:pt x="645" y="1084"/>
                  </a:lnTo>
                  <a:lnTo>
                    <a:pt x="615" y="1123"/>
                  </a:lnTo>
                  <a:lnTo>
                    <a:pt x="601" y="1172"/>
                  </a:lnTo>
                  <a:lnTo>
                    <a:pt x="566" y="1143"/>
                  </a:lnTo>
                  <a:lnTo>
                    <a:pt x="546" y="1123"/>
                  </a:lnTo>
                  <a:lnTo>
                    <a:pt x="531" y="1104"/>
                  </a:lnTo>
                  <a:lnTo>
                    <a:pt x="506" y="1055"/>
                  </a:lnTo>
                  <a:lnTo>
                    <a:pt x="496" y="1221"/>
                  </a:lnTo>
                  <a:lnTo>
                    <a:pt x="472" y="1309"/>
                  </a:lnTo>
                  <a:lnTo>
                    <a:pt x="407" y="1338"/>
                  </a:lnTo>
                  <a:lnTo>
                    <a:pt x="238" y="1338"/>
                  </a:lnTo>
                  <a:lnTo>
                    <a:pt x="238" y="1202"/>
                  </a:lnTo>
                  <a:lnTo>
                    <a:pt x="333" y="1075"/>
                  </a:lnTo>
                  <a:lnTo>
                    <a:pt x="437" y="948"/>
                  </a:lnTo>
                  <a:lnTo>
                    <a:pt x="556" y="850"/>
                  </a:lnTo>
                  <a:lnTo>
                    <a:pt x="695" y="782"/>
                  </a:lnTo>
                  <a:close/>
                  <a:moveTo>
                    <a:pt x="18220" y="782"/>
                  </a:moveTo>
                  <a:lnTo>
                    <a:pt x="18265" y="782"/>
                  </a:lnTo>
                  <a:lnTo>
                    <a:pt x="18280" y="869"/>
                  </a:lnTo>
                  <a:lnTo>
                    <a:pt x="18280" y="1084"/>
                  </a:lnTo>
                  <a:lnTo>
                    <a:pt x="18359" y="1036"/>
                  </a:lnTo>
                  <a:lnTo>
                    <a:pt x="18419" y="967"/>
                  </a:lnTo>
                  <a:lnTo>
                    <a:pt x="18488" y="899"/>
                  </a:lnTo>
                  <a:lnTo>
                    <a:pt x="18488" y="1446"/>
                  </a:lnTo>
                  <a:lnTo>
                    <a:pt x="18478" y="1446"/>
                  </a:lnTo>
                  <a:lnTo>
                    <a:pt x="18473" y="1465"/>
                  </a:lnTo>
                  <a:lnTo>
                    <a:pt x="18409" y="1465"/>
                  </a:lnTo>
                  <a:lnTo>
                    <a:pt x="18324" y="1475"/>
                  </a:lnTo>
                  <a:lnTo>
                    <a:pt x="18240" y="1495"/>
                  </a:lnTo>
                  <a:lnTo>
                    <a:pt x="18170" y="1514"/>
                  </a:lnTo>
                  <a:lnTo>
                    <a:pt x="18116" y="1534"/>
                  </a:lnTo>
                  <a:lnTo>
                    <a:pt x="18091" y="1544"/>
                  </a:lnTo>
                  <a:lnTo>
                    <a:pt x="18031" y="1446"/>
                  </a:lnTo>
                  <a:lnTo>
                    <a:pt x="17987" y="1309"/>
                  </a:lnTo>
                  <a:lnTo>
                    <a:pt x="17962" y="1123"/>
                  </a:lnTo>
                  <a:lnTo>
                    <a:pt x="17967" y="1075"/>
                  </a:lnTo>
                  <a:lnTo>
                    <a:pt x="17977" y="1036"/>
                  </a:lnTo>
                  <a:lnTo>
                    <a:pt x="17987" y="1006"/>
                  </a:lnTo>
                  <a:lnTo>
                    <a:pt x="17997" y="967"/>
                  </a:lnTo>
                  <a:lnTo>
                    <a:pt x="18002" y="938"/>
                  </a:lnTo>
                  <a:lnTo>
                    <a:pt x="18036" y="899"/>
                  </a:lnTo>
                  <a:lnTo>
                    <a:pt x="18081" y="850"/>
                  </a:lnTo>
                  <a:lnTo>
                    <a:pt x="18151" y="801"/>
                  </a:lnTo>
                  <a:lnTo>
                    <a:pt x="18220" y="782"/>
                  </a:lnTo>
                  <a:close/>
                  <a:moveTo>
                    <a:pt x="2273" y="713"/>
                  </a:moveTo>
                  <a:lnTo>
                    <a:pt x="2288" y="811"/>
                  </a:lnTo>
                  <a:lnTo>
                    <a:pt x="2323" y="850"/>
                  </a:lnTo>
                  <a:lnTo>
                    <a:pt x="2377" y="850"/>
                  </a:lnTo>
                  <a:lnTo>
                    <a:pt x="2462" y="830"/>
                  </a:lnTo>
                  <a:lnTo>
                    <a:pt x="2462" y="869"/>
                  </a:lnTo>
                  <a:lnTo>
                    <a:pt x="2482" y="967"/>
                  </a:lnTo>
                  <a:lnTo>
                    <a:pt x="2482" y="1084"/>
                  </a:lnTo>
                  <a:lnTo>
                    <a:pt x="2576" y="1192"/>
                  </a:lnTo>
                  <a:lnTo>
                    <a:pt x="2685" y="1241"/>
                  </a:lnTo>
                  <a:lnTo>
                    <a:pt x="2928" y="1241"/>
                  </a:lnTo>
                  <a:lnTo>
                    <a:pt x="3062" y="1221"/>
                  </a:lnTo>
                  <a:lnTo>
                    <a:pt x="3172" y="1241"/>
                  </a:lnTo>
                  <a:lnTo>
                    <a:pt x="3172" y="1290"/>
                  </a:lnTo>
                  <a:lnTo>
                    <a:pt x="3181" y="1338"/>
                  </a:lnTo>
                  <a:lnTo>
                    <a:pt x="3191" y="1377"/>
                  </a:lnTo>
                  <a:lnTo>
                    <a:pt x="3191" y="1465"/>
                  </a:lnTo>
                  <a:lnTo>
                    <a:pt x="3172" y="1583"/>
                  </a:lnTo>
                  <a:lnTo>
                    <a:pt x="3122" y="1583"/>
                  </a:lnTo>
                  <a:lnTo>
                    <a:pt x="3062" y="1563"/>
                  </a:lnTo>
                  <a:lnTo>
                    <a:pt x="3018" y="1544"/>
                  </a:lnTo>
                  <a:lnTo>
                    <a:pt x="2998" y="1544"/>
                  </a:lnTo>
                  <a:lnTo>
                    <a:pt x="2983" y="1563"/>
                  </a:lnTo>
                  <a:lnTo>
                    <a:pt x="2973" y="1602"/>
                  </a:lnTo>
                  <a:lnTo>
                    <a:pt x="2963" y="1612"/>
                  </a:lnTo>
                  <a:lnTo>
                    <a:pt x="2948" y="1612"/>
                  </a:lnTo>
                  <a:lnTo>
                    <a:pt x="2938" y="1631"/>
                  </a:lnTo>
                  <a:lnTo>
                    <a:pt x="2913" y="1651"/>
                  </a:lnTo>
                  <a:lnTo>
                    <a:pt x="2889" y="1651"/>
                  </a:lnTo>
                  <a:lnTo>
                    <a:pt x="2844" y="1680"/>
                  </a:lnTo>
                  <a:lnTo>
                    <a:pt x="2789" y="1680"/>
                  </a:lnTo>
                  <a:lnTo>
                    <a:pt x="2774" y="1631"/>
                  </a:lnTo>
                  <a:lnTo>
                    <a:pt x="2765" y="1583"/>
                  </a:lnTo>
                  <a:lnTo>
                    <a:pt x="2750" y="1544"/>
                  </a:lnTo>
                  <a:lnTo>
                    <a:pt x="2750" y="1583"/>
                  </a:lnTo>
                  <a:lnTo>
                    <a:pt x="2730" y="1612"/>
                  </a:lnTo>
                  <a:lnTo>
                    <a:pt x="2720" y="1651"/>
                  </a:lnTo>
                  <a:lnTo>
                    <a:pt x="2715" y="1680"/>
                  </a:lnTo>
                  <a:lnTo>
                    <a:pt x="2670" y="1680"/>
                  </a:lnTo>
                  <a:lnTo>
                    <a:pt x="2650" y="1631"/>
                  </a:lnTo>
                  <a:lnTo>
                    <a:pt x="2621" y="1495"/>
                  </a:lnTo>
                  <a:lnTo>
                    <a:pt x="2611" y="1544"/>
                  </a:lnTo>
                  <a:lnTo>
                    <a:pt x="2601" y="1583"/>
                  </a:lnTo>
                  <a:lnTo>
                    <a:pt x="2591" y="1602"/>
                  </a:lnTo>
                  <a:lnTo>
                    <a:pt x="2576" y="1602"/>
                  </a:lnTo>
                  <a:lnTo>
                    <a:pt x="2556" y="1583"/>
                  </a:lnTo>
                  <a:lnTo>
                    <a:pt x="2541" y="1563"/>
                  </a:lnTo>
                  <a:lnTo>
                    <a:pt x="2531" y="1544"/>
                  </a:lnTo>
                  <a:lnTo>
                    <a:pt x="2531" y="1475"/>
                  </a:lnTo>
                  <a:lnTo>
                    <a:pt x="2521" y="1465"/>
                  </a:lnTo>
                  <a:lnTo>
                    <a:pt x="2516" y="1465"/>
                  </a:lnTo>
                  <a:lnTo>
                    <a:pt x="2506" y="1475"/>
                  </a:lnTo>
                  <a:lnTo>
                    <a:pt x="2487" y="1475"/>
                  </a:lnTo>
                  <a:lnTo>
                    <a:pt x="2462" y="1495"/>
                  </a:lnTo>
                  <a:lnTo>
                    <a:pt x="2447" y="1495"/>
                  </a:lnTo>
                  <a:lnTo>
                    <a:pt x="2417" y="1514"/>
                  </a:lnTo>
                  <a:lnTo>
                    <a:pt x="2412" y="1495"/>
                  </a:lnTo>
                  <a:lnTo>
                    <a:pt x="2402" y="1495"/>
                  </a:lnTo>
                  <a:lnTo>
                    <a:pt x="2382" y="1475"/>
                  </a:lnTo>
                  <a:lnTo>
                    <a:pt x="2377" y="1465"/>
                  </a:lnTo>
                  <a:lnTo>
                    <a:pt x="2358" y="1446"/>
                  </a:lnTo>
                  <a:lnTo>
                    <a:pt x="2348" y="1426"/>
                  </a:lnTo>
                  <a:lnTo>
                    <a:pt x="2358" y="1329"/>
                  </a:lnTo>
                  <a:lnTo>
                    <a:pt x="2348" y="1260"/>
                  </a:lnTo>
                  <a:lnTo>
                    <a:pt x="2313" y="1123"/>
                  </a:lnTo>
                  <a:lnTo>
                    <a:pt x="2313" y="1016"/>
                  </a:lnTo>
                  <a:lnTo>
                    <a:pt x="2228" y="1006"/>
                  </a:lnTo>
                  <a:lnTo>
                    <a:pt x="2149" y="948"/>
                  </a:lnTo>
                  <a:lnTo>
                    <a:pt x="2080" y="899"/>
                  </a:lnTo>
                  <a:lnTo>
                    <a:pt x="2075" y="879"/>
                  </a:lnTo>
                  <a:lnTo>
                    <a:pt x="2075" y="850"/>
                  </a:lnTo>
                  <a:lnTo>
                    <a:pt x="2065" y="830"/>
                  </a:lnTo>
                  <a:lnTo>
                    <a:pt x="2065" y="782"/>
                  </a:lnTo>
                  <a:lnTo>
                    <a:pt x="2099" y="762"/>
                  </a:lnTo>
                  <a:lnTo>
                    <a:pt x="2144" y="762"/>
                  </a:lnTo>
                  <a:lnTo>
                    <a:pt x="2194" y="742"/>
                  </a:lnTo>
                  <a:lnTo>
                    <a:pt x="2209" y="733"/>
                  </a:lnTo>
                  <a:lnTo>
                    <a:pt x="2228" y="733"/>
                  </a:lnTo>
                  <a:lnTo>
                    <a:pt x="2243" y="713"/>
                  </a:lnTo>
                  <a:lnTo>
                    <a:pt x="2273" y="713"/>
                  </a:lnTo>
                  <a:close/>
                  <a:moveTo>
                    <a:pt x="1871" y="713"/>
                  </a:moveTo>
                  <a:lnTo>
                    <a:pt x="2030" y="713"/>
                  </a:lnTo>
                  <a:lnTo>
                    <a:pt x="2030" y="742"/>
                  </a:lnTo>
                  <a:lnTo>
                    <a:pt x="2040" y="782"/>
                  </a:lnTo>
                  <a:lnTo>
                    <a:pt x="2040" y="811"/>
                  </a:lnTo>
                  <a:lnTo>
                    <a:pt x="2045" y="869"/>
                  </a:lnTo>
                  <a:lnTo>
                    <a:pt x="1970" y="869"/>
                  </a:lnTo>
                  <a:lnTo>
                    <a:pt x="1936" y="850"/>
                  </a:lnTo>
                  <a:lnTo>
                    <a:pt x="1906" y="850"/>
                  </a:lnTo>
                  <a:lnTo>
                    <a:pt x="1871" y="830"/>
                  </a:lnTo>
                  <a:lnTo>
                    <a:pt x="1871" y="713"/>
                  </a:lnTo>
                  <a:close/>
                  <a:moveTo>
                    <a:pt x="1494" y="674"/>
                  </a:moveTo>
                  <a:lnTo>
                    <a:pt x="1529" y="713"/>
                  </a:lnTo>
                  <a:lnTo>
                    <a:pt x="1563" y="742"/>
                  </a:lnTo>
                  <a:lnTo>
                    <a:pt x="1578" y="801"/>
                  </a:lnTo>
                  <a:lnTo>
                    <a:pt x="1598" y="869"/>
                  </a:lnTo>
                  <a:lnTo>
                    <a:pt x="1603" y="938"/>
                  </a:lnTo>
                  <a:lnTo>
                    <a:pt x="1553" y="938"/>
                  </a:lnTo>
                  <a:lnTo>
                    <a:pt x="1553" y="899"/>
                  </a:lnTo>
                  <a:lnTo>
                    <a:pt x="1529" y="869"/>
                  </a:lnTo>
                  <a:lnTo>
                    <a:pt x="1519" y="830"/>
                  </a:lnTo>
                  <a:lnTo>
                    <a:pt x="1509" y="801"/>
                  </a:lnTo>
                  <a:lnTo>
                    <a:pt x="1499" y="742"/>
                  </a:lnTo>
                  <a:lnTo>
                    <a:pt x="1494" y="674"/>
                  </a:lnTo>
                  <a:close/>
                  <a:moveTo>
                    <a:pt x="2427" y="596"/>
                  </a:moveTo>
                  <a:lnTo>
                    <a:pt x="2506" y="596"/>
                  </a:lnTo>
                  <a:lnTo>
                    <a:pt x="2506" y="674"/>
                  </a:lnTo>
                  <a:lnTo>
                    <a:pt x="2427" y="674"/>
                  </a:lnTo>
                  <a:lnTo>
                    <a:pt x="2427" y="596"/>
                  </a:lnTo>
                  <a:close/>
                  <a:moveTo>
                    <a:pt x="953" y="596"/>
                  </a:moveTo>
                  <a:lnTo>
                    <a:pt x="998" y="606"/>
                  </a:lnTo>
                  <a:lnTo>
                    <a:pt x="1032" y="606"/>
                  </a:lnTo>
                  <a:lnTo>
                    <a:pt x="1067" y="625"/>
                  </a:lnTo>
                  <a:lnTo>
                    <a:pt x="1092" y="645"/>
                  </a:lnTo>
                  <a:lnTo>
                    <a:pt x="1077" y="694"/>
                  </a:lnTo>
                  <a:lnTo>
                    <a:pt x="1057" y="742"/>
                  </a:lnTo>
                  <a:lnTo>
                    <a:pt x="1042" y="782"/>
                  </a:lnTo>
                  <a:lnTo>
                    <a:pt x="1017" y="830"/>
                  </a:lnTo>
                  <a:lnTo>
                    <a:pt x="988" y="869"/>
                  </a:lnTo>
                  <a:lnTo>
                    <a:pt x="963" y="879"/>
                  </a:lnTo>
                  <a:lnTo>
                    <a:pt x="948" y="879"/>
                  </a:lnTo>
                  <a:lnTo>
                    <a:pt x="918" y="869"/>
                  </a:lnTo>
                  <a:lnTo>
                    <a:pt x="903" y="830"/>
                  </a:lnTo>
                  <a:lnTo>
                    <a:pt x="893" y="801"/>
                  </a:lnTo>
                  <a:lnTo>
                    <a:pt x="883" y="762"/>
                  </a:lnTo>
                  <a:lnTo>
                    <a:pt x="883" y="713"/>
                  </a:lnTo>
                  <a:lnTo>
                    <a:pt x="918" y="664"/>
                  </a:lnTo>
                  <a:lnTo>
                    <a:pt x="953" y="596"/>
                  </a:lnTo>
                  <a:close/>
                  <a:moveTo>
                    <a:pt x="2159" y="528"/>
                  </a:moveTo>
                  <a:lnTo>
                    <a:pt x="2288" y="528"/>
                  </a:lnTo>
                  <a:lnTo>
                    <a:pt x="2288" y="596"/>
                  </a:lnTo>
                  <a:lnTo>
                    <a:pt x="2174" y="645"/>
                  </a:lnTo>
                  <a:lnTo>
                    <a:pt x="2159" y="528"/>
                  </a:lnTo>
                  <a:close/>
                  <a:moveTo>
                    <a:pt x="1092" y="420"/>
                  </a:moveTo>
                  <a:lnTo>
                    <a:pt x="1161" y="459"/>
                  </a:lnTo>
                  <a:lnTo>
                    <a:pt x="1191" y="488"/>
                  </a:lnTo>
                  <a:lnTo>
                    <a:pt x="1171" y="488"/>
                  </a:lnTo>
                  <a:lnTo>
                    <a:pt x="1127" y="528"/>
                  </a:lnTo>
                  <a:lnTo>
                    <a:pt x="1017" y="528"/>
                  </a:lnTo>
                  <a:lnTo>
                    <a:pt x="1017" y="488"/>
                  </a:lnTo>
                  <a:lnTo>
                    <a:pt x="1032" y="488"/>
                  </a:lnTo>
                  <a:lnTo>
                    <a:pt x="1052" y="459"/>
                  </a:lnTo>
                  <a:lnTo>
                    <a:pt x="1077" y="440"/>
                  </a:lnTo>
                  <a:lnTo>
                    <a:pt x="1092" y="420"/>
                  </a:lnTo>
                  <a:close/>
                  <a:moveTo>
                    <a:pt x="13257" y="401"/>
                  </a:moveTo>
                  <a:lnTo>
                    <a:pt x="13341" y="420"/>
                  </a:lnTo>
                  <a:lnTo>
                    <a:pt x="13361" y="459"/>
                  </a:lnTo>
                  <a:lnTo>
                    <a:pt x="13371" y="488"/>
                  </a:lnTo>
                  <a:lnTo>
                    <a:pt x="13386" y="528"/>
                  </a:lnTo>
                  <a:lnTo>
                    <a:pt x="13376" y="557"/>
                  </a:lnTo>
                  <a:lnTo>
                    <a:pt x="13376" y="576"/>
                  </a:lnTo>
                  <a:lnTo>
                    <a:pt x="13371" y="596"/>
                  </a:lnTo>
                  <a:lnTo>
                    <a:pt x="13316" y="733"/>
                  </a:lnTo>
                  <a:lnTo>
                    <a:pt x="13247" y="830"/>
                  </a:lnTo>
                  <a:lnTo>
                    <a:pt x="13167" y="918"/>
                  </a:lnTo>
                  <a:lnTo>
                    <a:pt x="13073" y="987"/>
                  </a:lnTo>
                  <a:lnTo>
                    <a:pt x="12989" y="1055"/>
                  </a:lnTo>
                  <a:lnTo>
                    <a:pt x="12909" y="1123"/>
                  </a:lnTo>
                  <a:lnTo>
                    <a:pt x="12825" y="1260"/>
                  </a:lnTo>
                  <a:lnTo>
                    <a:pt x="12726" y="1465"/>
                  </a:lnTo>
                  <a:lnTo>
                    <a:pt x="12626" y="1700"/>
                  </a:lnTo>
                  <a:lnTo>
                    <a:pt x="12527" y="1973"/>
                  </a:lnTo>
                  <a:lnTo>
                    <a:pt x="12453" y="2247"/>
                  </a:lnTo>
                  <a:lnTo>
                    <a:pt x="12398" y="2520"/>
                  </a:lnTo>
                  <a:lnTo>
                    <a:pt x="12373" y="2774"/>
                  </a:lnTo>
                  <a:lnTo>
                    <a:pt x="12383" y="2862"/>
                  </a:lnTo>
                  <a:lnTo>
                    <a:pt x="12418" y="2960"/>
                  </a:lnTo>
                  <a:lnTo>
                    <a:pt x="12458" y="3068"/>
                  </a:lnTo>
                  <a:lnTo>
                    <a:pt x="12512" y="3146"/>
                  </a:lnTo>
                  <a:lnTo>
                    <a:pt x="12512" y="3185"/>
                  </a:lnTo>
                  <a:lnTo>
                    <a:pt x="12487" y="3185"/>
                  </a:lnTo>
                  <a:lnTo>
                    <a:pt x="12468" y="3273"/>
                  </a:lnTo>
                  <a:lnTo>
                    <a:pt x="12398" y="3214"/>
                  </a:lnTo>
                  <a:lnTo>
                    <a:pt x="12319" y="3185"/>
                  </a:lnTo>
                  <a:lnTo>
                    <a:pt x="12294" y="3048"/>
                  </a:lnTo>
                  <a:lnTo>
                    <a:pt x="12249" y="2931"/>
                  </a:lnTo>
                  <a:lnTo>
                    <a:pt x="12210" y="2843"/>
                  </a:lnTo>
                  <a:lnTo>
                    <a:pt x="12165" y="2755"/>
                  </a:lnTo>
                  <a:lnTo>
                    <a:pt x="12130" y="2618"/>
                  </a:lnTo>
                  <a:lnTo>
                    <a:pt x="12180" y="2550"/>
                  </a:lnTo>
                  <a:lnTo>
                    <a:pt x="12210" y="2520"/>
                  </a:lnTo>
                  <a:lnTo>
                    <a:pt x="12210" y="2472"/>
                  </a:lnTo>
                  <a:lnTo>
                    <a:pt x="12200" y="2433"/>
                  </a:lnTo>
                  <a:lnTo>
                    <a:pt x="12190" y="2364"/>
                  </a:lnTo>
                  <a:lnTo>
                    <a:pt x="12200" y="2296"/>
                  </a:lnTo>
                  <a:lnTo>
                    <a:pt x="12224" y="2208"/>
                  </a:lnTo>
                  <a:lnTo>
                    <a:pt x="12259" y="2159"/>
                  </a:lnTo>
                  <a:lnTo>
                    <a:pt x="12294" y="2091"/>
                  </a:lnTo>
                  <a:lnTo>
                    <a:pt x="12319" y="1993"/>
                  </a:lnTo>
                  <a:lnTo>
                    <a:pt x="12304" y="1973"/>
                  </a:lnTo>
                  <a:lnTo>
                    <a:pt x="12284" y="1954"/>
                  </a:lnTo>
                  <a:lnTo>
                    <a:pt x="12284" y="1944"/>
                  </a:lnTo>
                  <a:lnTo>
                    <a:pt x="12279" y="1944"/>
                  </a:lnTo>
                  <a:lnTo>
                    <a:pt x="12279" y="1905"/>
                  </a:lnTo>
                  <a:lnTo>
                    <a:pt x="12319" y="1817"/>
                  </a:lnTo>
                  <a:lnTo>
                    <a:pt x="12363" y="1739"/>
                  </a:lnTo>
                  <a:lnTo>
                    <a:pt x="12388" y="1612"/>
                  </a:lnTo>
                  <a:lnTo>
                    <a:pt x="12398" y="1583"/>
                  </a:lnTo>
                  <a:lnTo>
                    <a:pt x="12388" y="1534"/>
                  </a:lnTo>
                  <a:lnTo>
                    <a:pt x="12388" y="1495"/>
                  </a:lnTo>
                  <a:lnTo>
                    <a:pt x="12383" y="1475"/>
                  </a:lnTo>
                  <a:lnTo>
                    <a:pt x="12383" y="1397"/>
                  </a:lnTo>
                  <a:lnTo>
                    <a:pt x="12388" y="1338"/>
                  </a:lnTo>
                  <a:lnTo>
                    <a:pt x="12458" y="1192"/>
                  </a:lnTo>
                  <a:lnTo>
                    <a:pt x="12547" y="1036"/>
                  </a:lnTo>
                  <a:lnTo>
                    <a:pt x="12656" y="879"/>
                  </a:lnTo>
                  <a:lnTo>
                    <a:pt x="12770" y="762"/>
                  </a:lnTo>
                  <a:lnTo>
                    <a:pt x="12865" y="674"/>
                  </a:lnTo>
                  <a:lnTo>
                    <a:pt x="13024" y="674"/>
                  </a:lnTo>
                  <a:lnTo>
                    <a:pt x="13073" y="625"/>
                  </a:lnTo>
                  <a:lnTo>
                    <a:pt x="13108" y="576"/>
                  </a:lnTo>
                  <a:lnTo>
                    <a:pt x="13133" y="508"/>
                  </a:lnTo>
                  <a:lnTo>
                    <a:pt x="13163" y="469"/>
                  </a:lnTo>
                  <a:lnTo>
                    <a:pt x="13197" y="440"/>
                  </a:lnTo>
                  <a:lnTo>
                    <a:pt x="13257" y="401"/>
                  </a:lnTo>
                  <a:close/>
                  <a:moveTo>
                    <a:pt x="1985" y="147"/>
                  </a:moveTo>
                  <a:lnTo>
                    <a:pt x="2065" y="147"/>
                  </a:lnTo>
                  <a:lnTo>
                    <a:pt x="2090" y="215"/>
                  </a:lnTo>
                  <a:lnTo>
                    <a:pt x="2124" y="283"/>
                  </a:lnTo>
                  <a:lnTo>
                    <a:pt x="2159" y="332"/>
                  </a:lnTo>
                  <a:lnTo>
                    <a:pt x="2144" y="371"/>
                  </a:lnTo>
                  <a:lnTo>
                    <a:pt x="2134" y="391"/>
                  </a:lnTo>
                  <a:lnTo>
                    <a:pt x="2124" y="401"/>
                  </a:lnTo>
                  <a:lnTo>
                    <a:pt x="2114" y="440"/>
                  </a:lnTo>
                  <a:lnTo>
                    <a:pt x="2099" y="528"/>
                  </a:lnTo>
                  <a:lnTo>
                    <a:pt x="2040" y="528"/>
                  </a:lnTo>
                  <a:lnTo>
                    <a:pt x="2020" y="508"/>
                  </a:lnTo>
                  <a:lnTo>
                    <a:pt x="1995" y="508"/>
                  </a:lnTo>
                  <a:lnTo>
                    <a:pt x="1970" y="488"/>
                  </a:lnTo>
                  <a:lnTo>
                    <a:pt x="1970" y="420"/>
                  </a:lnTo>
                  <a:lnTo>
                    <a:pt x="1975" y="371"/>
                  </a:lnTo>
                  <a:lnTo>
                    <a:pt x="1985" y="303"/>
                  </a:lnTo>
                  <a:lnTo>
                    <a:pt x="1985" y="147"/>
                  </a:lnTo>
                  <a:close/>
                  <a:moveTo>
                    <a:pt x="15709" y="0"/>
                  </a:moveTo>
                  <a:lnTo>
                    <a:pt x="15803" y="0"/>
                  </a:lnTo>
                  <a:lnTo>
                    <a:pt x="15823" y="49"/>
                  </a:lnTo>
                  <a:lnTo>
                    <a:pt x="15828" y="68"/>
                  </a:lnTo>
                  <a:lnTo>
                    <a:pt x="15838" y="98"/>
                  </a:lnTo>
                  <a:lnTo>
                    <a:pt x="15858" y="137"/>
                  </a:lnTo>
                  <a:lnTo>
                    <a:pt x="15863" y="186"/>
                  </a:lnTo>
                  <a:lnTo>
                    <a:pt x="15838" y="205"/>
                  </a:lnTo>
                  <a:lnTo>
                    <a:pt x="15828" y="215"/>
                  </a:lnTo>
                  <a:lnTo>
                    <a:pt x="15813" y="234"/>
                  </a:lnTo>
                  <a:lnTo>
                    <a:pt x="15803" y="264"/>
                  </a:lnTo>
                  <a:lnTo>
                    <a:pt x="15793" y="283"/>
                  </a:lnTo>
                  <a:lnTo>
                    <a:pt x="15788" y="332"/>
                  </a:lnTo>
                  <a:lnTo>
                    <a:pt x="15858" y="371"/>
                  </a:lnTo>
                  <a:lnTo>
                    <a:pt x="15892" y="401"/>
                  </a:lnTo>
                  <a:lnTo>
                    <a:pt x="15927" y="469"/>
                  </a:lnTo>
                  <a:lnTo>
                    <a:pt x="15962" y="557"/>
                  </a:lnTo>
                  <a:lnTo>
                    <a:pt x="16021" y="508"/>
                  </a:lnTo>
                  <a:lnTo>
                    <a:pt x="16081" y="488"/>
                  </a:lnTo>
                  <a:lnTo>
                    <a:pt x="16150" y="469"/>
                  </a:lnTo>
                  <a:lnTo>
                    <a:pt x="16230" y="420"/>
                  </a:lnTo>
                  <a:lnTo>
                    <a:pt x="16235" y="401"/>
                  </a:lnTo>
                  <a:lnTo>
                    <a:pt x="16245" y="420"/>
                  </a:lnTo>
                  <a:lnTo>
                    <a:pt x="16245" y="459"/>
                  </a:lnTo>
                  <a:lnTo>
                    <a:pt x="16314" y="528"/>
                  </a:lnTo>
                  <a:lnTo>
                    <a:pt x="16369" y="606"/>
                  </a:lnTo>
                  <a:lnTo>
                    <a:pt x="16408" y="713"/>
                  </a:lnTo>
                  <a:lnTo>
                    <a:pt x="16453" y="830"/>
                  </a:lnTo>
                  <a:lnTo>
                    <a:pt x="16453" y="1055"/>
                  </a:lnTo>
                  <a:lnTo>
                    <a:pt x="16394" y="1143"/>
                  </a:lnTo>
                  <a:lnTo>
                    <a:pt x="16369" y="1221"/>
                  </a:lnTo>
                  <a:lnTo>
                    <a:pt x="16349" y="1309"/>
                  </a:lnTo>
                  <a:lnTo>
                    <a:pt x="16324" y="1397"/>
                  </a:lnTo>
                  <a:lnTo>
                    <a:pt x="16255" y="1475"/>
                  </a:lnTo>
                  <a:lnTo>
                    <a:pt x="16175" y="1563"/>
                  </a:lnTo>
                  <a:lnTo>
                    <a:pt x="16096" y="1671"/>
                  </a:lnTo>
                  <a:lnTo>
                    <a:pt x="16036" y="1807"/>
                  </a:lnTo>
                  <a:lnTo>
                    <a:pt x="16056" y="1807"/>
                  </a:lnTo>
                  <a:lnTo>
                    <a:pt x="16116" y="1739"/>
                  </a:lnTo>
                  <a:lnTo>
                    <a:pt x="16185" y="1719"/>
                  </a:lnTo>
                  <a:lnTo>
                    <a:pt x="16265" y="1739"/>
                  </a:lnTo>
                  <a:lnTo>
                    <a:pt x="16265" y="1768"/>
                  </a:lnTo>
                  <a:lnTo>
                    <a:pt x="16255" y="1807"/>
                  </a:lnTo>
                  <a:lnTo>
                    <a:pt x="16255" y="1856"/>
                  </a:lnTo>
                  <a:lnTo>
                    <a:pt x="16265" y="1856"/>
                  </a:lnTo>
                  <a:lnTo>
                    <a:pt x="16279" y="1876"/>
                  </a:lnTo>
                  <a:lnTo>
                    <a:pt x="16304" y="1817"/>
                  </a:lnTo>
                  <a:lnTo>
                    <a:pt x="16374" y="1719"/>
                  </a:lnTo>
                  <a:lnTo>
                    <a:pt x="16418" y="1680"/>
                  </a:lnTo>
                  <a:lnTo>
                    <a:pt x="16418" y="1739"/>
                  </a:lnTo>
                  <a:lnTo>
                    <a:pt x="16403" y="1788"/>
                  </a:lnTo>
                  <a:lnTo>
                    <a:pt x="16394" y="1837"/>
                  </a:lnTo>
                  <a:lnTo>
                    <a:pt x="16384" y="1905"/>
                  </a:lnTo>
                  <a:lnTo>
                    <a:pt x="16374" y="1993"/>
                  </a:lnTo>
                  <a:lnTo>
                    <a:pt x="16384" y="2012"/>
                  </a:lnTo>
                  <a:lnTo>
                    <a:pt x="16394" y="2012"/>
                  </a:lnTo>
                  <a:lnTo>
                    <a:pt x="16394" y="2022"/>
                  </a:lnTo>
                  <a:lnTo>
                    <a:pt x="16438" y="2022"/>
                  </a:lnTo>
                  <a:lnTo>
                    <a:pt x="16438" y="1905"/>
                  </a:lnTo>
                  <a:lnTo>
                    <a:pt x="16523" y="1885"/>
                  </a:lnTo>
                  <a:lnTo>
                    <a:pt x="16602" y="1885"/>
                  </a:lnTo>
                  <a:lnTo>
                    <a:pt x="16662" y="1905"/>
                  </a:lnTo>
                  <a:lnTo>
                    <a:pt x="16721" y="1993"/>
                  </a:lnTo>
                  <a:lnTo>
                    <a:pt x="16721" y="2061"/>
                  </a:lnTo>
                  <a:lnTo>
                    <a:pt x="16731" y="2110"/>
                  </a:lnTo>
                  <a:lnTo>
                    <a:pt x="16731" y="2159"/>
                  </a:lnTo>
                  <a:lnTo>
                    <a:pt x="16741" y="2208"/>
                  </a:lnTo>
                  <a:lnTo>
                    <a:pt x="16989" y="2247"/>
                  </a:lnTo>
                  <a:lnTo>
                    <a:pt x="17009" y="2139"/>
                  </a:lnTo>
                  <a:lnTo>
                    <a:pt x="17009" y="1954"/>
                  </a:lnTo>
                  <a:lnTo>
                    <a:pt x="17024" y="1944"/>
                  </a:lnTo>
                  <a:lnTo>
                    <a:pt x="17034" y="1944"/>
                  </a:lnTo>
                  <a:lnTo>
                    <a:pt x="17034" y="1925"/>
                  </a:lnTo>
                  <a:lnTo>
                    <a:pt x="17044" y="1905"/>
                  </a:lnTo>
                  <a:lnTo>
                    <a:pt x="17093" y="1954"/>
                  </a:lnTo>
                  <a:lnTo>
                    <a:pt x="17148" y="2012"/>
                  </a:lnTo>
                  <a:lnTo>
                    <a:pt x="17198" y="2061"/>
                  </a:lnTo>
                  <a:lnTo>
                    <a:pt x="17252" y="1973"/>
                  </a:lnTo>
                  <a:lnTo>
                    <a:pt x="17312" y="1925"/>
                  </a:lnTo>
                  <a:lnTo>
                    <a:pt x="17406" y="1905"/>
                  </a:lnTo>
                  <a:lnTo>
                    <a:pt x="17406" y="1954"/>
                  </a:lnTo>
                  <a:lnTo>
                    <a:pt x="17421" y="1954"/>
                  </a:lnTo>
                  <a:lnTo>
                    <a:pt x="17466" y="2296"/>
                  </a:lnTo>
                  <a:lnTo>
                    <a:pt x="17406" y="2413"/>
                  </a:lnTo>
                  <a:lnTo>
                    <a:pt x="17371" y="2589"/>
                  </a:lnTo>
                  <a:lnTo>
                    <a:pt x="17381" y="2618"/>
                  </a:lnTo>
                  <a:lnTo>
                    <a:pt x="17391" y="2657"/>
                  </a:lnTo>
                  <a:lnTo>
                    <a:pt x="17391" y="2687"/>
                  </a:lnTo>
                  <a:lnTo>
                    <a:pt x="17396" y="2726"/>
                  </a:lnTo>
                  <a:lnTo>
                    <a:pt x="17406" y="2774"/>
                  </a:lnTo>
                  <a:lnTo>
                    <a:pt x="17451" y="2862"/>
                  </a:lnTo>
                  <a:lnTo>
                    <a:pt x="17510" y="2931"/>
                  </a:lnTo>
                  <a:lnTo>
                    <a:pt x="17560" y="2999"/>
                  </a:lnTo>
                  <a:lnTo>
                    <a:pt x="17580" y="2960"/>
                  </a:lnTo>
                  <a:lnTo>
                    <a:pt x="17605" y="2882"/>
                  </a:lnTo>
                  <a:lnTo>
                    <a:pt x="17624" y="2774"/>
                  </a:lnTo>
                  <a:lnTo>
                    <a:pt x="17639" y="2677"/>
                  </a:lnTo>
                  <a:lnTo>
                    <a:pt x="17674" y="2589"/>
                  </a:lnTo>
                  <a:lnTo>
                    <a:pt x="17674" y="2677"/>
                  </a:lnTo>
                  <a:lnTo>
                    <a:pt x="17684" y="2745"/>
                  </a:lnTo>
                  <a:lnTo>
                    <a:pt x="17699" y="2794"/>
                  </a:lnTo>
                  <a:lnTo>
                    <a:pt x="17729" y="2823"/>
                  </a:lnTo>
                  <a:lnTo>
                    <a:pt x="17763" y="2843"/>
                  </a:lnTo>
                  <a:lnTo>
                    <a:pt x="17803" y="2862"/>
                  </a:lnTo>
                  <a:lnTo>
                    <a:pt x="17868" y="2657"/>
                  </a:lnTo>
                  <a:lnTo>
                    <a:pt x="17892" y="2706"/>
                  </a:lnTo>
                  <a:lnTo>
                    <a:pt x="17917" y="2745"/>
                  </a:lnTo>
                  <a:lnTo>
                    <a:pt x="17932" y="2794"/>
                  </a:lnTo>
                  <a:lnTo>
                    <a:pt x="17962" y="2823"/>
                  </a:lnTo>
                  <a:lnTo>
                    <a:pt x="17997" y="2862"/>
                  </a:lnTo>
                  <a:lnTo>
                    <a:pt x="18012" y="2823"/>
                  </a:lnTo>
                  <a:lnTo>
                    <a:pt x="18031" y="2794"/>
                  </a:lnTo>
                  <a:lnTo>
                    <a:pt x="18081" y="2794"/>
                  </a:lnTo>
                  <a:lnTo>
                    <a:pt x="18101" y="2814"/>
                  </a:lnTo>
                  <a:lnTo>
                    <a:pt x="18136" y="2814"/>
                  </a:lnTo>
                  <a:lnTo>
                    <a:pt x="18126" y="2638"/>
                  </a:lnTo>
                  <a:lnTo>
                    <a:pt x="18106" y="2520"/>
                  </a:lnTo>
                  <a:lnTo>
                    <a:pt x="18091" y="2364"/>
                  </a:lnTo>
                  <a:lnTo>
                    <a:pt x="18151" y="2335"/>
                  </a:lnTo>
                  <a:lnTo>
                    <a:pt x="18205" y="2296"/>
                  </a:lnTo>
                  <a:lnTo>
                    <a:pt x="18290" y="2296"/>
                  </a:lnTo>
                  <a:lnTo>
                    <a:pt x="18384" y="2315"/>
                  </a:lnTo>
                  <a:lnTo>
                    <a:pt x="18478" y="2364"/>
                  </a:lnTo>
                  <a:lnTo>
                    <a:pt x="18567" y="2413"/>
                  </a:lnTo>
                  <a:lnTo>
                    <a:pt x="18647" y="2472"/>
                  </a:lnTo>
                  <a:lnTo>
                    <a:pt x="18682" y="2520"/>
                  </a:lnTo>
                  <a:lnTo>
                    <a:pt x="18697" y="2550"/>
                  </a:lnTo>
                  <a:lnTo>
                    <a:pt x="18706" y="2608"/>
                  </a:lnTo>
                  <a:lnTo>
                    <a:pt x="18706" y="2638"/>
                  </a:lnTo>
                  <a:lnTo>
                    <a:pt x="18716" y="2657"/>
                  </a:lnTo>
                  <a:lnTo>
                    <a:pt x="18716" y="2687"/>
                  </a:lnTo>
                  <a:lnTo>
                    <a:pt x="18731" y="2706"/>
                  </a:lnTo>
                  <a:lnTo>
                    <a:pt x="18751" y="2726"/>
                  </a:lnTo>
                  <a:lnTo>
                    <a:pt x="18776" y="2745"/>
                  </a:lnTo>
                  <a:lnTo>
                    <a:pt x="18826" y="2706"/>
                  </a:lnTo>
                  <a:lnTo>
                    <a:pt x="18950" y="2706"/>
                  </a:lnTo>
                  <a:lnTo>
                    <a:pt x="18974" y="2814"/>
                  </a:lnTo>
                  <a:lnTo>
                    <a:pt x="19009" y="2911"/>
                  </a:lnTo>
                  <a:lnTo>
                    <a:pt x="19059" y="2999"/>
                  </a:lnTo>
                  <a:lnTo>
                    <a:pt x="19123" y="3048"/>
                  </a:lnTo>
                  <a:lnTo>
                    <a:pt x="19183" y="2999"/>
                  </a:lnTo>
                  <a:lnTo>
                    <a:pt x="19267" y="2999"/>
                  </a:lnTo>
                  <a:lnTo>
                    <a:pt x="19347" y="3019"/>
                  </a:lnTo>
                  <a:lnTo>
                    <a:pt x="19426" y="3048"/>
                  </a:lnTo>
                  <a:lnTo>
                    <a:pt x="19486" y="3077"/>
                  </a:lnTo>
                  <a:lnTo>
                    <a:pt x="19510" y="3234"/>
                  </a:lnTo>
                  <a:lnTo>
                    <a:pt x="19520" y="3370"/>
                  </a:lnTo>
                  <a:lnTo>
                    <a:pt x="19535" y="3488"/>
                  </a:lnTo>
                  <a:lnTo>
                    <a:pt x="19555" y="3507"/>
                  </a:lnTo>
                  <a:lnTo>
                    <a:pt x="19565" y="3546"/>
                  </a:lnTo>
                  <a:lnTo>
                    <a:pt x="19580" y="3556"/>
                  </a:lnTo>
                  <a:lnTo>
                    <a:pt x="19744" y="3527"/>
                  </a:lnTo>
                  <a:lnTo>
                    <a:pt x="20076" y="3527"/>
                  </a:lnTo>
                  <a:lnTo>
                    <a:pt x="20091" y="3595"/>
                  </a:lnTo>
                  <a:lnTo>
                    <a:pt x="20116" y="3644"/>
                  </a:lnTo>
                  <a:lnTo>
                    <a:pt x="20146" y="3712"/>
                  </a:lnTo>
                  <a:lnTo>
                    <a:pt x="20171" y="3751"/>
                  </a:lnTo>
                  <a:lnTo>
                    <a:pt x="20205" y="3800"/>
                  </a:lnTo>
                  <a:lnTo>
                    <a:pt x="20205" y="3751"/>
                  </a:lnTo>
                  <a:lnTo>
                    <a:pt x="20215" y="3732"/>
                  </a:lnTo>
                  <a:lnTo>
                    <a:pt x="20220" y="3693"/>
                  </a:lnTo>
                  <a:lnTo>
                    <a:pt x="20220" y="3664"/>
                  </a:lnTo>
                  <a:lnTo>
                    <a:pt x="20230" y="3615"/>
                  </a:lnTo>
                  <a:lnTo>
                    <a:pt x="20215" y="3556"/>
                  </a:lnTo>
                  <a:lnTo>
                    <a:pt x="20205" y="3527"/>
                  </a:lnTo>
                  <a:lnTo>
                    <a:pt x="20195" y="3507"/>
                  </a:lnTo>
                  <a:lnTo>
                    <a:pt x="20195" y="3478"/>
                  </a:lnTo>
                  <a:lnTo>
                    <a:pt x="20205" y="3439"/>
                  </a:lnTo>
                  <a:lnTo>
                    <a:pt x="20205" y="3341"/>
                  </a:lnTo>
                  <a:lnTo>
                    <a:pt x="20290" y="3370"/>
                  </a:lnTo>
                  <a:lnTo>
                    <a:pt x="20349" y="3439"/>
                  </a:lnTo>
                  <a:lnTo>
                    <a:pt x="20419" y="3488"/>
                  </a:lnTo>
                  <a:lnTo>
                    <a:pt x="20473" y="3488"/>
                  </a:lnTo>
                  <a:lnTo>
                    <a:pt x="20498" y="3478"/>
                  </a:lnTo>
                  <a:lnTo>
                    <a:pt x="20518" y="3439"/>
                  </a:lnTo>
                  <a:lnTo>
                    <a:pt x="20533" y="3419"/>
                  </a:lnTo>
                  <a:lnTo>
                    <a:pt x="20553" y="3409"/>
                  </a:lnTo>
                  <a:lnTo>
                    <a:pt x="20836" y="3644"/>
                  </a:lnTo>
                  <a:lnTo>
                    <a:pt x="20994" y="3966"/>
                  </a:lnTo>
                  <a:lnTo>
                    <a:pt x="21019" y="4005"/>
                  </a:lnTo>
                  <a:lnTo>
                    <a:pt x="21044" y="4005"/>
                  </a:lnTo>
                  <a:lnTo>
                    <a:pt x="21069" y="4015"/>
                  </a:lnTo>
                  <a:lnTo>
                    <a:pt x="21099" y="4015"/>
                  </a:lnTo>
                  <a:lnTo>
                    <a:pt x="21124" y="4054"/>
                  </a:lnTo>
                  <a:lnTo>
                    <a:pt x="21173" y="4142"/>
                  </a:lnTo>
                  <a:lnTo>
                    <a:pt x="21208" y="4240"/>
                  </a:lnTo>
                  <a:lnTo>
                    <a:pt x="21243" y="4328"/>
                  </a:lnTo>
                  <a:lnTo>
                    <a:pt x="21287" y="4396"/>
                  </a:lnTo>
                  <a:lnTo>
                    <a:pt x="21372" y="4426"/>
                  </a:lnTo>
                  <a:lnTo>
                    <a:pt x="21382" y="4416"/>
                  </a:lnTo>
                  <a:lnTo>
                    <a:pt x="21392" y="4416"/>
                  </a:lnTo>
                  <a:lnTo>
                    <a:pt x="21401" y="4396"/>
                  </a:lnTo>
                  <a:lnTo>
                    <a:pt x="21426" y="4396"/>
                  </a:lnTo>
                  <a:lnTo>
                    <a:pt x="21476" y="4513"/>
                  </a:lnTo>
                  <a:lnTo>
                    <a:pt x="21531" y="4631"/>
                  </a:lnTo>
                  <a:lnTo>
                    <a:pt x="21575" y="4758"/>
                  </a:lnTo>
                  <a:lnTo>
                    <a:pt x="21600" y="4924"/>
                  </a:lnTo>
                  <a:lnTo>
                    <a:pt x="21426" y="4924"/>
                  </a:lnTo>
                  <a:lnTo>
                    <a:pt x="21416" y="4953"/>
                  </a:lnTo>
                  <a:lnTo>
                    <a:pt x="21401" y="4992"/>
                  </a:lnTo>
                  <a:lnTo>
                    <a:pt x="21392" y="5012"/>
                  </a:lnTo>
                  <a:lnTo>
                    <a:pt x="21372" y="5109"/>
                  </a:lnTo>
                  <a:lnTo>
                    <a:pt x="21392" y="5129"/>
                  </a:lnTo>
                  <a:lnTo>
                    <a:pt x="21406" y="5158"/>
                  </a:lnTo>
                  <a:lnTo>
                    <a:pt x="21416" y="5197"/>
                  </a:lnTo>
                  <a:lnTo>
                    <a:pt x="21416" y="5217"/>
                  </a:lnTo>
                  <a:lnTo>
                    <a:pt x="21406" y="5246"/>
                  </a:lnTo>
                  <a:lnTo>
                    <a:pt x="21392" y="5295"/>
                  </a:lnTo>
                  <a:lnTo>
                    <a:pt x="21382" y="5315"/>
                  </a:lnTo>
                  <a:lnTo>
                    <a:pt x="21367" y="5334"/>
                  </a:lnTo>
                  <a:lnTo>
                    <a:pt x="21297" y="5334"/>
                  </a:lnTo>
                  <a:lnTo>
                    <a:pt x="21262" y="5227"/>
                  </a:lnTo>
                  <a:lnTo>
                    <a:pt x="21208" y="5178"/>
                  </a:lnTo>
                  <a:lnTo>
                    <a:pt x="21138" y="5148"/>
                  </a:lnTo>
                  <a:lnTo>
                    <a:pt x="21138" y="5021"/>
                  </a:lnTo>
                  <a:lnTo>
                    <a:pt x="21124" y="5012"/>
                  </a:lnTo>
                  <a:lnTo>
                    <a:pt x="21104" y="4992"/>
                  </a:lnTo>
                  <a:lnTo>
                    <a:pt x="21099" y="4973"/>
                  </a:lnTo>
                  <a:lnTo>
                    <a:pt x="21079" y="4953"/>
                  </a:lnTo>
                  <a:lnTo>
                    <a:pt x="21034" y="4953"/>
                  </a:lnTo>
                  <a:lnTo>
                    <a:pt x="21029" y="4973"/>
                  </a:lnTo>
                  <a:lnTo>
                    <a:pt x="21009" y="4973"/>
                  </a:lnTo>
                  <a:lnTo>
                    <a:pt x="20994" y="4992"/>
                  </a:lnTo>
                  <a:lnTo>
                    <a:pt x="20975" y="4924"/>
                  </a:lnTo>
                  <a:lnTo>
                    <a:pt x="20950" y="4855"/>
                  </a:lnTo>
                  <a:lnTo>
                    <a:pt x="20930" y="4807"/>
                  </a:lnTo>
                  <a:lnTo>
                    <a:pt x="20930" y="4924"/>
                  </a:lnTo>
                  <a:lnTo>
                    <a:pt x="20915" y="5061"/>
                  </a:lnTo>
                  <a:lnTo>
                    <a:pt x="20895" y="5178"/>
                  </a:lnTo>
                  <a:lnTo>
                    <a:pt x="20856" y="5246"/>
                  </a:lnTo>
                  <a:lnTo>
                    <a:pt x="20836" y="5266"/>
                  </a:lnTo>
                  <a:lnTo>
                    <a:pt x="20801" y="5266"/>
                  </a:lnTo>
                  <a:lnTo>
                    <a:pt x="20791" y="5246"/>
                  </a:lnTo>
                  <a:lnTo>
                    <a:pt x="20776" y="5246"/>
                  </a:lnTo>
                  <a:lnTo>
                    <a:pt x="20756" y="5285"/>
                  </a:lnTo>
                  <a:lnTo>
                    <a:pt x="20741" y="5334"/>
                  </a:lnTo>
                  <a:lnTo>
                    <a:pt x="20791" y="5451"/>
                  </a:lnTo>
                  <a:lnTo>
                    <a:pt x="20846" y="5656"/>
                  </a:lnTo>
                  <a:lnTo>
                    <a:pt x="20870" y="5891"/>
                  </a:lnTo>
                  <a:lnTo>
                    <a:pt x="20856" y="5891"/>
                  </a:lnTo>
                  <a:lnTo>
                    <a:pt x="20846" y="5910"/>
                  </a:lnTo>
                  <a:lnTo>
                    <a:pt x="20826" y="5910"/>
                  </a:lnTo>
                  <a:lnTo>
                    <a:pt x="20801" y="5930"/>
                  </a:lnTo>
                  <a:lnTo>
                    <a:pt x="20766" y="5881"/>
                  </a:lnTo>
                  <a:lnTo>
                    <a:pt x="20741" y="5842"/>
                  </a:lnTo>
                  <a:lnTo>
                    <a:pt x="20707" y="5832"/>
                  </a:lnTo>
                  <a:lnTo>
                    <a:pt x="20662" y="5813"/>
                  </a:lnTo>
                  <a:lnTo>
                    <a:pt x="20637" y="5950"/>
                  </a:lnTo>
                  <a:lnTo>
                    <a:pt x="20587" y="6018"/>
                  </a:lnTo>
                  <a:lnTo>
                    <a:pt x="20523" y="6067"/>
                  </a:lnTo>
                  <a:lnTo>
                    <a:pt x="20453" y="6116"/>
                  </a:lnTo>
                  <a:lnTo>
                    <a:pt x="20449" y="6252"/>
                  </a:lnTo>
                  <a:lnTo>
                    <a:pt x="20429" y="6360"/>
                  </a:lnTo>
                  <a:lnTo>
                    <a:pt x="20394" y="6458"/>
                  </a:lnTo>
                  <a:lnTo>
                    <a:pt x="20324" y="6477"/>
                  </a:lnTo>
                  <a:lnTo>
                    <a:pt x="20275" y="6506"/>
                  </a:lnTo>
                  <a:lnTo>
                    <a:pt x="20240" y="6545"/>
                  </a:lnTo>
                  <a:lnTo>
                    <a:pt x="20205" y="6565"/>
                  </a:lnTo>
                  <a:lnTo>
                    <a:pt x="20181" y="6526"/>
                  </a:lnTo>
                  <a:lnTo>
                    <a:pt x="20151" y="6477"/>
                  </a:lnTo>
                  <a:lnTo>
                    <a:pt x="20136" y="6428"/>
                  </a:lnTo>
                  <a:lnTo>
                    <a:pt x="20101" y="6438"/>
                  </a:lnTo>
                  <a:lnTo>
                    <a:pt x="20056" y="6458"/>
                  </a:lnTo>
                  <a:lnTo>
                    <a:pt x="20022" y="6497"/>
                  </a:lnTo>
                  <a:lnTo>
                    <a:pt x="19997" y="6526"/>
                  </a:lnTo>
                  <a:lnTo>
                    <a:pt x="19997" y="6594"/>
                  </a:lnTo>
                  <a:lnTo>
                    <a:pt x="19972" y="6614"/>
                  </a:lnTo>
                  <a:lnTo>
                    <a:pt x="19868" y="6614"/>
                  </a:lnTo>
                  <a:lnTo>
                    <a:pt x="19813" y="6633"/>
                  </a:lnTo>
                  <a:lnTo>
                    <a:pt x="19788" y="6643"/>
                  </a:lnTo>
                  <a:lnTo>
                    <a:pt x="19744" y="6848"/>
                  </a:lnTo>
                  <a:lnTo>
                    <a:pt x="19739" y="7073"/>
                  </a:lnTo>
                  <a:lnTo>
                    <a:pt x="19739" y="7327"/>
                  </a:lnTo>
                  <a:lnTo>
                    <a:pt x="19754" y="7552"/>
                  </a:lnTo>
                  <a:lnTo>
                    <a:pt x="19709" y="7552"/>
                  </a:lnTo>
                  <a:lnTo>
                    <a:pt x="19704" y="7571"/>
                  </a:lnTo>
                  <a:lnTo>
                    <a:pt x="19694" y="7581"/>
                  </a:lnTo>
                  <a:lnTo>
                    <a:pt x="19684" y="7640"/>
                  </a:lnTo>
                  <a:lnTo>
                    <a:pt x="19674" y="7688"/>
                  </a:lnTo>
                  <a:lnTo>
                    <a:pt x="19674" y="7835"/>
                  </a:lnTo>
                  <a:lnTo>
                    <a:pt x="19615" y="7835"/>
                  </a:lnTo>
                  <a:lnTo>
                    <a:pt x="19580" y="7942"/>
                  </a:lnTo>
                  <a:lnTo>
                    <a:pt x="19555" y="8011"/>
                  </a:lnTo>
                  <a:lnTo>
                    <a:pt x="19545" y="8079"/>
                  </a:lnTo>
                  <a:lnTo>
                    <a:pt x="19535" y="8216"/>
                  </a:lnTo>
                  <a:lnTo>
                    <a:pt x="19466" y="8216"/>
                  </a:lnTo>
                  <a:lnTo>
                    <a:pt x="19431" y="8353"/>
                  </a:lnTo>
                  <a:lnTo>
                    <a:pt x="19406" y="8519"/>
                  </a:lnTo>
                  <a:lnTo>
                    <a:pt x="19347" y="8519"/>
                  </a:lnTo>
                  <a:lnTo>
                    <a:pt x="19327" y="8704"/>
                  </a:lnTo>
                  <a:lnTo>
                    <a:pt x="19297" y="8704"/>
                  </a:lnTo>
                  <a:lnTo>
                    <a:pt x="19297" y="8656"/>
                  </a:lnTo>
                  <a:lnTo>
                    <a:pt x="19228" y="8470"/>
                  </a:lnTo>
                  <a:lnTo>
                    <a:pt x="19183" y="8245"/>
                  </a:lnTo>
                  <a:lnTo>
                    <a:pt x="19173" y="7991"/>
                  </a:lnTo>
                  <a:lnTo>
                    <a:pt x="19183" y="7688"/>
                  </a:lnTo>
                  <a:lnTo>
                    <a:pt x="19208" y="7649"/>
                  </a:lnTo>
                  <a:lnTo>
                    <a:pt x="19228" y="7620"/>
                  </a:lnTo>
                  <a:lnTo>
                    <a:pt x="19252" y="7581"/>
                  </a:lnTo>
                  <a:lnTo>
                    <a:pt x="19262" y="7532"/>
                  </a:lnTo>
                  <a:lnTo>
                    <a:pt x="19277" y="7464"/>
                  </a:lnTo>
                  <a:lnTo>
                    <a:pt x="19252" y="7376"/>
                  </a:lnTo>
                  <a:lnTo>
                    <a:pt x="19242" y="7259"/>
                  </a:lnTo>
                  <a:lnTo>
                    <a:pt x="19277" y="7122"/>
                  </a:lnTo>
                  <a:lnTo>
                    <a:pt x="19312" y="7073"/>
                  </a:lnTo>
                  <a:lnTo>
                    <a:pt x="19357" y="7034"/>
                  </a:lnTo>
                  <a:lnTo>
                    <a:pt x="19406" y="7005"/>
                  </a:lnTo>
                  <a:lnTo>
                    <a:pt x="19441" y="6936"/>
                  </a:lnTo>
                  <a:lnTo>
                    <a:pt x="19580" y="6526"/>
                  </a:lnTo>
                  <a:lnTo>
                    <a:pt x="19635" y="6438"/>
                  </a:lnTo>
                  <a:lnTo>
                    <a:pt x="19694" y="6360"/>
                  </a:lnTo>
                  <a:lnTo>
                    <a:pt x="19754" y="6272"/>
                  </a:lnTo>
                  <a:lnTo>
                    <a:pt x="19778" y="6155"/>
                  </a:lnTo>
                  <a:lnTo>
                    <a:pt x="19798" y="6018"/>
                  </a:lnTo>
                  <a:lnTo>
                    <a:pt x="19823" y="5891"/>
                  </a:lnTo>
                  <a:lnTo>
                    <a:pt x="19823" y="5881"/>
                  </a:lnTo>
                  <a:lnTo>
                    <a:pt x="19813" y="5881"/>
                  </a:lnTo>
                  <a:lnTo>
                    <a:pt x="19813" y="5862"/>
                  </a:lnTo>
                  <a:lnTo>
                    <a:pt x="19803" y="5842"/>
                  </a:lnTo>
                  <a:lnTo>
                    <a:pt x="19788" y="5862"/>
                  </a:lnTo>
                  <a:lnTo>
                    <a:pt x="19774" y="5891"/>
                  </a:lnTo>
                  <a:lnTo>
                    <a:pt x="19729" y="6018"/>
                  </a:lnTo>
                  <a:lnTo>
                    <a:pt x="19684" y="6155"/>
                  </a:lnTo>
                  <a:lnTo>
                    <a:pt x="19640" y="6272"/>
                  </a:lnTo>
                  <a:lnTo>
                    <a:pt x="19580" y="6360"/>
                  </a:lnTo>
                  <a:lnTo>
                    <a:pt x="19501" y="6428"/>
                  </a:lnTo>
                  <a:lnTo>
                    <a:pt x="19496" y="6370"/>
                  </a:lnTo>
                  <a:lnTo>
                    <a:pt x="19496" y="6360"/>
                  </a:lnTo>
                  <a:lnTo>
                    <a:pt x="19486" y="6321"/>
                  </a:lnTo>
                  <a:lnTo>
                    <a:pt x="19486" y="6272"/>
                  </a:lnTo>
                  <a:lnTo>
                    <a:pt x="19496" y="6252"/>
                  </a:lnTo>
                  <a:lnTo>
                    <a:pt x="19496" y="6223"/>
                  </a:lnTo>
                  <a:lnTo>
                    <a:pt x="19501" y="6184"/>
                  </a:lnTo>
                  <a:lnTo>
                    <a:pt x="19501" y="6155"/>
                  </a:lnTo>
                  <a:lnTo>
                    <a:pt x="19476" y="6116"/>
                  </a:lnTo>
                  <a:lnTo>
                    <a:pt x="19451" y="6096"/>
                  </a:lnTo>
                  <a:lnTo>
                    <a:pt x="19431" y="6086"/>
                  </a:lnTo>
                  <a:lnTo>
                    <a:pt x="19406" y="6067"/>
                  </a:lnTo>
                  <a:lnTo>
                    <a:pt x="19391" y="6086"/>
                  </a:lnTo>
                  <a:lnTo>
                    <a:pt x="19347" y="6135"/>
                  </a:lnTo>
                  <a:lnTo>
                    <a:pt x="19287" y="6233"/>
                  </a:lnTo>
                  <a:lnTo>
                    <a:pt x="19233" y="6360"/>
                  </a:lnTo>
                  <a:lnTo>
                    <a:pt x="19183" y="6477"/>
                  </a:lnTo>
                  <a:lnTo>
                    <a:pt x="19158" y="6565"/>
                  </a:lnTo>
                  <a:lnTo>
                    <a:pt x="19158" y="6633"/>
                  </a:lnTo>
                  <a:lnTo>
                    <a:pt x="19163" y="6663"/>
                  </a:lnTo>
                  <a:lnTo>
                    <a:pt x="19173" y="6712"/>
                  </a:lnTo>
                  <a:lnTo>
                    <a:pt x="19183" y="6751"/>
                  </a:lnTo>
                  <a:lnTo>
                    <a:pt x="19183" y="6780"/>
                  </a:lnTo>
                  <a:lnTo>
                    <a:pt x="19128" y="6829"/>
                  </a:lnTo>
                  <a:lnTo>
                    <a:pt x="19069" y="6848"/>
                  </a:lnTo>
                  <a:lnTo>
                    <a:pt x="18989" y="6868"/>
                  </a:lnTo>
                  <a:lnTo>
                    <a:pt x="18915" y="6868"/>
                  </a:lnTo>
                  <a:lnTo>
                    <a:pt x="18915" y="6682"/>
                  </a:lnTo>
                  <a:lnTo>
                    <a:pt x="18835" y="6712"/>
                  </a:lnTo>
                  <a:lnTo>
                    <a:pt x="18766" y="6770"/>
                  </a:lnTo>
                  <a:lnTo>
                    <a:pt x="18706" y="6751"/>
                  </a:lnTo>
                  <a:lnTo>
                    <a:pt x="18662" y="6643"/>
                  </a:lnTo>
                  <a:lnTo>
                    <a:pt x="18488" y="6594"/>
                  </a:lnTo>
                  <a:lnTo>
                    <a:pt x="18428" y="6712"/>
                  </a:lnTo>
                  <a:lnTo>
                    <a:pt x="18359" y="6799"/>
                  </a:lnTo>
                  <a:lnTo>
                    <a:pt x="18299" y="6897"/>
                  </a:lnTo>
                  <a:lnTo>
                    <a:pt x="18265" y="7024"/>
                  </a:lnTo>
                  <a:lnTo>
                    <a:pt x="18195" y="7259"/>
                  </a:lnTo>
                  <a:lnTo>
                    <a:pt x="18151" y="7347"/>
                  </a:lnTo>
                  <a:lnTo>
                    <a:pt x="18012" y="7434"/>
                  </a:lnTo>
                  <a:lnTo>
                    <a:pt x="17977" y="7503"/>
                  </a:lnTo>
                  <a:lnTo>
                    <a:pt x="17952" y="7581"/>
                  </a:lnTo>
                  <a:lnTo>
                    <a:pt x="17927" y="7649"/>
                  </a:lnTo>
                  <a:lnTo>
                    <a:pt x="17868" y="7737"/>
                  </a:lnTo>
                  <a:lnTo>
                    <a:pt x="17868" y="7835"/>
                  </a:lnTo>
                  <a:lnTo>
                    <a:pt x="17942" y="7835"/>
                  </a:lnTo>
                  <a:lnTo>
                    <a:pt x="17952" y="7894"/>
                  </a:lnTo>
                  <a:lnTo>
                    <a:pt x="17962" y="7923"/>
                  </a:lnTo>
                  <a:lnTo>
                    <a:pt x="17967" y="7962"/>
                  </a:lnTo>
                  <a:lnTo>
                    <a:pt x="17987" y="7991"/>
                  </a:lnTo>
                  <a:lnTo>
                    <a:pt x="18002" y="8011"/>
                  </a:lnTo>
                  <a:lnTo>
                    <a:pt x="18036" y="8030"/>
                  </a:lnTo>
                  <a:lnTo>
                    <a:pt x="18056" y="7991"/>
                  </a:lnTo>
                  <a:lnTo>
                    <a:pt x="18071" y="7972"/>
                  </a:lnTo>
                  <a:lnTo>
                    <a:pt x="18101" y="7962"/>
                  </a:lnTo>
                  <a:lnTo>
                    <a:pt x="18170" y="7962"/>
                  </a:lnTo>
                  <a:lnTo>
                    <a:pt x="18205" y="8040"/>
                  </a:lnTo>
                  <a:lnTo>
                    <a:pt x="18230" y="8109"/>
                  </a:lnTo>
                  <a:lnTo>
                    <a:pt x="18245" y="8196"/>
                  </a:lnTo>
                  <a:lnTo>
                    <a:pt x="18265" y="8333"/>
                  </a:lnTo>
                  <a:lnTo>
                    <a:pt x="18275" y="8421"/>
                  </a:lnTo>
                  <a:lnTo>
                    <a:pt x="18265" y="8470"/>
                  </a:lnTo>
                  <a:lnTo>
                    <a:pt x="18240" y="8519"/>
                  </a:lnTo>
                  <a:lnTo>
                    <a:pt x="18230" y="8607"/>
                  </a:lnTo>
                  <a:lnTo>
                    <a:pt x="18230" y="8704"/>
                  </a:lnTo>
                  <a:lnTo>
                    <a:pt x="18245" y="8792"/>
                  </a:lnTo>
                  <a:lnTo>
                    <a:pt x="18265" y="8880"/>
                  </a:lnTo>
                  <a:lnTo>
                    <a:pt x="18280" y="8998"/>
                  </a:lnTo>
                  <a:lnTo>
                    <a:pt x="18230" y="9105"/>
                  </a:lnTo>
                  <a:lnTo>
                    <a:pt x="18195" y="9222"/>
                  </a:lnTo>
                  <a:lnTo>
                    <a:pt x="18170" y="9339"/>
                  </a:lnTo>
                  <a:lnTo>
                    <a:pt x="18136" y="9496"/>
                  </a:lnTo>
                  <a:lnTo>
                    <a:pt x="18116" y="9525"/>
                  </a:lnTo>
                  <a:lnTo>
                    <a:pt x="18071" y="9633"/>
                  </a:lnTo>
                  <a:lnTo>
                    <a:pt x="18022" y="9750"/>
                  </a:lnTo>
                  <a:lnTo>
                    <a:pt x="17967" y="9887"/>
                  </a:lnTo>
                  <a:lnTo>
                    <a:pt x="17907" y="10004"/>
                  </a:lnTo>
                  <a:lnTo>
                    <a:pt x="17858" y="10121"/>
                  </a:lnTo>
                  <a:lnTo>
                    <a:pt x="17823" y="10209"/>
                  </a:lnTo>
                  <a:lnTo>
                    <a:pt x="17803" y="10248"/>
                  </a:lnTo>
                  <a:lnTo>
                    <a:pt x="17744" y="10277"/>
                  </a:lnTo>
                  <a:lnTo>
                    <a:pt x="17684" y="10258"/>
                  </a:lnTo>
                  <a:lnTo>
                    <a:pt x="17629" y="10258"/>
                  </a:lnTo>
                  <a:lnTo>
                    <a:pt x="17580" y="10277"/>
                  </a:lnTo>
                  <a:lnTo>
                    <a:pt x="17535" y="10365"/>
                  </a:lnTo>
                  <a:lnTo>
                    <a:pt x="17500" y="10463"/>
                  </a:lnTo>
                  <a:lnTo>
                    <a:pt x="17476" y="10570"/>
                  </a:lnTo>
                  <a:lnTo>
                    <a:pt x="17441" y="10668"/>
                  </a:lnTo>
                  <a:lnTo>
                    <a:pt x="17391" y="10736"/>
                  </a:lnTo>
                  <a:lnTo>
                    <a:pt x="17381" y="10736"/>
                  </a:lnTo>
                  <a:lnTo>
                    <a:pt x="17371" y="10756"/>
                  </a:lnTo>
                  <a:lnTo>
                    <a:pt x="17347" y="10756"/>
                  </a:lnTo>
                  <a:lnTo>
                    <a:pt x="17327" y="10776"/>
                  </a:lnTo>
                  <a:lnTo>
                    <a:pt x="17347" y="10873"/>
                  </a:lnTo>
                  <a:lnTo>
                    <a:pt x="17381" y="10981"/>
                  </a:lnTo>
                  <a:lnTo>
                    <a:pt x="17406" y="11098"/>
                  </a:lnTo>
                  <a:lnTo>
                    <a:pt x="17441" y="11215"/>
                  </a:lnTo>
                  <a:lnTo>
                    <a:pt x="17456" y="11323"/>
                  </a:lnTo>
                  <a:lnTo>
                    <a:pt x="17466" y="11440"/>
                  </a:lnTo>
                  <a:lnTo>
                    <a:pt x="17451" y="11518"/>
                  </a:lnTo>
                  <a:lnTo>
                    <a:pt x="17416" y="11586"/>
                  </a:lnTo>
                  <a:lnTo>
                    <a:pt x="17347" y="11645"/>
                  </a:lnTo>
                  <a:lnTo>
                    <a:pt x="17232" y="11674"/>
                  </a:lnTo>
                  <a:lnTo>
                    <a:pt x="17232" y="11586"/>
                  </a:lnTo>
                  <a:lnTo>
                    <a:pt x="17222" y="11508"/>
                  </a:lnTo>
                  <a:lnTo>
                    <a:pt x="17222" y="11391"/>
                  </a:lnTo>
                  <a:lnTo>
                    <a:pt x="17232" y="11254"/>
                  </a:lnTo>
                  <a:lnTo>
                    <a:pt x="17232" y="11147"/>
                  </a:lnTo>
                  <a:lnTo>
                    <a:pt x="17163" y="11147"/>
                  </a:lnTo>
                  <a:lnTo>
                    <a:pt x="17153" y="11127"/>
                  </a:lnTo>
                  <a:lnTo>
                    <a:pt x="17138" y="11118"/>
                  </a:lnTo>
                  <a:lnTo>
                    <a:pt x="17118" y="11059"/>
                  </a:lnTo>
                  <a:lnTo>
                    <a:pt x="17138" y="11010"/>
                  </a:lnTo>
                  <a:lnTo>
                    <a:pt x="17153" y="10961"/>
                  </a:lnTo>
                  <a:lnTo>
                    <a:pt x="17163" y="10912"/>
                  </a:lnTo>
                  <a:lnTo>
                    <a:pt x="17183" y="10844"/>
                  </a:lnTo>
                  <a:lnTo>
                    <a:pt x="17138" y="10844"/>
                  </a:lnTo>
                  <a:lnTo>
                    <a:pt x="17083" y="10824"/>
                  </a:lnTo>
                  <a:lnTo>
                    <a:pt x="17024" y="10854"/>
                  </a:lnTo>
                  <a:lnTo>
                    <a:pt x="16954" y="10912"/>
                  </a:lnTo>
                  <a:lnTo>
                    <a:pt x="16895" y="10961"/>
                  </a:lnTo>
                  <a:lnTo>
                    <a:pt x="16895" y="10922"/>
                  </a:lnTo>
                  <a:lnTo>
                    <a:pt x="16905" y="10873"/>
                  </a:lnTo>
                  <a:lnTo>
                    <a:pt x="16915" y="10844"/>
                  </a:lnTo>
                  <a:lnTo>
                    <a:pt x="16920" y="10785"/>
                  </a:lnTo>
                  <a:lnTo>
                    <a:pt x="16930" y="10756"/>
                  </a:lnTo>
                  <a:lnTo>
                    <a:pt x="16944" y="10688"/>
                  </a:lnTo>
                  <a:lnTo>
                    <a:pt x="16930" y="10688"/>
                  </a:lnTo>
                  <a:lnTo>
                    <a:pt x="16915" y="10668"/>
                  </a:lnTo>
                  <a:lnTo>
                    <a:pt x="16895" y="10668"/>
                  </a:lnTo>
                  <a:lnTo>
                    <a:pt x="16870" y="10649"/>
                  </a:lnTo>
                  <a:lnTo>
                    <a:pt x="16815" y="10756"/>
                  </a:lnTo>
                  <a:lnTo>
                    <a:pt x="16756" y="10844"/>
                  </a:lnTo>
                  <a:lnTo>
                    <a:pt x="16696" y="10942"/>
                  </a:lnTo>
                  <a:lnTo>
                    <a:pt x="16662" y="11059"/>
                  </a:lnTo>
                  <a:lnTo>
                    <a:pt x="16696" y="11098"/>
                  </a:lnTo>
                  <a:lnTo>
                    <a:pt x="16721" y="11127"/>
                  </a:lnTo>
                  <a:lnTo>
                    <a:pt x="16756" y="11196"/>
                  </a:lnTo>
                  <a:lnTo>
                    <a:pt x="16776" y="11254"/>
                  </a:lnTo>
                  <a:lnTo>
                    <a:pt x="16825" y="11196"/>
                  </a:lnTo>
                  <a:lnTo>
                    <a:pt x="16870" y="11166"/>
                  </a:lnTo>
                  <a:lnTo>
                    <a:pt x="16915" y="11166"/>
                  </a:lnTo>
                  <a:lnTo>
                    <a:pt x="16964" y="11215"/>
                  </a:lnTo>
                  <a:lnTo>
                    <a:pt x="16989" y="11215"/>
                  </a:lnTo>
                  <a:lnTo>
                    <a:pt x="16989" y="11332"/>
                  </a:lnTo>
                  <a:lnTo>
                    <a:pt x="16895" y="11332"/>
                  </a:lnTo>
                  <a:lnTo>
                    <a:pt x="16860" y="11420"/>
                  </a:lnTo>
                  <a:lnTo>
                    <a:pt x="16825" y="11489"/>
                  </a:lnTo>
                  <a:lnTo>
                    <a:pt x="16801" y="11557"/>
                  </a:lnTo>
                  <a:lnTo>
                    <a:pt x="16776" y="11674"/>
                  </a:lnTo>
                  <a:lnTo>
                    <a:pt x="16845" y="11762"/>
                  </a:lnTo>
                  <a:lnTo>
                    <a:pt x="16885" y="11899"/>
                  </a:lnTo>
                  <a:lnTo>
                    <a:pt x="16920" y="12085"/>
                  </a:lnTo>
                  <a:lnTo>
                    <a:pt x="16940" y="12270"/>
                  </a:lnTo>
                  <a:lnTo>
                    <a:pt x="16944" y="12475"/>
                  </a:lnTo>
                  <a:lnTo>
                    <a:pt x="16944" y="12651"/>
                  </a:lnTo>
                  <a:lnTo>
                    <a:pt x="16885" y="12729"/>
                  </a:lnTo>
                  <a:lnTo>
                    <a:pt x="16850" y="12866"/>
                  </a:lnTo>
                  <a:lnTo>
                    <a:pt x="16815" y="12993"/>
                  </a:lnTo>
                  <a:lnTo>
                    <a:pt x="16776" y="13130"/>
                  </a:lnTo>
                  <a:lnTo>
                    <a:pt x="16686" y="13316"/>
                  </a:lnTo>
                  <a:lnTo>
                    <a:pt x="16572" y="13452"/>
                  </a:lnTo>
                  <a:lnTo>
                    <a:pt x="16453" y="13550"/>
                  </a:lnTo>
                  <a:lnTo>
                    <a:pt x="16314" y="13638"/>
                  </a:lnTo>
                  <a:lnTo>
                    <a:pt x="16185" y="13687"/>
                  </a:lnTo>
                  <a:lnTo>
                    <a:pt x="16185" y="13843"/>
                  </a:lnTo>
                  <a:lnTo>
                    <a:pt x="16195" y="13863"/>
                  </a:lnTo>
                  <a:lnTo>
                    <a:pt x="16195" y="13912"/>
                  </a:lnTo>
                  <a:lnTo>
                    <a:pt x="16200" y="13960"/>
                  </a:lnTo>
                  <a:lnTo>
                    <a:pt x="16185" y="13999"/>
                  </a:lnTo>
                  <a:lnTo>
                    <a:pt x="16165" y="14029"/>
                  </a:lnTo>
                  <a:lnTo>
                    <a:pt x="16160" y="14048"/>
                  </a:lnTo>
                  <a:lnTo>
                    <a:pt x="16140" y="14078"/>
                  </a:lnTo>
                  <a:lnTo>
                    <a:pt x="16106" y="14117"/>
                  </a:lnTo>
                  <a:lnTo>
                    <a:pt x="16096" y="14117"/>
                  </a:lnTo>
                  <a:lnTo>
                    <a:pt x="16091" y="14136"/>
                  </a:lnTo>
                  <a:lnTo>
                    <a:pt x="16071" y="14136"/>
                  </a:lnTo>
                  <a:lnTo>
                    <a:pt x="16056" y="14146"/>
                  </a:lnTo>
                  <a:lnTo>
                    <a:pt x="16036" y="14048"/>
                  </a:lnTo>
                  <a:lnTo>
                    <a:pt x="16036" y="13912"/>
                  </a:lnTo>
                  <a:lnTo>
                    <a:pt x="16056" y="13892"/>
                  </a:lnTo>
                  <a:lnTo>
                    <a:pt x="16071" y="13892"/>
                  </a:lnTo>
                  <a:lnTo>
                    <a:pt x="16091" y="13872"/>
                  </a:lnTo>
                  <a:lnTo>
                    <a:pt x="16096" y="13843"/>
                  </a:lnTo>
                  <a:lnTo>
                    <a:pt x="16106" y="13804"/>
                  </a:lnTo>
                  <a:lnTo>
                    <a:pt x="16096" y="13775"/>
                  </a:lnTo>
                  <a:lnTo>
                    <a:pt x="16081" y="13726"/>
                  </a:lnTo>
                  <a:lnTo>
                    <a:pt x="16071" y="13687"/>
                  </a:lnTo>
                  <a:lnTo>
                    <a:pt x="16056" y="13667"/>
                  </a:lnTo>
                  <a:lnTo>
                    <a:pt x="16046" y="13667"/>
                  </a:lnTo>
                  <a:lnTo>
                    <a:pt x="16021" y="13658"/>
                  </a:lnTo>
                  <a:lnTo>
                    <a:pt x="15992" y="13658"/>
                  </a:lnTo>
                  <a:lnTo>
                    <a:pt x="15962" y="13736"/>
                  </a:lnTo>
                  <a:lnTo>
                    <a:pt x="15927" y="13794"/>
                  </a:lnTo>
                  <a:lnTo>
                    <a:pt x="15897" y="13843"/>
                  </a:lnTo>
                  <a:lnTo>
                    <a:pt x="15872" y="13931"/>
                  </a:lnTo>
                  <a:lnTo>
                    <a:pt x="15863" y="14068"/>
                  </a:lnTo>
                  <a:lnTo>
                    <a:pt x="15942" y="14214"/>
                  </a:lnTo>
                  <a:lnTo>
                    <a:pt x="16001" y="14371"/>
                  </a:lnTo>
                  <a:lnTo>
                    <a:pt x="16056" y="14537"/>
                  </a:lnTo>
                  <a:lnTo>
                    <a:pt x="16081" y="14761"/>
                  </a:lnTo>
                  <a:lnTo>
                    <a:pt x="16091" y="15035"/>
                  </a:lnTo>
                  <a:lnTo>
                    <a:pt x="15803" y="15494"/>
                  </a:lnTo>
                  <a:lnTo>
                    <a:pt x="15768" y="15494"/>
                  </a:lnTo>
                  <a:lnTo>
                    <a:pt x="15743" y="15309"/>
                  </a:lnTo>
                  <a:lnTo>
                    <a:pt x="15689" y="15172"/>
                  </a:lnTo>
                  <a:lnTo>
                    <a:pt x="15619" y="15055"/>
                  </a:lnTo>
                  <a:lnTo>
                    <a:pt x="15545" y="14937"/>
                  </a:lnTo>
                  <a:lnTo>
                    <a:pt x="15465" y="14810"/>
                  </a:lnTo>
                  <a:lnTo>
                    <a:pt x="15431" y="15084"/>
                  </a:lnTo>
                  <a:lnTo>
                    <a:pt x="15386" y="15309"/>
                  </a:lnTo>
                  <a:lnTo>
                    <a:pt x="15431" y="15357"/>
                  </a:lnTo>
                  <a:lnTo>
                    <a:pt x="15451" y="15426"/>
                  </a:lnTo>
                  <a:lnTo>
                    <a:pt x="15456" y="15514"/>
                  </a:lnTo>
                  <a:lnTo>
                    <a:pt x="15485" y="15611"/>
                  </a:lnTo>
                  <a:lnTo>
                    <a:pt x="15490" y="15631"/>
                  </a:lnTo>
                  <a:lnTo>
                    <a:pt x="15545" y="15631"/>
                  </a:lnTo>
                  <a:lnTo>
                    <a:pt x="15560" y="15650"/>
                  </a:lnTo>
                  <a:lnTo>
                    <a:pt x="15629" y="15787"/>
                  </a:lnTo>
                  <a:lnTo>
                    <a:pt x="15684" y="15992"/>
                  </a:lnTo>
                  <a:lnTo>
                    <a:pt x="15719" y="16227"/>
                  </a:lnTo>
                  <a:lnTo>
                    <a:pt x="15724" y="16471"/>
                  </a:lnTo>
                  <a:lnTo>
                    <a:pt x="15674" y="16471"/>
                  </a:lnTo>
                  <a:lnTo>
                    <a:pt x="15619" y="16383"/>
                  </a:lnTo>
                  <a:lnTo>
                    <a:pt x="15570" y="16334"/>
                  </a:lnTo>
                  <a:lnTo>
                    <a:pt x="15560" y="16315"/>
                  </a:lnTo>
                  <a:lnTo>
                    <a:pt x="15515" y="16246"/>
                  </a:lnTo>
                  <a:lnTo>
                    <a:pt x="15485" y="16110"/>
                  </a:lnTo>
                  <a:lnTo>
                    <a:pt x="15465" y="15953"/>
                  </a:lnTo>
                  <a:lnTo>
                    <a:pt x="15416" y="15680"/>
                  </a:lnTo>
                  <a:lnTo>
                    <a:pt x="15371" y="15563"/>
                  </a:lnTo>
                  <a:lnTo>
                    <a:pt x="15371" y="15533"/>
                  </a:lnTo>
                  <a:lnTo>
                    <a:pt x="15326" y="15563"/>
                  </a:lnTo>
                  <a:lnTo>
                    <a:pt x="15326" y="15533"/>
                  </a:lnTo>
                  <a:lnTo>
                    <a:pt x="15312" y="15396"/>
                  </a:lnTo>
                  <a:lnTo>
                    <a:pt x="15312" y="14830"/>
                  </a:lnTo>
                  <a:lnTo>
                    <a:pt x="15302" y="14644"/>
                  </a:lnTo>
                  <a:lnTo>
                    <a:pt x="15267" y="14488"/>
                  </a:lnTo>
                  <a:lnTo>
                    <a:pt x="15212" y="14371"/>
                  </a:lnTo>
                  <a:lnTo>
                    <a:pt x="15197" y="14400"/>
                  </a:lnTo>
                  <a:lnTo>
                    <a:pt x="15173" y="14439"/>
                  </a:lnTo>
                  <a:lnTo>
                    <a:pt x="15153" y="14459"/>
                  </a:lnTo>
                  <a:lnTo>
                    <a:pt x="15118" y="14468"/>
                  </a:lnTo>
                  <a:lnTo>
                    <a:pt x="15073" y="14468"/>
                  </a:lnTo>
                  <a:lnTo>
                    <a:pt x="15073" y="14459"/>
                  </a:lnTo>
                  <a:lnTo>
                    <a:pt x="15068" y="14459"/>
                  </a:lnTo>
                  <a:lnTo>
                    <a:pt x="15058" y="14439"/>
                  </a:lnTo>
                  <a:lnTo>
                    <a:pt x="15058" y="14234"/>
                  </a:lnTo>
                  <a:lnTo>
                    <a:pt x="15034" y="14068"/>
                  </a:lnTo>
                  <a:lnTo>
                    <a:pt x="14999" y="13931"/>
                  </a:lnTo>
                  <a:lnTo>
                    <a:pt x="14944" y="13804"/>
                  </a:lnTo>
                  <a:lnTo>
                    <a:pt x="14905" y="13667"/>
                  </a:lnTo>
                  <a:lnTo>
                    <a:pt x="14850" y="13501"/>
                  </a:lnTo>
                  <a:lnTo>
                    <a:pt x="14825" y="13550"/>
                  </a:lnTo>
                  <a:lnTo>
                    <a:pt x="14815" y="13589"/>
                  </a:lnTo>
                  <a:lnTo>
                    <a:pt x="14805" y="13599"/>
                  </a:lnTo>
                  <a:lnTo>
                    <a:pt x="14800" y="13618"/>
                  </a:lnTo>
                  <a:lnTo>
                    <a:pt x="14721" y="13638"/>
                  </a:lnTo>
                  <a:lnTo>
                    <a:pt x="14651" y="13618"/>
                  </a:lnTo>
                  <a:lnTo>
                    <a:pt x="14582" y="13618"/>
                  </a:lnTo>
                  <a:lnTo>
                    <a:pt x="14562" y="13755"/>
                  </a:lnTo>
                  <a:lnTo>
                    <a:pt x="14537" y="13824"/>
                  </a:lnTo>
                  <a:lnTo>
                    <a:pt x="14522" y="13843"/>
                  </a:lnTo>
                  <a:lnTo>
                    <a:pt x="14488" y="13843"/>
                  </a:lnTo>
                  <a:lnTo>
                    <a:pt x="14453" y="13863"/>
                  </a:lnTo>
                  <a:lnTo>
                    <a:pt x="14418" y="13912"/>
                  </a:lnTo>
                  <a:lnTo>
                    <a:pt x="14359" y="14214"/>
                  </a:lnTo>
                  <a:lnTo>
                    <a:pt x="14279" y="14214"/>
                  </a:lnTo>
                  <a:lnTo>
                    <a:pt x="14235" y="14283"/>
                  </a:lnTo>
                  <a:lnTo>
                    <a:pt x="14190" y="14371"/>
                  </a:lnTo>
                  <a:lnTo>
                    <a:pt x="14130" y="14439"/>
                  </a:lnTo>
                  <a:lnTo>
                    <a:pt x="14115" y="14781"/>
                  </a:lnTo>
                  <a:lnTo>
                    <a:pt x="14071" y="15074"/>
                  </a:lnTo>
                  <a:lnTo>
                    <a:pt x="14011" y="15309"/>
                  </a:lnTo>
                  <a:lnTo>
                    <a:pt x="13917" y="15533"/>
                  </a:lnTo>
                  <a:lnTo>
                    <a:pt x="13907" y="15533"/>
                  </a:lnTo>
                  <a:lnTo>
                    <a:pt x="13897" y="15514"/>
                  </a:lnTo>
                  <a:lnTo>
                    <a:pt x="13887" y="15514"/>
                  </a:lnTo>
                  <a:lnTo>
                    <a:pt x="13882" y="15494"/>
                  </a:lnTo>
                  <a:lnTo>
                    <a:pt x="13828" y="15377"/>
                  </a:lnTo>
                  <a:lnTo>
                    <a:pt x="13778" y="15191"/>
                  </a:lnTo>
                  <a:lnTo>
                    <a:pt x="13748" y="15035"/>
                  </a:lnTo>
                  <a:lnTo>
                    <a:pt x="13743" y="15006"/>
                  </a:lnTo>
                  <a:lnTo>
                    <a:pt x="13748" y="14967"/>
                  </a:lnTo>
                  <a:lnTo>
                    <a:pt x="13758" y="14937"/>
                  </a:lnTo>
                  <a:lnTo>
                    <a:pt x="13768" y="14918"/>
                  </a:lnTo>
                  <a:lnTo>
                    <a:pt x="13768" y="14898"/>
                  </a:lnTo>
                  <a:lnTo>
                    <a:pt x="13679" y="14644"/>
                  </a:lnTo>
                  <a:lnTo>
                    <a:pt x="13619" y="14371"/>
                  </a:lnTo>
                  <a:lnTo>
                    <a:pt x="13579" y="14078"/>
                  </a:lnTo>
                  <a:lnTo>
                    <a:pt x="13560" y="13726"/>
                  </a:lnTo>
                  <a:lnTo>
                    <a:pt x="13500" y="13736"/>
                  </a:lnTo>
                  <a:lnTo>
                    <a:pt x="13455" y="13736"/>
                  </a:lnTo>
                  <a:lnTo>
                    <a:pt x="13406" y="13726"/>
                  </a:lnTo>
                  <a:lnTo>
                    <a:pt x="13386" y="13687"/>
                  </a:lnTo>
                  <a:lnTo>
                    <a:pt x="13361" y="13658"/>
                  </a:lnTo>
                  <a:lnTo>
                    <a:pt x="13326" y="13589"/>
                  </a:lnTo>
                  <a:lnTo>
                    <a:pt x="13341" y="13462"/>
                  </a:lnTo>
                  <a:lnTo>
                    <a:pt x="13306" y="13364"/>
                  </a:lnTo>
                  <a:lnTo>
                    <a:pt x="13247" y="13277"/>
                  </a:lnTo>
                  <a:lnTo>
                    <a:pt x="13187" y="13198"/>
                  </a:lnTo>
                  <a:lnTo>
                    <a:pt x="13133" y="13091"/>
                  </a:lnTo>
                  <a:lnTo>
                    <a:pt x="12989" y="13130"/>
                  </a:lnTo>
                  <a:lnTo>
                    <a:pt x="12840" y="13130"/>
                  </a:lnTo>
                  <a:lnTo>
                    <a:pt x="12691" y="13110"/>
                  </a:lnTo>
                  <a:lnTo>
                    <a:pt x="12547" y="13091"/>
                  </a:lnTo>
                  <a:lnTo>
                    <a:pt x="12522" y="12993"/>
                  </a:lnTo>
                  <a:lnTo>
                    <a:pt x="12487" y="12866"/>
                  </a:lnTo>
                  <a:lnTo>
                    <a:pt x="12433" y="12905"/>
                  </a:lnTo>
                  <a:lnTo>
                    <a:pt x="12398" y="12925"/>
                  </a:lnTo>
                  <a:lnTo>
                    <a:pt x="12353" y="12935"/>
                  </a:lnTo>
                  <a:lnTo>
                    <a:pt x="12294" y="12935"/>
                  </a:lnTo>
                  <a:lnTo>
                    <a:pt x="12244" y="12866"/>
                  </a:lnTo>
                  <a:lnTo>
                    <a:pt x="12190" y="12817"/>
                  </a:lnTo>
                  <a:lnTo>
                    <a:pt x="12130" y="12749"/>
                  </a:lnTo>
                  <a:lnTo>
                    <a:pt x="12085" y="12681"/>
                  </a:lnTo>
                  <a:lnTo>
                    <a:pt x="12071" y="12583"/>
                  </a:lnTo>
                  <a:lnTo>
                    <a:pt x="12046" y="12495"/>
                  </a:lnTo>
                  <a:lnTo>
                    <a:pt x="11991" y="12407"/>
                  </a:lnTo>
                  <a:lnTo>
                    <a:pt x="11912" y="12407"/>
                  </a:lnTo>
                  <a:lnTo>
                    <a:pt x="11932" y="12544"/>
                  </a:lnTo>
                  <a:lnTo>
                    <a:pt x="11956" y="12700"/>
                  </a:lnTo>
                  <a:lnTo>
                    <a:pt x="12001" y="12856"/>
                  </a:lnTo>
                  <a:lnTo>
                    <a:pt x="12036" y="12993"/>
                  </a:lnTo>
                  <a:lnTo>
                    <a:pt x="12071" y="13091"/>
                  </a:lnTo>
                  <a:lnTo>
                    <a:pt x="12081" y="13042"/>
                  </a:lnTo>
                  <a:lnTo>
                    <a:pt x="12085" y="13023"/>
                  </a:lnTo>
                  <a:lnTo>
                    <a:pt x="12085" y="13003"/>
                  </a:lnTo>
                  <a:lnTo>
                    <a:pt x="12105" y="13003"/>
                  </a:lnTo>
                  <a:lnTo>
                    <a:pt x="12130" y="13023"/>
                  </a:lnTo>
                  <a:lnTo>
                    <a:pt x="12140" y="13071"/>
                  </a:lnTo>
                  <a:lnTo>
                    <a:pt x="12150" y="13130"/>
                  </a:lnTo>
                  <a:lnTo>
                    <a:pt x="12150" y="13179"/>
                  </a:lnTo>
                  <a:lnTo>
                    <a:pt x="12155" y="13228"/>
                  </a:lnTo>
                  <a:lnTo>
                    <a:pt x="12165" y="13277"/>
                  </a:lnTo>
                  <a:lnTo>
                    <a:pt x="12200" y="13267"/>
                  </a:lnTo>
                  <a:lnTo>
                    <a:pt x="12244" y="13247"/>
                  </a:lnTo>
                  <a:lnTo>
                    <a:pt x="12294" y="13247"/>
                  </a:lnTo>
                  <a:lnTo>
                    <a:pt x="12373" y="13071"/>
                  </a:lnTo>
                  <a:lnTo>
                    <a:pt x="12468" y="12935"/>
                  </a:lnTo>
                  <a:lnTo>
                    <a:pt x="12478" y="13110"/>
                  </a:lnTo>
                  <a:lnTo>
                    <a:pt x="12487" y="13247"/>
                  </a:lnTo>
                  <a:lnTo>
                    <a:pt x="12617" y="13384"/>
                  </a:lnTo>
                  <a:lnTo>
                    <a:pt x="12721" y="13550"/>
                  </a:lnTo>
                  <a:lnTo>
                    <a:pt x="12686" y="13638"/>
                  </a:lnTo>
                  <a:lnTo>
                    <a:pt x="12656" y="13726"/>
                  </a:lnTo>
                  <a:lnTo>
                    <a:pt x="12626" y="13794"/>
                  </a:lnTo>
                  <a:lnTo>
                    <a:pt x="12562" y="13843"/>
                  </a:lnTo>
                  <a:lnTo>
                    <a:pt x="12562" y="14029"/>
                  </a:lnTo>
                  <a:lnTo>
                    <a:pt x="12478" y="14136"/>
                  </a:lnTo>
                  <a:lnTo>
                    <a:pt x="12388" y="14253"/>
                  </a:lnTo>
                  <a:lnTo>
                    <a:pt x="12388" y="14332"/>
                  </a:lnTo>
                  <a:lnTo>
                    <a:pt x="12279" y="14332"/>
                  </a:lnTo>
                  <a:lnTo>
                    <a:pt x="12215" y="14400"/>
                  </a:lnTo>
                  <a:lnTo>
                    <a:pt x="12165" y="14507"/>
                  </a:lnTo>
                  <a:lnTo>
                    <a:pt x="12105" y="14595"/>
                  </a:lnTo>
                  <a:lnTo>
                    <a:pt x="12026" y="14664"/>
                  </a:lnTo>
                  <a:lnTo>
                    <a:pt x="11947" y="14693"/>
                  </a:lnTo>
                  <a:lnTo>
                    <a:pt x="11862" y="14742"/>
                  </a:lnTo>
                  <a:lnTo>
                    <a:pt x="11793" y="14801"/>
                  </a:lnTo>
                  <a:lnTo>
                    <a:pt x="11733" y="14869"/>
                  </a:lnTo>
                  <a:lnTo>
                    <a:pt x="11674" y="14898"/>
                  </a:lnTo>
                  <a:lnTo>
                    <a:pt x="11629" y="14898"/>
                  </a:lnTo>
                  <a:lnTo>
                    <a:pt x="11609" y="14879"/>
                  </a:lnTo>
                  <a:lnTo>
                    <a:pt x="11604" y="14879"/>
                  </a:lnTo>
                  <a:lnTo>
                    <a:pt x="11594" y="14869"/>
                  </a:lnTo>
                  <a:lnTo>
                    <a:pt x="11584" y="14849"/>
                  </a:lnTo>
                  <a:lnTo>
                    <a:pt x="11549" y="14713"/>
                  </a:lnTo>
                  <a:lnTo>
                    <a:pt x="11540" y="14605"/>
                  </a:lnTo>
                  <a:lnTo>
                    <a:pt x="11540" y="14507"/>
                  </a:lnTo>
                  <a:lnTo>
                    <a:pt x="11535" y="14400"/>
                  </a:lnTo>
                  <a:lnTo>
                    <a:pt x="11490" y="14234"/>
                  </a:lnTo>
                  <a:lnTo>
                    <a:pt x="11430" y="14078"/>
                  </a:lnTo>
                  <a:lnTo>
                    <a:pt x="11366" y="13941"/>
                  </a:lnTo>
                  <a:lnTo>
                    <a:pt x="11306" y="13804"/>
                  </a:lnTo>
                  <a:lnTo>
                    <a:pt x="11291" y="13706"/>
                  </a:lnTo>
                  <a:lnTo>
                    <a:pt x="11281" y="13589"/>
                  </a:lnTo>
                  <a:lnTo>
                    <a:pt x="11272" y="13462"/>
                  </a:lnTo>
                  <a:lnTo>
                    <a:pt x="11247" y="13364"/>
                  </a:lnTo>
                  <a:lnTo>
                    <a:pt x="11152" y="13247"/>
                  </a:lnTo>
                  <a:lnTo>
                    <a:pt x="11128" y="13130"/>
                  </a:lnTo>
                  <a:lnTo>
                    <a:pt x="11098" y="13003"/>
                  </a:lnTo>
                  <a:lnTo>
                    <a:pt x="11073" y="12886"/>
                  </a:lnTo>
                  <a:lnTo>
                    <a:pt x="11038" y="12788"/>
                  </a:lnTo>
                  <a:lnTo>
                    <a:pt x="10989" y="12720"/>
                  </a:lnTo>
                  <a:lnTo>
                    <a:pt x="10959" y="12700"/>
                  </a:lnTo>
                  <a:lnTo>
                    <a:pt x="10954" y="12661"/>
                  </a:lnTo>
                  <a:lnTo>
                    <a:pt x="10934" y="12651"/>
                  </a:lnTo>
                  <a:lnTo>
                    <a:pt x="10919" y="12632"/>
                  </a:lnTo>
                  <a:lnTo>
                    <a:pt x="10899" y="12612"/>
                  </a:lnTo>
                  <a:lnTo>
                    <a:pt x="10884" y="12583"/>
                  </a:lnTo>
                  <a:lnTo>
                    <a:pt x="10865" y="12524"/>
                  </a:lnTo>
                  <a:lnTo>
                    <a:pt x="10850" y="12456"/>
                  </a:lnTo>
                  <a:lnTo>
                    <a:pt x="10830" y="12456"/>
                  </a:lnTo>
                  <a:lnTo>
                    <a:pt x="10830" y="12524"/>
                  </a:lnTo>
                  <a:lnTo>
                    <a:pt x="10889" y="12681"/>
                  </a:lnTo>
                  <a:lnTo>
                    <a:pt x="10944" y="12856"/>
                  </a:lnTo>
                  <a:lnTo>
                    <a:pt x="10979" y="13062"/>
                  </a:lnTo>
                  <a:lnTo>
                    <a:pt x="11013" y="13247"/>
                  </a:lnTo>
                  <a:lnTo>
                    <a:pt x="11058" y="13433"/>
                  </a:lnTo>
                  <a:lnTo>
                    <a:pt x="11073" y="13462"/>
                  </a:lnTo>
                  <a:lnTo>
                    <a:pt x="11098" y="13501"/>
                  </a:lnTo>
                  <a:lnTo>
                    <a:pt x="11118" y="13531"/>
                  </a:lnTo>
                  <a:lnTo>
                    <a:pt x="11142" y="13570"/>
                  </a:lnTo>
                  <a:lnTo>
                    <a:pt x="11152" y="13618"/>
                  </a:lnTo>
                  <a:lnTo>
                    <a:pt x="11152" y="13960"/>
                  </a:lnTo>
                  <a:lnTo>
                    <a:pt x="11167" y="13999"/>
                  </a:lnTo>
                  <a:lnTo>
                    <a:pt x="11187" y="14048"/>
                  </a:lnTo>
                  <a:lnTo>
                    <a:pt x="11212" y="14078"/>
                  </a:lnTo>
                  <a:lnTo>
                    <a:pt x="11237" y="14117"/>
                  </a:lnTo>
                  <a:lnTo>
                    <a:pt x="11247" y="14146"/>
                  </a:lnTo>
                  <a:lnTo>
                    <a:pt x="11262" y="14253"/>
                  </a:lnTo>
                  <a:lnTo>
                    <a:pt x="11272" y="14332"/>
                  </a:lnTo>
                  <a:lnTo>
                    <a:pt x="11291" y="14439"/>
                  </a:lnTo>
                  <a:lnTo>
                    <a:pt x="11341" y="14556"/>
                  </a:lnTo>
                  <a:lnTo>
                    <a:pt x="11420" y="14664"/>
                  </a:lnTo>
                  <a:lnTo>
                    <a:pt x="11505" y="14761"/>
                  </a:lnTo>
                  <a:lnTo>
                    <a:pt x="11574" y="14869"/>
                  </a:lnTo>
                  <a:lnTo>
                    <a:pt x="11594" y="14918"/>
                  </a:lnTo>
                  <a:lnTo>
                    <a:pt x="11594" y="15035"/>
                  </a:lnTo>
                  <a:lnTo>
                    <a:pt x="11604" y="15084"/>
                  </a:lnTo>
                  <a:lnTo>
                    <a:pt x="11629" y="15142"/>
                  </a:lnTo>
                  <a:lnTo>
                    <a:pt x="11703" y="15152"/>
                  </a:lnTo>
                  <a:lnTo>
                    <a:pt x="11793" y="15074"/>
                  </a:lnTo>
                  <a:lnTo>
                    <a:pt x="11912" y="15015"/>
                  </a:lnTo>
                  <a:lnTo>
                    <a:pt x="12026" y="14967"/>
                  </a:lnTo>
                  <a:lnTo>
                    <a:pt x="12130" y="14937"/>
                  </a:lnTo>
                  <a:lnTo>
                    <a:pt x="12130" y="14967"/>
                  </a:lnTo>
                  <a:lnTo>
                    <a:pt x="12105" y="15055"/>
                  </a:lnTo>
                  <a:lnTo>
                    <a:pt x="12105" y="15152"/>
                  </a:lnTo>
                  <a:lnTo>
                    <a:pt x="12085" y="15269"/>
                  </a:lnTo>
                  <a:lnTo>
                    <a:pt x="12051" y="15445"/>
                  </a:lnTo>
                  <a:lnTo>
                    <a:pt x="12001" y="15650"/>
                  </a:lnTo>
                  <a:lnTo>
                    <a:pt x="11942" y="15856"/>
                  </a:lnTo>
                  <a:lnTo>
                    <a:pt x="11877" y="16022"/>
                  </a:lnTo>
                  <a:lnTo>
                    <a:pt x="11783" y="16207"/>
                  </a:lnTo>
                  <a:lnTo>
                    <a:pt x="11678" y="16383"/>
                  </a:lnTo>
                  <a:lnTo>
                    <a:pt x="11569" y="16549"/>
                  </a:lnTo>
                  <a:lnTo>
                    <a:pt x="11465" y="16745"/>
                  </a:lnTo>
                  <a:lnTo>
                    <a:pt x="11376" y="16950"/>
                  </a:lnTo>
                  <a:lnTo>
                    <a:pt x="11306" y="17184"/>
                  </a:lnTo>
                  <a:lnTo>
                    <a:pt x="11281" y="17409"/>
                  </a:lnTo>
                  <a:lnTo>
                    <a:pt x="11296" y="17614"/>
                  </a:lnTo>
                  <a:lnTo>
                    <a:pt x="11331" y="17819"/>
                  </a:lnTo>
                  <a:lnTo>
                    <a:pt x="11366" y="18005"/>
                  </a:lnTo>
                  <a:lnTo>
                    <a:pt x="11401" y="18210"/>
                  </a:lnTo>
                  <a:lnTo>
                    <a:pt x="11430" y="18415"/>
                  </a:lnTo>
                  <a:lnTo>
                    <a:pt x="11420" y="18620"/>
                  </a:lnTo>
                  <a:lnTo>
                    <a:pt x="11366" y="18835"/>
                  </a:lnTo>
                  <a:lnTo>
                    <a:pt x="11291" y="18943"/>
                  </a:lnTo>
                  <a:lnTo>
                    <a:pt x="11202" y="19021"/>
                  </a:lnTo>
                  <a:lnTo>
                    <a:pt x="11118" y="19109"/>
                  </a:lnTo>
                  <a:lnTo>
                    <a:pt x="11048" y="19226"/>
                  </a:lnTo>
                  <a:lnTo>
                    <a:pt x="11003" y="19402"/>
                  </a:lnTo>
                  <a:lnTo>
                    <a:pt x="11048" y="19500"/>
                  </a:lnTo>
                  <a:lnTo>
                    <a:pt x="11083" y="19656"/>
                  </a:lnTo>
                  <a:lnTo>
                    <a:pt x="11098" y="19842"/>
                  </a:lnTo>
                  <a:lnTo>
                    <a:pt x="11073" y="19881"/>
                  </a:lnTo>
                  <a:lnTo>
                    <a:pt x="11048" y="19929"/>
                  </a:lnTo>
                  <a:lnTo>
                    <a:pt x="11028" y="19959"/>
                  </a:lnTo>
                  <a:lnTo>
                    <a:pt x="11023" y="19998"/>
                  </a:lnTo>
                  <a:lnTo>
                    <a:pt x="11003" y="20027"/>
                  </a:lnTo>
                  <a:lnTo>
                    <a:pt x="10909" y="20066"/>
                  </a:lnTo>
                  <a:lnTo>
                    <a:pt x="10884" y="20183"/>
                  </a:lnTo>
                  <a:lnTo>
                    <a:pt x="10865" y="20457"/>
                  </a:lnTo>
                  <a:lnTo>
                    <a:pt x="10850" y="20594"/>
                  </a:lnTo>
                  <a:lnTo>
                    <a:pt x="10735" y="20779"/>
                  </a:lnTo>
                  <a:lnTo>
                    <a:pt x="10701" y="20936"/>
                  </a:lnTo>
                  <a:lnTo>
                    <a:pt x="10656" y="21092"/>
                  </a:lnTo>
                  <a:lnTo>
                    <a:pt x="10572" y="21239"/>
                  </a:lnTo>
                  <a:lnTo>
                    <a:pt x="10467" y="21366"/>
                  </a:lnTo>
                  <a:lnTo>
                    <a:pt x="10209" y="21502"/>
                  </a:lnTo>
                  <a:lnTo>
                    <a:pt x="10075" y="21551"/>
                  </a:lnTo>
                  <a:lnTo>
                    <a:pt x="9956" y="21600"/>
                  </a:lnTo>
                  <a:lnTo>
                    <a:pt x="9931" y="21571"/>
                  </a:lnTo>
                  <a:lnTo>
                    <a:pt x="9912" y="21532"/>
                  </a:lnTo>
                  <a:lnTo>
                    <a:pt x="9897" y="21512"/>
                  </a:lnTo>
                  <a:lnTo>
                    <a:pt x="9877" y="21463"/>
                  </a:lnTo>
                  <a:lnTo>
                    <a:pt x="9862" y="21434"/>
                  </a:lnTo>
                  <a:lnTo>
                    <a:pt x="9852" y="21346"/>
                  </a:lnTo>
                  <a:lnTo>
                    <a:pt x="9852" y="21121"/>
                  </a:lnTo>
                  <a:lnTo>
                    <a:pt x="9842" y="21004"/>
                  </a:lnTo>
                  <a:lnTo>
                    <a:pt x="9792" y="20838"/>
                  </a:lnTo>
                  <a:lnTo>
                    <a:pt x="9723" y="20682"/>
                  </a:lnTo>
                  <a:lnTo>
                    <a:pt x="9653" y="20506"/>
                  </a:lnTo>
                  <a:lnTo>
                    <a:pt x="9609" y="20340"/>
                  </a:lnTo>
                  <a:lnTo>
                    <a:pt x="9629" y="20223"/>
                  </a:lnTo>
                  <a:lnTo>
                    <a:pt x="9629" y="20203"/>
                  </a:lnTo>
                  <a:lnTo>
                    <a:pt x="9609" y="20164"/>
                  </a:lnTo>
                  <a:lnTo>
                    <a:pt x="9594" y="20154"/>
                  </a:lnTo>
                  <a:lnTo>
                    <a:pt x="9584" y="20115"/>
                  </a:lnTo>
                  <a:lnTo>
                    <a:pt x="9574" y="20115"/>
                  </a:lnTo>
                  <a:lnTo>
                    <a:pt x="9564" y="20066"/>
                  </a:lnTo>
                  <a:lnTo>
                    <a:pt x="9574" y="20017"/>
                  </a:lnTo>
                  <a:lnTo>
                    <a:pt x="9574" y="19978"/>
                  </a:lnTo>
                  <a:lnTo>
                    <a:pt x="9584" y="19949"/>
                  </a:lnTo>
                  <a:lnTo>
                    <a:pt x="9594" y="19910"/>
                  </a:lnTo>
                  <a:lnTo>
                    <a:pt x="9559" y="19881"/>
                  </a:lnTo>
                  <a:lnTo>
                    <a:pt x="9559" y="19812"/>
                  </a:lnTo>
                  <a:lnTo>
                    <a:pt x="9564" y="19763"/>
                  </a:lnTo>
                  <a:lnTo>
                    <a:pt x="9574" y="19724"/>
                  </a:lnTo>
                  <a:lnTo>
                    <a:pt x="9574" y="19627"/>
                  </a:lnTo>
                  <a:lnTo>
                    <a:pt x="9539" y="19490"/>
                  </a:lnTo>
                  <a:lnTo>
                    <a:pt x="9490" y="19334"/>
                  </a:lnTo>
                  <a:lnTo>
                    <a:pt x="9435" y="19197"/>
                  </a:lnTo>
                  <a:lnTo>
                    <a:pt x="9400" y="19060"/>
                  </a:lnTo>
                  <a:lnTo>
                    <a:pt x="9390" y="18894"/>
                  </a:lnTo>
                  <a:lnTo>
                    <a:pt x="9410" y="18699"/>
                  </a:lnTo>
                  <a:lnTo>
                    <a:pt x="9445" y="18532"/>
                  </a:lnTo>
                  <a:lnTo>
                    <a:pt x="9495" y="18347"/>
                  </a:lnTo>
                  <a:lnTo>
                    <a:pt x="9529" y="18191"/>
                  </a:lnTo>
                  <a:lnTo>
                    <a:pt x="9559" y="18054"/>
                  </a:lnTo>
                  <a:lnTo>
                    <a:pt x="9524" y="17917"/>
                  </a:lnTo>
                  <a:lnTo>
                    <a:pt x="9515" y="17800"/>
                  </a:lnTo>
                  <a:lnTo>
                    <a:pt x="9515" y="17682"/>
                  </a:lnTo>
                  <a:lnTo>
                    <a:pt x="9495" y="17526"/>
                  </a:lnTo>
                  <a:lnTo>
                    <a:pt x="9445" y="17321"/>
                  </a:lnTo>
                  <a:lnTo>
                    <a:pt x="9366" y="17116"/>
                  </a:lnTo>
                  <a:lnTo>
                    <a:pt x="9291" y="16930"/>
                  </a:lnTo>
                  <a:lnTo>
                    <a:pt x="9212" y="16774"/>
                  </a:lnTo>
                  <a:lnTo>
                    <a:pt x="9237" y="16569"/>
                  </a:lnTo>
                  <a:lnTo>
                    <a:pt x="9261" y="16383"/>
                  </a:lnTo>
                  <a:lnTo>
                    <a:pt x="9291" y="16178"/>
                  </a:lnTo>
                  <a:lnTo>
                    <a:pt x="9261" y="16149"/>
                  </a:lnTo>
                  <a:lnTo>
                    <a:pt x="9247" y="16129"/>
                  </a:lnTo>
                  <a:lnTo>
                    <a:pt x="9227" y="16090"/>
                  </a:lnTo>
                  <a:lnTo>
                    <a:pt x="9212" y="16080"/>
                  </a:lnTo>
                  <a:lnTo>
                    <a:pt x="9187" y="16080"/>
                  </a:lnTo>
                  <a:lnTo>
                    <a:pt x="9152" y="16061"/>
                  </a:lnTo>
                  <a:lnTo>
                    <a:pt x="9132" y="16090"/>
                  </a:lnTo>
                  <a:lnTo>
                    <a:pt x="9122" y="16110"/>
                  </a:lnTo>
                  <a:lnTo>
                    <a:pt x="9098" y="16129"/>
                  </a:lnTo>
                  <a:lnTo>
                    <a:pt x="9038" y="16129"/>
                  </a:lnTo>
                  <a:lnTo>
                    <a:pt x="8944" y="15836"/>
                  </a:lnTo>
                  <a:lnTo>
                    <a:pt x="8879" y="15817"/>
                  </a:lnTo>
                  <a:lnTo>
                    <a:pt x="8820" y="15807"/>
                  </a:lnTo>
                  <a:lnTo>
                    <a:pt x="8750" y="15787"/>
                  </a:lnTo>
                  <a:lnTo>
                    <a:pt x="8666" y="15856"/>
                  </a:lnTo>
                  <a:lnTo>
                    <a:pt x="8576" y="15924"/>
                  </a:lnTo>
                  <a:lnTo>
                    <a:pt x="8507" y="15973"/>
                  </a:lnTo>
                  <a:lnTo>
                    <a:pt x="8338" y="15904"/>
                  </a:lnTo>
                  <a:lnTo>
                    <a:pt x="8318" y="16022"/>
                  </a:lnTo>
                  <a:lnTo>
                    <a:pt x="8259" y="16022"/>
                  </a:lnTo>
                  <a:lnTo>
                    <a:pt x="8204" y="15992"/>
                  </a:lnTo>
                  <a:lnTo>
                    <a:pt x="8165" y="15973"/>
                  </a:lnTo>
                  <a:lnTo>
                    <a:pt x="8145" y="15992"/>
                  </a:lnTo>
                  <a:lnTo>
                    <a:pt x="8130" y="16022"/>
                  </a:lnTo>
                  <a:lnTo>
                    <a:pt x="8100" y="16041"/>
                  </a:lnTo>
                  <a:lnTo>
                    <a:pt x="8065" y="16061"/>
                  </a:lnTo>
                  <a:lnTo>
                    <a:pt x="8016" y="15944"/>
                  </a:lnTo>
                  <a:lnTo>
                    <a:pt x="7807" y="15738"/>
                  </a:lnTo>
                  <a:lnTo>
                    <a:pt x="7748" y="15650"/>
                  </a:lnTo>
                  <a:lnTo>
                    <a:pt x="7703" y="15426"/>
                  </a:lnTo>
                  <a:lnTo>
                    <a:pt x="7653" y="15309"/>
                  </a:lnTo>
                  <a:lnTo>
                    <a:pt x="7574" y="15191"/>
                  </a:lnTo>
                  <a:lnTo>
                    <a:pt x="7504" y="15074"/>
                  </a:lnTo>
                  <a:lnTo>
                    <a:pt x="7460" y="14967"/>
                  </a:lnTo>
                  <a:lnTo>
                    <a:pt x="7460" y="14742"/>
                  </a:lnTo>
                  <a:lnTo>
                    <a:pt x="7445" y="14644"/>
                  </a:lnTo>
                  <a:lnTo>
                    <a:pt x="7450" y="14488"/>
                  </a:lnTo>
                  <a:lnTo>
                    <a:pt x="7470" y="14351"/>
                  </a:lnTo>
                  <a:lnTo>
                    <a:pt x="7485" y="14234"/>
                  </a:lnTo>
                  <a:lnTo>
                    <a:pt x="7494" y="14146"/>
                  </a:lnTo>
                  <a:lnTo>
                    <a:pt x="7494" y="14009"/>
                  </a:lnTo>
                  <a:lnTo>
                    <a:pt x="7480" y="13931"/>
                  </a:lnTo>
                  <a:lnTo>
                    <a:pt x="7450" y="13843"/>
                  </a:lnTo>
                  <a:lnTo>
                    <a:pt x="7435" y="13775"/>
                  </a:lnTo>
                  <a:lnTo>
                    <a:pt x="7435" y="13667"/>
                  </a:lnTo>
                  <a:lnTo>
                    <a:pt x="7450" y="13531"/>
                  </a:lnTo>
                  <a:lnTo>
                    <a:pt x="7485" y="13384"/>
                  </a:lnTo>
                  <a:lnTo>
                    <a:pt x="7519" y="13208"/>
                  </a:lnTo>
                  <a:lnTo>
                    <a:pt x="7554" y="13062"/>
                  </a:lnTo>
                  <a:lnTo>
                    <a:pt x="7589" y="12935"/>
                  </a:lnTo>
                  <a:lnTo>
                    <a:pt x="7609" y="12866"/>
                  </a:lnTo>
                  <a:lnTo>
                    <a:pt x="7668" y="12769"/>
                  </a:lnTo>
                  <a:lnTo>
                    <a:pt x="7738" y="12681"/>
                  </a:lnTo>
                  <a:lnTo>
                    <a:pt x="7807" y="12612"/>
                  </a:lnTo>
                  <a:lnTo>
                    <a:pt x="7877" y="12524"/>
                  </a:lnTo>
                  <a:lnTo>
                    <a:pt x="7892" y="12446"/>
                  </a:lnTo>
                  <a:lnTo>
                    <a:pt x="7892" y="12339"/>
                  </a:lnTo>
                  <a:lnTo>
                    <a:pt x="7887" y="12221"/>
                  </a:lnTo>
                  <a:lnTo>
                    <a:pt x="7892" y="12124"/>
                  </a:lnTo>
                  <a:lnTo>
                    <a:pt x="7936" y="11987"/>
                  </a:lnTo>
                  <a:lnTo>
                    <a:pt x="7996" y="11880"/>
                  </a:lnTo>
                  <a:lnTo>
                    <a:pt x="8060" y="11782"/>
                  </a:lnTo>
                  <a:lnTo>
                    <a:pt x="8120" y="11674"/>
                  </a:lnTo>
                  <a:lnTo>
                    <a:pt x="8169" y="11557"/>
                  </a:lnTo>
                  <a:lnTo>
                    <a:pt x="8199" y="11401"/>
                  </a:lnTo>
                  <a:lnTo>
                    <a:pt x="8199" y="11391"/>
                  </a:lnTo>
                  <a:lnTo>
                    <a:pt x="8189" y="11391"/>
                  </a:lnTo>
                  <a:lnTo>
                    <a:pt x="8189" y="11352"/>
                  </a:lnTo>
                  <a:lnTo>
                    <a:pt x="8179" y="11332"/>
                  </a:lnTo>
                  <a:lnTo>
                    <a:pt x="8165" y="11323"/>
                  </a:lnTo>
                  <a:lnTo>
                    <a:pt x="8145" y="11303"/>
                  </a:lnTo>
                  <a:lnTo>
                    <a:pt x="8130" y="11303"/>
                  </a:lnTo>
                  <a:lnTo>
                    <a:pt x="8100" y="11284"/>
                  </a:lnTo>
                  <a:lnTo>
                    <a:pt x="8085" y="11323"/>
                  </a:lnTo>
                  <a:lnTo>
                    <a:pt x="8065" y="11323"/>
                  </a:lnTo>
                  <a:lnTo>
                    <a:pt x="8040" y="11332"/>
                  </a:lnTo>
                  <a:lnTo>
                    <a:pt x="8006" y="11332"/>
                  </a:lnTo>
                  <a:lnTo>
                    <a:pt x="8006" y="11284"/>
                  </a:lnTo>
                  <a:lnTo>
                    <a:pt x="7991" y="11284"/>
                  </a:lnTo>
                  <a:lnTo>
                    <a:pt x="7991" y="11147"/>
                  </a:lnTo>
                  <a:lnTo>
                    <a:pt x="7981" y="10961"/>
                  </a:lnTo>
                  <a:lnTo>
                    <a:pt x="7971" y="10736"/>
                  </a:lnTo>
                  <a:lnTo>
                    <a:pt x="7971" y="10326"/>
                  </a:lnTo>
                  <a:lnTo>
                    <a:pt x="7991" y="10209"/>
                  </a:lnTo>
                  <a:lnTo>
                    <a:pt x="7996" y="10160"/>
                  </a:lnTo>
                  <a:lnTo>
                    <a:pt x="8006" y="10121"/>
                  </a:lnTo>
                  <a:lnTo>
                    <a:pt x="8016" y="10111"/>
                  </a:lnTo>
                  <a:lnTo>
                    <a:pt x="8040" y="10111"/>
                  </a:lnTo>
                  <a:lnTo>
                    <a:pt x="8060" y="10092"/>
                  </a:lnTo>
                  <a:lnTo>
                    <a:pt x="8085" y="10092"/>
                  </a:lnTo>
                  <a:lnTo>
                    <a:pt x="8155" y="10141"/>
                  </a:lnTo>
                  <a:lnTo>
                    <a:pt x="8234" y="10180"/>
                  </a:lnTo>
                  <a:lnTo>
                    <a:pt x="8318" y="10180"/>
                  </a:lnTo>
                  <a:lnTo>
                    <a:pt x="8403" y="10141"/>
                  </a:lnTo>
                  <a:lnTo>
                    <a:pt x="8467" y="10092"/>
                  </a:lnTo>
                  <a:lnTo>
                    <a:pt x="8472" y="10072"/>
                  </a:lnTo>
                  <a:lnTo>
                    <a:pt x="8472" y="10053"/>
                  </a:lnTo>
                  <a:lnTo>
                    <a:pt x="8482" y="10053"/>
                  </a:lnTo>
                  <a:lnTo>
                    <a:pt x="8482" y="10023"/>
                  </a:lnTo>
                  <a:lnTo>
                    <a:pt x="8502" y="9887"/>
                  </a:lnTo>
                  <a:lnTo>
                    <a:pt x="8502" y="9730"/>
                  </a:lnTo>
                  <a:lnTo>
                    <a:pt x="8492" y="9584"/>
                  </a:lnTo>
                  <a:lnTo>
                    <a:pt x="8482" y="9408"/>
                  </a:lnTo>
                  <a:lnTo>
                    <a:pt x="8423" y="9379"/>
                  </a:lnTo>
                  <a:lnTo>
                    <a:pt x="8363" y="9339"/>
                  </a:lnTo>
                  <a:lnTo>
                    <a:pt x="8303" y="9271"/>
                  </a:lnTo>
                  <a:lnTo>
                    <a:pt x="8259" y="9183"/>
                  </a:lnTo>
                  <a:lnTo>
                    <a:pt x="8274" y="9173"/>
                  </a:lnTo>
                  <a:lnTo>
                    <a:pt x="8294" y="9154"/>
                  </a:lnTo>
                  <a:lnTo>
                    <a:pt x="8303" y="9134"/>
                  </a:lnTo>
                  <a:lnTo>
                    <a:pt x="8318" y="9134"/>
                  </a:lnTo>
                  <a:lnTo>
                    <a:pt x="8338" y="9115"/>
                  </a:lnTo>
                  <a:lnTo>
                    <a:pt x="8368" y="9115"/>
                  </a:lnTo>
                  <a:lnTo>
                    <a:pt x="8388" y="9105"/>
                  </a:lnTo>
                  <a:lnTo>
                    <a:pt x="8413" y="9085"/>
                  </a:lnTo>
                  <a:lnTo>
                    <a:pt x="8467" y="9085"/>
                  </a:lnTo>
                  <a:lnTo>
                    <a:pt x="8467" y="8900"/>
                  </a:lnTo>
                  <a:lnTo>
                    <a:pt x="8492" y="8900"/>
                  </a:lnTo>
                  <a:lnTo>
                    <a:pt x="8517" y="8910"/>
                  </a:lnTo>
                  <a:lnTo>
                    <a:pt x="8527" y="8929"/>
                  </a:lnTo>
                  <a:lnTo>
                    <a:pt x="8542" y="8929"/>
                  </a:lnTo>
                  <a:lnTo>
                    <a:pt x="8562" y="8949"/>
                  </a:lnTo>
                  <a:lnTo>
                    <a:pt x="8576" y="8968"/>
                  </a:lnTo>
                  <a:lnTo>
                    <a:pt x="8596" y="8929"/>
                  </a:lnTo>
                  <a:lnTo>
                    <a:pt x="8621" y="8910"/>
                  </a:lnTo>
                  <a:lnTo>
                    <a:pt x="8641" y="8900"/>
                  </a:lnTo>
                  <a:lnTo>
                    <a:pt x="8666" y="8880"/>
                  </a:lnTo>
                  <a:lnTo>
                    <a:pt x="8676" y="8861"/>
                  </a:lnTo>
                  <a:lnTo>
                    <a:pt x="8681" y="8831"/>
                  </a:lnTo>
                  <a:lnTo>
                    <a:pt x="8681" y="8724"/>
                  </a:lnTo>
                  <a:lnTo>
                    <a:pt x="8691" y="8695"/>
                  </a:lnTo>
                  <a:lnTo>
                    <a:pt x="8701" y="8656"/>
                  </a:lnTo>
                  <a:lnTo>
                    <a:pt x="8864" y="8558"/>
                  </a:lnTo>
                  <a:lnTo>
                    <a:pt x="8899" y="8450"/>
                  </a:lnTo>
                  <a:lnTo>
                    <a:pt x="8909" y="8353"/>
                  </a:lnTo>
                  <a:lnTo>
                    <a:pt x="8934" y="8245"/>
                  </a:lnTo>
                  <a:lnTo>
                    <a:pt x="8983" y="8177"/>
                  </a:lnTo>
                  <a:lnTo>
                    <a:pt x="9048" y="8128"/>
                  </a:lnTo>
                  <a:lnTo>
                    <a:pt x="9122" y="8079"/>
                  </a:lnTo>
                  <a:lnTo>
                    <a:pt x="9192" y="8030"/>
                  </a:lnTo>
                  <a:lnTo>
                    <a:pt x="9202" y="8011"/>
                  </a:lnTo>
                  <a:lnTo>
                    <a:pt x="9202" y="7972"/>
                  </a:lnTo>
                  <a:lnTo>
                    <a:pt x="9212" y="7962"/>
                  </a:lnTo>
                  <a:lnTo>
                    <a:pt x="9177" y="7786"/>
                  </a:lnTo>
                  <a:lnTo>
                    <a:pt x="9157" y="7581"/>
                  </a:lnTo>
                  <a:lnTo>
                    <a:pt x="9157" y="7395"/>
                  </a:lnTo>
                  <a:lnTo>
                    <a:pt x="9152" y="7239"/>
                  </a:lnTo>
                  <a:lnTo>
                    <a:pt x="9227" y="7229"/>
                  </a:lnTo>
                  <a:lnTo>
                    <a:pt x="9281" y="7190"/>
                  </a:lnTo>
                  <a:lnTo>
                    <a:pt x="9341" y="7161"/>
                  </a:lnTo>
                  <a:lnTo>
                    <a:pt x="9341" y="7239"/>
                  </a:lnTo>
                  <a:lnTo>
                    <a:pt x="9331" y="7307"/>
                  </a:lnTo>
                  <a:lnTo>
                    <a:pt x="9321" y="7434"/>
                  </a:lnTo>
                  <a:lnTo>
                    <a:pt x="9316" y="7601"/>
                  </a:lnTo>
                  <a:lnTo>
                    <a:pt x="9306" y="7757"/>
                  </a:lnTo>
                  <a:lnTo>
                    <a:pt x="9306" y="7874"/>
                  </a:lnTo>
                  <a:lnTo>
                    <a:pt x="9331" y="7903"/>
                  </a:lnTo>
                  <a:lnTo>
                    <a:pt x="9351" y="7923"/>
                  </a:lnTo>
                  <a:lnTo>
                    <a:pt x="9356" y="7942"/>
                  </a:lnTo>
                  <a:lnTo>
                    <a:pt x="9376" y="7962"/>
                  </a:lnTo>
                  <a:lnTo>
                    <a:pt x="9400" y="7991"/>
                  </a:lnTo>
                  <a:lnTo>
                    <a:pt x="9455" y="7942"/>
                  </a:lnTo>
                  <a:lnTo>
                    <a:pt x="9490" y="7942"/>
                  </a:lnTo>
                  <a:lnTo>
                    <a:pt x="9515" y="7972"/>
                  </a:lnTo>
                  <a:lnTo>
                    <a:pt x="9549" y="8030"/>
                  </a:lnTo>
                  <a:lnTo>
                    <a:pt x="9594" y="8030"/>
                  </a:lnTo>
                  <a:lnTo>
                    <a:pt x="9644" y="7991"/>
                  </a:lnTo>
                  <a:lnTo>
                    <a:pt x="9688" y="7942"/>
                  </a:lnTo>
                  <a:lnTo>
                    <a:pt x="9713" y="7894"/>
                  </a:lnTo>
                  <a:lnTo>
                    <a:pt x="9748" y="7855"/>
                  </a:lnTo>
                  <a:lnTo>
                    <a:pt x="9792" y="7825"/>
                  </a:lnTo>
                  <a:lnTo>
                    <a:pt x="9862" y="7835"/>
                  </a:lnTo>
                  <a:lnTo>
                    <a:pt x="9956" y="7874"/>
                  </a:lnTo>
                  <a:lnTo>
                    <a:pt x="9966" y="7825"/>
                  </a:lnTo>
                  <a:lnTo>
                    <a:pt x="9971" y="7806"/>
                  </a:lnTo>
                  <a:lnTo>
                    <a:pt x="9991" y="7767"/>
                  </a:lnTo>
                  <a:lnTo>
                    <a:pt x="10006" y="7757"/>
                  </a:lnTo>
                  <a:lnTo>
                    <a:pt x="10026" y="7757"/>
                  </a:lnTo>
                  <a:lnTo>
                    <a:pt x="10051" y="7737"/>
                  </a:lnTo>
                  <a:lnTo>
                    <a:pt x="10051" y="7444"/>
                  </a:lnTo>
                  <a:lnTo>
                    <a:pt x="10070" y="7210"/>
                  </a:lnTo>
                  <a:lnTo>
                    <a:pt x="10085" y="7171"/>
                  </a:lnTo>
                  <a:lnTo>
                    <a:pt x="10105" y="7161"/>
                  </a:lnTo>
                  <a:lnTo>
                    <a:pt x="10120" y="7122"/>
                  </a:lnTo>
                  <a:lnTo>
                    <a:pt x="10140" y="7102"/>
                  </a:lnTo>
                  <a:lnTo>
                    <a:pt x="10165" y="7093"/>
                  </a:lnTo>
                  <a:lnTo>
                    <a:pt x="10165" y="7122"/>
                  </a:lnTo>
                  <a:lnTo>
                    <a:pt x="10180" y="7161"/>
                  </a:lnTo>
                  <a:lnTo>
                    <a:pt x="10190" y="7190"/>
                  </a:lnTo>
                  <a:lnTo>
                    <a:pt x="10199" y="7229"/>
                  </a:lnTo>
                  <a:lnTo>
                    <a:pt x="10209" y="7239"/>
                  </a:lnTo>
                  <a:lnTo>
                    <a:pt x="10259" y="7278"/>
                  </a:lnTo>
                  <a:lnTo>
                    <a:pt x="10249" y="7122"/>
                  </a:lnTo>
                  <a:lnTo>
                    <a:pt x="10244" y="7024"/>
                  </a:lnTo>
                  <a:lnTo>
                    <a:pt x="10224" y="6956"/>
                  </a:lnTo>
                  <a:lnTo>
                    <a:pt x="10214" y="6868"/>
                  </a:lnTo>
                  <a:lnTo>
                    <a:pt x="10199" y="6712"/>
                  </a:lnTo>
                  <a:lnTo>
                    <a:pt x="10244" y="6702"/>
                  </a:lnTo>
                  <a:lnTo>
                    <a:pt x="10274" y="6663"/>
                  </a:lnTo>
                  <a:lnTo>
                    <a:pt x="10304" y="6633"/>
                  </a:lnTo>
                  <a:lnTo>
                    <a:pt x="10338" y="6594"/>
                  </a:lnTo>
                  <a:lnTo>
                    <a:pt x="10398" y="6594"/>
                  </a:lnTo>
                  <a:lnTo>
                    <a:pt x="10458" y="6614"/>
                  </a:lnTo>
                  <a:lnTo>
                    <a:pt x="10502" y="6633"/>
                  </a:lnTo>
                  <a:lnTo>
                    <a:pt x="10547" y="6594"/>
                  </a:lnTo>
                  <a:lnTo>
                    <a:pt x="10582" y="6497"/>
                  </a:lnTo>
                  <a:lnTo>
                    <a:pt x="10552" y="6477"/>
                  </a:lnTo>
                  <a:lnTo>
                    <a:pt x="10527" y="6458"/>
                  </a:lnTo>
                  <a:lnTo>
                    <a:pt x="10512" y="6438"/>
                  </a:lnTo>
                  <a:lnTo>
                    <a:pt x="10482" y="6428"/>
                  </a:lnTo>
                  <a:lnTo>
                    <a:pt x="10448" y="6428"/>
                  </a:lnTo>
                  <a:lnTo>
                    <a:pt x="10363" y="6506"/>
                  </a:lnTo>
                  <a:lnTo>
                    <a:pt x="10269" y="6565"/>
                  </a:lnTo>
                  <a:lnTo>
                    <a:pt x="10165" y="6594"/>
                  </a:lnTo>
                  <a:lnTo>
                    <a:pt x="10145" y="6506"/>
                  </a:lnTo>
                  <a:lnTo>
                    <a:pt x="10095" y="6370"/>
                  </a:lnTo>
                  <a:lnTo>
                    <a:pt x="10075" y="6291"/>
                  </a:lnTo>
                  <a:lnTo>
                    <a:pt x="10070" y="6155"/>
                  </a:lnTo>
                  <a:lnTo>
                    <a:pt x="10075" y="6047"/>
                  </a:lnTo>
                  <a:lnTo>
                    <a:pt x="10070" y="5930"/>
                  </a:lnTo>
                  <a:lnTo>
                    <a:pt x="10060" y="5793"/>
                  </a:lnTo>
                  <a:lnTo>
                    <a:pt x="10070" y="5676"/>
                  </a:lnTo>
                  <a:lnTo>
                    <a:pt x="10110" y="5500"/>
                  </a:lnTo>
                  <a:lnTo>
                    <a:pt x="10180" y="5383"/>
                  </a:lnTo>
                  <a:lnTo>
                    <a:pt x="10249" y="5246"/>
                  </a:lnTo>
                  <a:lnTo>
                    <a:pt x="10309" y="5109"/>
                  </a:lnTo>
                  <a:lnTo>
                    <a:pt x="10353" y="4953"/>
                  </a:lnTo>
                  <a:lnTo>
                    <a:pt x="10304" y="4855"/>
                  </a:lnTo>
                  <a:lnTo>
                    <a:pt x="10274" y="4807"/>
                  </a:lnTo>
                  <a:lnTo>
                    <a:pt x="10209" y="4826"/>
                  </a:lnTo>
                  <a:lnTo>
                    <a:pt x="10130" y="4836"/>
                  </a:lnTo>
                  <a:lnTo>
                    <a:pt x="10105" y="5080"/>
                  </a:lnTo>
                  <a:lnTo>
                    <a:pt x="10060" y="5266"/>
                  </a:lnTo>
                  <a:lnTo>
                    <a:pt x="10001" y="5422"/>
                  </a:lnTo>
                  <a:lnTo>
                    <a:pt x="9931" y="5569"/>
                  </a:lnTo>
                  <a:lnTo>
                    <a:pt x="9867" y="5744"/>
                  </a:lnTo>
                  <a:lnTo>
                    <a:pt x="9827" y="5950"/>
                  </a:lnTo>
                  <a:lnTo>
                    <a:pt x="9797" y="6184"/>
                  </a:lnTo>
                  <a:lnTo>
                    <a:pt x="9852" y="6272"/>
                  </a:lnTo>
                  <a:lnTo>
                    <a:pt x="9902" y="6370"/>
                  </a:lnTo>
                  <a:lnTo>
                    <a:pt x="9936" y="6497"/>
                  </a:lnTo>
                  <a:lnTo>
                    <a:pt x="9956" y="6643"/>
                  </a:lnTo>
                  <a:lnTo>
                    <a:pt x="9931" y="6663"/>
                  </a:lnTo>
                  <a:lnTo>
                    <a:pt x="9912" y="6702"/>
                  </a:lnTo>
                  <a:lnTo>
                    <a:pt x="9912" y="6712"/>
                  </a:lnTo>
                  <a:lnTo>
                    <a:pt x="9902" y="6731"/>
                  </a:lnTo>
                  <a:lnTo>
                    <a:pt x="9902" y="6770"/>
                  </a:lnTo>
                  <a:lnTo>
                    <a:pt x="9897" y="6780"/>
                  </a:lnTo>
                  <a:lnTo>
                    <a:pt x="9783" y="6868"/>
                  </a:lnTo>
                  <a:lnTo>
                    <a:pt x="9768" y="7073"/>
                  </a:lnTo>
                  <a:lnTo>
                    <a:pt x="9733" y="7229"/>
                  </a:lnTo>
                  <a:lnTo>
                    <a:pt x="9698" y="7347"/>
                  </a:lnTo>
                  <a:lnTo>
                    <a:pt x="9644" y="7444"/>
                  </a:lnTo>
                  <a:lnTo>
                    <a:pt x="9599" y="7552"/>
                  </a:lnTo>
                  <a:lnTo>
                    <a:pt x="9559" y="7688"/>
                  </a:lnTo>
                  <a:lnTo>
                    <a:pt x="9529" y="7688"/>
                  </a:lnTo>
                  <a:lnTo>
                    <a:pt x="9529" y="7649"/>
                  </a:lnTo>
                  <a:lnTo>
                    <a:pt x="9460" y="7464"/>
                  </a:lnTo>
                  <a:lnTo>
                    <a:pt x="9420" y="7259"/>
                  </a:lnTo>
                  <a:lnTo>
                    <a:pt x="9390" y="7034"/>
                  </a:lnTo>
                  <a:lnTo>
                    <a:pt x="9341" y="6780"/>
                  </a:lnTo>
                  <a:lnTo>
                    <a:pt x="9271" y="6848"/>
                  </a:lnTo>
                  <a:lnTo>
                    <a:pt x="9227" y="6936"/>
                  </a:lnTo>
                  <a:lnTo>
                    <a:pt x="9177" y="7005"/>
                  </a:lnTo>
                  <a:lnTo>
                    <a:pt x="9122" y="7053"/>
                  </a:lnTo>
                  <a:lnTo>
                    <a:pt x="9038" y="7093"/>
                  </a:lnTo>
                  <a:lnTo>
                    <a:pt x="9028" y="7073"/>
                  </a:lnTo>
                  <a:lnTo>
                    <a:pt x="9013" y="7073"/>
                  </a:lnTo>
                  <a:lnTo>
                    <a:pt x="9003" y="7053"/>
                  </a:lnTo>
                  <a:lnTo>
                    <a:pt x="8983" y="7053"/>
                  </a:lnTo>
                  <a:lnTo>
                    <a:pt x="8978" y="6848"/>
                  </a:lnTo>
                  <a:lnTo>
                    <a:pt x="8969" y="6682"/>
                  </a:lnTo>
                  <a:lnTo>
                    <a:pt x="8949" y="6545"/>
                  </a:lnTo>
                  <a:lnTo>
                    <a:pt x="8934" y="6389"/>
                  </a:lnTo>
                  <a:lnTo>
                    <a:pt x="8924" y="6184"/>
                  </a:lnTo>
                  <a:lnTo>
                    <a:pt x="8969" y="6096"/>
                  </a:lnTo>
                  <a:lnTo>
                    <a:pt x="8983" y="6018"/>
                  </a:lnTo>
                  <a:lnTo>
                    <a:pt x="8993" y="5910"/>
                  </a:lnTo>
                  <a:lnTo>
                    <a:pt x="9018" y="5774"/>
                  </a:lnTo>
                  <a:lnTo>
                    <a:pt x="9038" y="5744"/>
                  </a:lnTo>
                  <a:lnTo>
                    <a:pt x="9063" y="5696"/>
                  </a:lnTo>
                  <a:lnTo>
                    <a:pt x="9088" y="5637"/>
                  </a:lnTo>
                  <a:lnTo>
                    <a:pt x="9117" y="5588"/>
                  </a:lnTo>
                  <a:lnTo>
                    <a:pt x="9132" y="5608"/>
                  </a:lnTo>
                  <a:lnTo>
                    <a:pt x="9142" y="5627"/>
                  </a:lnTo>
                  <a:lnTo>
                    <a:pt x="9152" y="5637"/>
                  </a:lnTo>
                  <a:lnTo>
                    <a:pt x="9157" y="5656"/>
                  </a:lnTo>
                  <a:lnTo>
                    <a:pt x="9177" y="5627"/>
                  </a:lnTo>
                  <a:lnTo>
                    <a:pt x="9187" y="5588"/>
                  </a:lnTo>
                  <a:lnTo>
                    <a:pt x="9202" y="5500"/>
                  </a:lnTo>
                  <a:lnTo>
                    <a:pt x="9212" y="5471"/>
                  </a:lnTo>
                  <a:lnTo>
                    <a:pt x="9271" y="5402"/>
                  </a:lnTo>
                  <a:lnTo>
                    <a:pt x="9321" y="5363"/>
                  </a:lnTo>
                  <a:lnTo>
                    <a:pt x="9366" y="5285"/>
                  </a:lnTo>
                  <a:lnTo>
                    <a:pt x="9351" y="5266"/>
                  </a:lnTo>
                  <a:lnTo>
                    <a:pt x="9331" y="5266"/>
                  </a:lnTo>
                  <a:lnTo>
                    <a:pt x="9331" y="5217"/>
                  </a:lnTo>
                  <a:lnTo>
                    <a:pt x="9321" y="5178"/>
                  </a:lnTo>
                  <a:lnTo>
                    <a:pt x="9385" y="5021"/>
                  </a:lnTo>
                  <a:lnTo>
                    <a:pt x="9445" y="4836"/>
                  </a:lnTo>
                  <a:lnTo>
                    <a:pt x="9495" y="4621"/>
                  </a:lnTo>
                  <a:lnTo>
                    <a:pt x="9549" y="4396"/>
                  </a:lnTo>
                  <a:lnTo>
                    <a:pt x="9599" y="4172"/>
                  </a:lnTo>
                  <a:lnTo>
                    <a:pt x="9663" y="3966"/>
                  </a:lnTo>
                  <a:lnTo>
                    <a:pt x="9723" y="3830"/>
                  </a:lnTo>
                  <a:lnTo>
                    <a:pt x="9797" y="3751"/>
                  </a:lnTo>
                  <a:lnTo>
                    <a:pt x="9797" y="3615"/>
                  </a:lnTo>
                  <a:lnTo>
                    <a:pt x="9877" y="3615"/>
                  </a:lnTo>
                  <a:lnTo>
                    <a:pt x="9922" y="3458"/>
                  </a:lnTo>
                  <a:lnTo>
                    <a:pt x="9991" y="3351"/>
                  </a:lnTo>
                  <a:lnTo>
                    <a:pt x="10085" y="3302"/>
                  </a:lnTo>
                  <a:lnTo>
                    <a:pt x="10095" y="3322"/>
                  </a:lnTo>
                  <a:lnTo>
                    <a:pt x="10110" y="3322"/>
                  </a:lnTo>
                  <a:lnTo>
                    <a:pt x="10130" y="3341"/>
                  </a:lnTo>
                  <a:lnTo>
                    <a:pt x="10130" y="3214"/>
                  </a:lnTo>
                  <a:lnTo>
                    <a:pt x="10199" y="3214"/>
                  </a:lnTo>
                  <a:lnTo>
                    <a:pt x="10209" y="3234"/>
                  </a:lnTo>
                  <a:lnTo>
                    <a:pt x="10214" y="3234"/>
                  </a:lnTo>
                  <a:lnTo>
                    <a:pt x="10244" y="3273"/>
                  </a:lnTo>
                  <a:lnTo>
                    <a:pt x="10274" y="3136"/>
                  </a:lnTo>
                  <a:lnTo>
                    <a:pt x="10328" y="3048"/>
                  </a:lnTo>
                  <a:lnTo>
                    <a:pt x="10467" y="2980"/>
                  </a:lnTo>
                  <a:lnTo>
                    <a:pt x="10547" y="2960"/>
                  </a:lnTo>
                  <a:lnTo>
                    <a:pt x="10582" y="3028"/>
                  </a:lnTo>
                  <a:lnTo>
                    <a:pt x="10621" y="3068"/>
                  </a:lnTo>
                  <a:lnTo>
                    <a:pt x="10656" y="3077"/>
                  </a:lnTo>
                  <a:lnTo>
                    <a:pt x="10691" y="3097"/>
                  </a:lnTo>
                  <a:lnTo>
                    <a:pt x="10721" y="3165"/>
                  </a:lnTo>
                  <a:lnTo>
                    <a:pt x="10735" y="3302"/>
                  </a:lnTo>
                  <a:lnTo>
                    <a:pt x="10726" y="3322"/>
                  </a:lnTo>
                  <a:lnTo>
                    <a:pt x="10721" y="3341"/>
                  </a:lnTo>
                  <a:lnTo>
                    <a:pt x="10711" y="3341"/>
                  </a:lnTo>
                  <a:lnTo>
                    <a:pt x="10711" y="3351"/>
                  </a:lnTo>
                  <a:lnTo>
                    <a:pt x="10701" y="3370"/>
                  </a:lnTo>
                  <a:lnTo>
                    <a:pt x="10701" y="3409"/>
                  </a:lnTo>
                  <a:lnTo>
                    <a:pt x="10711" y="3439"/>
                  </a:lnTo>
                  <a:lnTo>
                    <a:pt x="10721" y="3439"/>
                  </a:lnTo>
                  <a:lnTo>
                    <a:pt x="10726" y="3458"/>
                  </a:lnTo>
                  <a:lnTo>
                    <a:pt x="10735" y="3488"/>
                  </a:lnTo>
                  <a:lnTo>
                    <a:pt x="10795" y="3439"/>
                  </a:lnTo>
                  <a:lnTo>
                    <a:pt x="10830" y="3419"/>
                  </a:lnTo>
                  <a:lnTo>
                    <a:pt x="10855" y="3419"/>
                  </a:lnTo>
                  <a:lnTo>
                    <a:pt x="10865" y="3458"/>
                  </a:lnTo>
                  <a:lnTo>
                    <a:pt x="10874" y="3507"/>
                  </a:lnTo>
                  <a:lnTo>
                    <a:pt x="10899" y="3556"/>
                  </a:lnTo>
                  <a:lnTo>
                    <a:pt x="10924" y="3615"/>
                  </a:lnTo>
                  <a:lnTo>
                    <a:pt x="11083" y="3644"/>
                  </a:lnTo>
                  <a:lnTo>
                    <a:pt x="11142" y="3712"/>
                  </a:lnTo>
                  <a:lnTo>
                    <a:pt x="11212" y="3820"/>
                  </a:lnTo>
                  <a:lnTo>
                    <a:pt x="11281" y="3957"/>
                  </a:lnTo>
                  <a:lnTo>
                    <a:pt x="11341" y="4103"/>
                  </a:lnTo>
                  <a:lnTo>
                    <a:pt x="11396" y="4259"/>
                  </a:lnTo>
                  <a:lnTo>
                    <a:pt x="11410" y="4416"/>
                  </a:lnTo>
                  <a:lnTo>
                    <a:pt x="11401" y="4562"/>
                  </a:lnTo>
                  <a:lnTo>
                    <a:pt x="11341" y="4689"/>
                  </a:lnTo>
                  <a:lnTo>
                    <a:pt x="11262" y="4767"/>
                  </a:lnTo>
                  <a:lnTo>
                    <a:pt x="11177" y="4767"/>
                  </a:lnTo>
                  <a:lnTo>
                    <a:pt x="11098" y="4699"/>
                  </a:lnTo>
                  <a:lnTo>
                    <a:pt x="11028" y="4631"/>
                  </a:lnTo>
                  <a:lnTo>
                    <a:pt x="10959" y="4582"/>
                  </a:lnTo>
                  <a:lnTo>
                    <a:pt x="10969" y="4699"/>
                  </a:lnTo>
                  <a:lnTo>
                    <a:pt x="10979" y="4855"/>
                  </a:lnTo>
                  <a:lnTo>
                    <a:pt x="10989" y="5021"/>
                  </a:lnTo>
                  <a:lnTo>
                    <a:pt x="11003" y="5158"/>
                  </a:lnTo>
                  <a:lnTo>
                    <a:pt x="11023" y="5246"/>
                  </a:lnTo>
                  <a:lnTo>
                    <a:pt x="11038" y="5295"/>
                  </a:lnTo>
                  <a:lnTo>
                    <a:pt x="11063" y="5315"/>
                  </a:lnTo>
                  <a:lnTo>
                    <a:pt x="11083" y="5354"/>
                  </a:lnTo>
                  <a:lnTo>
                    <a:pt x="11118" y="5363"/>
                  </a:lnTo>
                  <a:lnTo>
                    <a:pt x="11108" y="5246"/>
                  </a:lnTo>
                  <a:lnTo>
                    <a:pt x="11098" y="5158"/>
                  </a:lnTo>
                  <a:lnTo>
                    <a:pt x="11098" y="5061"/>
                  </a:lnTo>
                  <a:lnTo>
                    <a:pt x="11118" y="5061"/>
                  </a:lnTo>
                  <a:lnTo>
                    <a:pt x="11118" y="5021"/>
                  </a:lnTo>
                  <a:lnTo>
                    <a:pt x="11237" y="5158"/>
                  </a:lnTo>
                  <a:lnTo>
                    <a:pt x="11306" y="5217"/>
                  </a:lnTo>
                  <a:lnTo>
                    <a:pt x="11316" y="5178"/>
                  </a:lnTo>
                  <a:lnTo>
                    <a:pt x="11326" y="5148"/>
                  </a:lnTo>
                  <a:lnTo>
                    <a:pt x="11331" y="5129"/>
                  </a:lnTo>
                  <a:lnTo>
                    <a:pt x="11341" y="5080"/>
                  </a:lnTo>
                  <a:lnTo>
                    <a:pt x="11341" y="5021"/>
                  </a:lnTo>
                  <a:lnTo>
                    <a:pt x="11331" y="5012"/>
                  </a:lnTo>
                  <a:lnTo>
                    <a:pt x="11326" y="4992"/>
                  </a:lnTo>
                  <a:lnTo>
                    <a:pt x="11316" y="4973"/>
                  </a:lnTo>
                  <a:lnTo>
                    <a:pt x="11316" y="4924"/>
                  </a:lnTo>
                  <a:lnTo>
                    <a:pt x="11306" y="4875"/>
                  </a:lnTo>
                  <a:lnTo>
                    <a:pt x="11386" y="4807"/>
                  </a:lnTo>
                  <a:lnTo>
                    <a:pt x="11435" y="4699"/>
                  </a:lnTo>
                  <a:lnTo>
                    <a:pt x="11480" y="4582"/>
                  </a:lnTo>
                  <a:lnTo>
                    <a:pt x="11505" y="4601"/>
                  </a:lnTo>
                  <a:lnTo>
                    <a:pt x="11540" y="4621"/>
                  </a:lnTo>
                  <a:lnTo>
                    <a:pt x="11574" y="4631"/>
                  </a:lnTo>
                  <a:lnTo>
                    <a:pt x="11609" y="4650"/>
                  </a:lnTo>
                  <a:lnTo>
                    <a:pt x="11594" y="4279"/>
                  </a:lnTo>
                  <a:lnTo>
                    <a:pt x="11559" y="3869"/>
                  </a:lnTo>
                  <a:lnTo>
                    <a:pt x="11703" y="3869"/>
                  </a:lnTo>
                  <a:lnTo>
                    <a:pt x="11738" y="3937"/>
                  </a:lnTo>
                  <a:lnTo>
                    <a:pt x="11773" y="4035"/>
                  </a:lnTo>
                  <a:lnTo>
                    <a:pt x="11803" y="4123"/>
                  </a:lnTo>
                  <a:lnTo>
                    <a:pt x="11803" y="4211"/>
                  </a:lnTo>
                  <a:lnTo>
                    <a:pt x="11783" y="4220"/>
                  </a:lnTo>
                  <a:lnTo>
                    <a:pt x="11773" y="4220"/>
                  </a:lnTo>
                  <a:lnTo>
                    <a:pt x="11758" y="4240"/>
                  </a:lnTo>
                  <a:lnTo>
                    <a:pt x="11723" y="4240"/>
                  </a:lnTo>
                  <a:lnTo>
                    <a:pt x="11723" y="4426"/>
                  </a:lnTo>
                  <a:lnTo>
                    <a:pt x="11748" y="4445"/>
                  </a:lnTo>
                  <a:lnTo>
                    <a:pt x="11758" y="4465"/>
                  </a:lnTo>
                  <a:lnTo>
                    <a:pt x="11773" y="4484"/>
                  </a:lnTo>
                  <a:lnTo>
                    <a:pt x="11793" y="4494"/>
                  </a:lnTo>
                  <a:lnTo>
                    <a:pt x="11827" y="4494"/>
                  </a:lnTo>
                  <a:lnTo>
                    <a:pt x="11837" y="4484"/>
                  </a:lnTo>
                  <a:lnTo>
                    <a:pt x="11842" y="4484"/>
                  </a:lnTo>
                  <a:lnTo>
                    <a:pt x="11862" y="4465"/>
                  </a:lnTo>
                  <a:lnTo>
                    <a:pt x="11872" y="4416"/>
                  </a:lnTo>
                  <a:lnTo>
                    <a:pt x="11872" y="4289"/>
                  </a:lnTo>
                  <a:lnTo>
                    <a:pt x="11862" y="4240"/>
                  </a:lnTo>
                  <a:lnTo>
                    <a:pt x="11922" y="4084"/>
                  </a:lnTo>
                  <a:lnTo>
                    <a:pt x="11991" y="3957"/>
                  </a:lnTo>
                  <a:lnTo>
                    <a:pt x="12051" y="3800"/>
                  </a:lnTo>
                  <a:lnTo>
                    <a:pt x="12081" y="3781"/>
                  </a:lnTo>
                  <a:lnTo>
                    <a:pt x="12105" y="3781"/>
                  </a:lnTo>
                  <a:lnTo>
                    <a:pt x="12115" y="3761"/>
                  </a:lnTo>
                  <a:lnTo>
                    <a:pt x="12130" y="3781"/>
                  </a:lnTo>
                  <a:lnTo>
                    <a:pt x="12150" y="3800"/>
                  </a:lnTo>
                  <a:lnTo>
                    <a:pt x="12155" y="3830"/>
                  </a:lnTo>
                  <a:lnTo>
                    <a:pt x="12165" y="3869"/>
                  </a:lnTo>
                  <a:lnTo>
                    <a:pt x="12175" y="3888"/>
                  </a:lnTo>
                  <a:lnTo>
                    <a:pt x="12180" y="3918"/>
                  </a:lnTo>
                  <a:lnTo>
                    <a:pt x="12200" y="3937"/>
                  </a:lnTo>
                  <a:lnTo>
                    <a:pt x="12200" y="3898"/>
                  </a:lnTo>
                  <a:lnTo>
                    <a:pt x="12215" y="3869"/>
                  </a:lnTo>
                  <a:lnTo>
                    <a:pt x="12224" y="3830"/>
                  </a:lnTo>
                  <a:lnTo>
                    <a:pt x="12234" y="3800"/>
                  </a:lnTo>
                  <a:lnTo>
                    <a:pt x="12234" y="3751"/>
                  </a:lnTo>
                  <a:lnTo>
                    <a:pt x="12244" y="3683"/>
                  </a:lnTo>
                  <a:lnTo>
                    <a:pt x="12319" y="3683"/>
                  </a:lnTo>
                  <a:lnTo>
                    <a:pt x="12388" y="3712"/>
                  </a:lnTo>
                  <a:lnTo>
                    <a:pt x="12453" y="3751"/>
                  </a:lnTo>
                  <a:lnTo>
                    <a:pt x="12408" y="3820"/>
                  </a:lnTo>
                  <a:lnTo>
                    <a:pt x="12363" y="3869"/>
                  </a:lnTo>
                  <a:lnTo>
                    <a:pt x="12329" y="3918"/>
                  </a:lnTo>
                  <a:lnTo>
                    <a:pt x="12294" y="4015"/>
                  </a:lnTo>
                  <a:lnTo>
                    <a:pt x="12339" y="4015"/>
                  </a:lnTo>
                  <a:lnTo>
                    <a:pt x="12363" y="3966"/>
                  </a:lnTo>
                  <a:lnTo>
                    <a:pt x="12423" y="3918"/>
                  </a:lnTo>
                  <a:lnTo>
                    <a:pt x="12487" y="3869"/>
                  </a:lnTo>
                  <a:lnTo>
                    <a:pt x="12537" y="3830"/>
                  </a:lnTo>
                  <a:lnTo>
                    <a:pt x="12592" y="3800"/>
                  </a:lnTo>
                  <a:lnTo>
                    <a:pt x="12607" y="3800"/>
                  </a:lnTo>
                  <a:lnTo>
                    <a:pt x="12651" y="3888"/>
                  </a:lnTo>
                  <a:lnTo>
                    <a:pt x="12666" y="3888"/>
                  </a:lnTo>
                  <a:lnTo>
                    <a:pt x="12701" y="3898"/>
                  </a:lnTo>
                  <a:lnTo>
                    <a:pt x="12711" y="3869"/>
                  </a:lnTo>
                  <a:lnTo>
                    <a:pt x="12721" y="3830"/>
                  </a:lnTo>
                  <a:lnTo>
                    <a:pt x="12726" y="3820"/>
                  </a:lnTo>
                  <a:lnTo>
                    <a:pt x="12726" y="3781"/>
                  </a:lnTo>
                  <a:lnTo>
                    <a:pt x="12736" y="3732"/>
                  </a:lnTo>
                  <a:lnTo>
                    <a:pt x="12736" y="3683"/>
                  </a:lnTo>
                  <a:lnTo>
                    <a:pt x="12721" y="3644"/>
                  </a:lnTo>
                  <a:lnTo>
                    <a:pt x="12711" y="3615"/>
                  </a:lnTo>
                  <a:lnTo>
                    <a:pt x="12701" y="3576"/>
                  </a:lnTo>
                  <a:lnTo>
                    <a:pt x="12701" y="3458"/>
                  </a:lnTo>
                  <a:lnTo>
                    <a:pt x="12726" y="3419"/>
                  </a:lnTo>
                  <a:lnTo>
                    <a:pt x="12746" y="3390"/>
                  </a:lnTo>
                  <a:lnTo>
                    <a:pt x="12760" y="3370"/>
                  </a:lnTo>
                  <a:lnTo>
                    <a:pt x="12795" y="3341"/>
                  </a:lnTo>
                  <a:lnTo>
                    <a:pt x="12815" y="3351"/>
                  </a:lnTo>
                  <a:lnTo>
                    <a:pt x="12840" y="3370"/>
                  </a:lnTo>
                  <a:lnTo>
                    <a:pt x="12909" y="3370"/>
                  </a:lnTo>
                  <a:lnTo>
                    <a:pt x="12954" y="3478"/>
                  </a:lnTo>
                  <a:lnTo>
                    <a:pt x="13014" y="3595"/>
                  </a:lnTo>
                  <a:lnTo>
                    <a:pt x="13103" y="3712"/>
                  </a:lnTo>
                  <a:lnTo>
                    <a:pt x="13177" y="3830"/>
                  </a:lnTo>
                  <a:lnTo>
                    <a:pt x="13247" y="3898"/>
                  </a:lnTo>
                  <a:lnTo>
                    <a:pt x="13292" y="3937"/>
                  </a:lnTo>
                  <a:lnTo>
                    <a:pt x="13301" y="3918"/>
                  </a:lnTo>
                  <a:lnTo>
                    <a:pt x="13301" y="3898"/>
                  </a:lnTo>
                  <a:lnTo>
                    <a:pt x="13306" y="3869"/>
                  </a:lnTo>
                  <a:lnTo>
                    <a:pt x="13282" y="3820"/>
                  </a:lnTo>
                  <a:lnTo>
                    <a:pt x="13267" y="3781"/>
                  </a:lnTo>
                  <a:lnTo>
                    <a:pt x="13257" y="3732"/>
                  </a:lnTo>
                  <a:lnTo>
                    <a:pt x="13237" y="3683"/>
                  </a:lnTo>
                  <a:lnTo>
                    <a:pt x="13232" y="3615"/>
                  </a:lnTo>
                  <a:lnTo>
                    <a:pt x="13153" y="3615"/>
                  </a:lnTo>
                  <a:lnTo>
                    <a:pt x="13163" y="3409"/>
                  </a:lnTo>
                  <a:lnTo>
                    <a:pt x="13143" y="3253"/>
                  </a:lnTo>
                  <a:lnTo>
                    <a:pt x="13133" y="3116"/>
                  </a:lnTo>
                  <a:lnTo>
                    <a:pt x="13118" y="2931"/>
                  </a:lnTo>
                  <a:lnTo>
                    <a:pt x="13167" y="2862"/>
                  </a:lnTo>
                  <a:lnTo>
                    <a:pt x="13202" y="2774"/>
                  </a:lnTo>
                  <a:lnTo>
                    <a:pt x="13222" y="2677"/>
                  </a:lnTo>
                  <a:lnTo>
                    <a:pt x="13237" y="2550"/>
                  </a:lnTo>
                  <a:lnTo>
                    <a:pt x="13257" y="2452"/>
                  </a:lnTo>
                  <a:lnTo>
                    <a:pt x="13282" y="2345"/>
                  </a:lnTo>
                  <a:lnTo>
                    <a:pt x="13316" y="2266"/>
                  </a:lnTo>
                  <a:lnTo>
                    <a:pt x="13361" y="2208"/>
                  </a:lnTo>
                  <a:lnTo>
                    <a:pt x="13440" y="2198"/>
                  </a:lnTo>
                  <a:lnTo>
                    <a:pt x="13535" y="2208"/>
                  </a:lnTo>
                  <a:lnTo>
                    <a:pt x="13560" y="2296"/>
                  </a:lnTo>
                  <a:lnTo>
                    <a:pt x="13594" y="2364"/>
                  </a:lnTo>
                  <a:lnTo>
                    <a:pt x="13584" y="2501"/>
                  </a:lnTo>
                  <a:lnTo>
                    <a:pt x="13569" y="2638"/>
                  </a:lnTo>
                  <a:lnTo>
                    <a:pt x="13550" y="2755"/>
                  </a:lnTo>
                  <a:lnTo>
                    <a:pt x="13545" y="2862"/>
                  </a:lnTo>
                  <a:lnTo>
                    <a:pt x="13535" y="2931"/>
                  </a:lnTo>
                  <a:lnTo>
                    <a:pt x="13550" y="3019"/>
                  </a:lnTo>
                  <a:lnTo>
                    <a:pt x="13579" y="3136"/>
                  </a:lnTo>
                  <a:lnTo>
                    <a:pt x="13594" y="3273"/>
                  </a:lnTo>
                  <a:lnTo>
                    <a:pt x="13609" y="3370"/>
                  </a:lnTo>
                  <a:lnTo>
                    <a:pt x="13609" y="3488"/>
                  </a:lnTo>
                  <a:lnTo>
                    <a:pt x="13594" y="3595"/>
                  </a:lnTo>
                  <a:lnTo>
                    <a:pt x="13579" y="3683"/>
                  </a:lnTo>
                  <a:lnTo>
                    <a:pt x="13579" y="3751"/>
                  </a:lnTo>
                  <a:lnTo>
                    <a:pt x="13584" y="3800"/>
                  </a:lnTo>
                  <a:lnTo>
                    <a:pt x="13594" y="3830"/>
                  </a:lnTo>
                  <a:lnTo>
                    <a:pt x="13609" y="3869"/>
                  </a:lnTo>
                  <a:lnTo>
                    <a:pt x="13629" y="3898"/>
                  </a:lnTo>
                  <a:lnTo>
                    <a:pt x="13639" y="3957"/>
                  </a:lnTo>
                  <a:lnTo>
                    <a:pt x="13654" y="4015"/>
                  </a:lnTo>
                  <a:lnTo>
                    <a:pt x="13629" y="4123"/>
                  </a:lnTo>
                  <a:lnTo>
                    <a:pt x="13609" y="4240"/>
                  </a:lnTo>
                  <a:lnTo>
                    <a:pt x="13609" y="4396"/>
                  </a:lnTo>
                  <a:lnTo>
                    <a:pt x="13584" y="4426"/>
                  </a:lnTo>
                  <a:lnTo>
                    <a:pt x="13569" y="4465"/>
                  </a:lnTo>
                  <a:lnTo>
                    <a:pt x="13545" y="4484"/>
                  </a:lnTo>
                  <a:lnTo>
                    <a:pt x="13515" y="4513"/>
                  </a:lnTo>
                  <a:lnTo>
                    <a:pt x="13480" y="4533"/>
                  </a:lnTo>
                  <a:lnTo>
                    <a:pt x="13480" y="4582"/>
                  </a:lnTo>
                  <a:lnTo>
                    <a:pt x="13579" y="4582"/>
                  </a:lnTo>
                  <a:lnTo>
                    <a:pt x="13584" y="4562"/>
                  </a:lnTo>
                  <a:lnTo>
                    <a:pt x="13594" y="4553"/>
                  </a:lnTo>
                  <a:lnTo>
                    <a:pt x="13609" y="4533"/>
                  </a:lnTo>
                  <a:lnTo>
                    <a:pt x="13644" y="4416"/>
                  </a:lnTo>
                  <a:lnTo>
                    <a:pt x="13679" y="4279"/>
                  </a:lnTo>
                  <a:lnTo>
                    <a:pt x="13708" y="4172"/>
                  </a:lnTo>
                  <a:lnTo>
                    <a:pt x="13723" y="4005"/>
                  </a:lnTo>
                  <a:lnTo>
                    <a:pt x="13708" y="3849"/>
                  </a:lnTo>
                  <a:lnTo>
                    <a:pt x="13699" y="3693"/>
                  </a:lnTo>
                  <a:lnTo>
                    <a:pt x="13689" y="3556"/>
                  </a:lnTo>
                  <a:lnTo>
                    <a:pt x="13872" y="3556"/>
                  </a:lnTo>
                  <a:lnTo>
                    <a:pt x="13957" y="3615"/>
                  </a:lnTo>
                  <a:lnTo>
                    <a:pt x="13957" y="3556"/>
                  </a:lnTo>
                  <a:lnTo>
                    <a:pt x="13872" y="3488"/>
                  </a:lnTo>
                  <a:lnTo>
                    <a:pt x="13768" y="3409"/>
                  </a:lnTo>
                  <a:lnTo>
                    <a:pt x="13674" y="3341"/>
                  </a:lnTo>
                  <a:lnTo>
                    <a:pt x="13654" y="3165"/>
                  </a:lnTo>
                  <a:lnTo>
                    <a:pt x="13629" y="3048"/>
                  </a:lnTo>
                  <a:lnTo>
                    <a:pt x="13604" y="2950"/>
                  </a:lnTo>
                  <a:lnTo>
                    <a:pt x="13579" y="2814"/>
                  </a:lnTo>
                  <a:lnTo>
                    <a:pt x="13689" y="2618"/>
                  </a:lnTo>
                  <a:lnTo>
                    <a:pt x="13689" y="2296"/>
                  </a:lnTo>
                  <a:lnTo>
                    <a:pt x="13733" y="2296"/>
                  </a:lnTo>
                  <a:lnTo>
                    <a:pt x="13733" y="2315"/>
                  </a:lnTo>
                  <a:lnTo>
                    <a:pt x="13748" y="2335"/>
                  </a:lnTo>
                  <a:lnTo>
                    <a:pt x="13768" y="2433"/>
                  </a:lnTo>
                  <a:lnTo>
                    <a:pt x="13783" y="2540"/>
                  </a:lnTo>
                  <a:lnTo>
                    <a:pt x="13818" y="2618"/>
                  </a:lnTo>
                  <a:lnTo>
                    <a:pt x="13882" y="2550"/>
                  </a:lnTo>
                  <a:lnTo>
                    <a:pt x="13957" y="2520"/>
                  </a:lnTo>
                  <a:lnTo>
                    <a:pt x="14056" y="2520"/>
                  </a:lnTo>
                  <a:lnTo>
                    <a:pt x="14106" y="2657"/>
                  </a:lnTo>
                  <a:lnTo>
                    <a:pt x="14185" y="2794"/>
                  </a:lnTo>
                  <a:lnTo>
                    <a:pt x="14259" y="2892"/>
                  </a:lnTo>
                  <a:lnTo>
                    <a:pt x="14259" y="2814"/>
                  </a:lnTo>
                  <a:lnTo>
                    <a:pt x="14200" y="2687"/>
                  </a:lnTo>
                  <a:lnTo>
                    <a:pt x="14155" y="2540"/>
                  </a:lnTo>
                  <a:lnTo>
                    <a:pt x="14130" y="2345"/>
                  </a:lnTo>
                  <a:lnTo>
                    <a:pt x="14106" y="2159"/>
                  </a:lnTo>
                  <a:lnTo>
                    <a:pt x="14086" y="1954"/>
                  </a:lnTo>
                  <a:lnTo>
                    <a:pt x="14200" y="1885"/>
                  </a:lnTo>
                  <a:lnTo>
                    <a:pt x="14324" y="1837"/>
                  </a:lnTo>
                  <a:lnTo>
                    <a:pt x="14359" y="1993"/>
                  </a:lnTo>
                  <a:lnTo>
                    <a:pt x="14374" y="1993"/>
                  </a:lnTo>
                  <a:lnTo>
                    <a:pt x="14393" y="1837"/>
                  </a:lnTo>
                  <a:lnTo>
                    <a:pt x="14408" y="1671"/>
                  </a:lnTo>
                  <a:lnTo>
                    <a:pt x="14433" y="1495"/>
                  </a:lnTo>
                  <a:lnTo>
                    <a:pt x="14512" y="1407"/>
                  </a:lnTo>
                  <a:lnTo>
                    <a:pt x="14572" y="1309"/>
                  </a:lnTo>
                  <a:lnTo>
                    <a:pt x="14642" y="1202"/>
                  </a:lnTo>
                  <a:lnTo>
                    <a:pt x="14711" y="1143"/>
                  </a:lnTo>
                  <a:lnTo>
                    <a:pt x="14790" y="1084"/>
                  </a:lnTo>
                  <a:lnTo>
                    <a:pt x="14895" y="1084"/>
                  </a:lnTo>
                  <a:lnTo>
                    <a:pt x="14905" y="1016"/>
                  </a:lnTo>
                  <a:lnTo>
                    <a:pt x="14919" y="967"/>
                  </a:lnTo>
                  <a:lnTo>
                    <a:pt x="14929" y="918"/>
                  </a:lnTo>
                  <a:lnTo>
                    <a:pt x="14944" y="869"/>
                  </a:lnTo>
                  <a:lnTo>
                    <a:pt x="15212" y="869"/>
                  </a:lnTo>
                  <a:lnTo>
                    <a:pt x="15247" y="811"/>
                  </a:lnTo>
                  <a:lnTo>
                    <a:pt x="15282" y="762"/>
                  </a:lnTo>
                  <a:lnTo>
                    <a:pt x="15317" y="694"/>
                  </a:lnTo>
                  <a:lnTo>
                    <a:pt x="15346" y="645"/>
                  </a:lnTo>
                  <a:lnTo>
                    <a:pt x="15371" y="664"/>
                  </a:lnTo>
                  <a:lnTo>
                    <a:pt x="15386" y="664"/>
                  </a:lnTo>
                  <a:lnTo>
                    <a:pt x="15416" y="674"/>
                  </a:lnTo>
                  <a:lnTo>
                    <a:pt x="15441" y="674"/>
                  </a:lnTo>
                  <a:lnTo>
                    <a:pt x="15441" y="488"/>
                  </a:lnTo>
                  <a:lnTo>
                    <a:pt x="15515" y="420"/>
                  </a:lnTo>
                  <a:lnTo>
                    <a:pt x="15580" y="352"/>
                  </a:lnTo>
                  <a:lnTo>
                    <a:pt x="15639" y="264"/>
                  </a:lnTo>
                  <a:lnTo>
                    <a:pt x="15689" y="166"/>
                  </a:lnTo>
                  <a:lnTo>
                    <a:pt x="1570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63" name="Shape 963"/>
            <p:cNvSpPr/>
            <p:nvPr/>
          </p:nvSpPr>
          <p:spPr>
            <a:xfrm>
              <a:off x="675772" y="0"/>
              <a:ext cx="2104363" cy="725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" y="5378"/>
                  </a:moveTo>
                  <a:lnTo>
                    <a:pt x="188" y="5489"/>
                  </a:lnTo>
                  <a:lnTo>
                    <a:pt x="279" y="5688"/>
                  </a:lnTo>
                  <a:lnTo>
                    <a:pt x="354" y="5865"/>
                  </a:lnTo>
                  <a:lnTo>
                    <a:pt x="437" y="6108"/>
                  </a:lnTo>
                  <a:lnTo>
                    <a:pt x="512" y="6285"/>
                  </a:lnTo>
                  <a:lnTo>
                    <a:pt x="512" y="6219"/>
                  </a:lnTo>
                  <a:lnTo>
                    <a:pt x="557" y="6219"/>
                  </a:lnTo>
                  <a:lnTo>
                    <a:pt x="557" y="6285"/>
                  </a:lnTo>
                  <a:lnTo>
                    <a:pt x="565" y="6374"/>
                  </a:lnTo>
                  <a:lnTo>
                    <a:pt x="595" y="6484"/>
                  </a:lnTo>
                  <a:lnTo>
                    <a:pt x="610" y="6639"/>
                  </a:lnTo>
                  <a:lnTo>
                    <a:pt x="527" y="6639"/>
                  </a:lnTo>
                  <a:lnTo>
                    <a:pt x="527" y="6684"/>
                  </a:lnTo>
                  <a:lnTo>
                    <a:pt x="490" y="6684"/>
                  </a:lnTo>
                  <a:lnTo>
                    <a:pt x="459" y="6728"/>
                  </a:lnTo>
                  <a:lnTo>
                    <a:pt x="354" y="6484"/>
                  </a:lnTo>
                  <a:lnTo>
                    <a:pt x="249" y="6374"/>
                  </a:lnTo>
                  <a:lnTo>
                    <a:pt x="121" y="6285"/>
                  </a:lnTo>
                  <a:lnTo>
                    <a:pt x="0" y="6108"/>
                  </a:lnTo>
                  <a:lnTo>
                    <a:pt x="45" y="5998"/>
                  </a:lnTo>
                  <a:lnTo>
                    <a:pt x="53" y="5865"/>
                  </a:lnTo>
                  <a:lnTo>
                    <a:pt x="45" y="5754"/>
                  </a:lnTo>
                  <a:lnTo>
                    <a:pt x="45" y="5599"/>
                  </a:lnTo>
                  <a:lnTo>
                    <a:pt x="53" y="5378"/>
                  </a:lnTo>
                  <a:close/>
                  <a:moveTo>
                    <a:pt x="9203" y="5223"/>
                  </a:moveTo>
                  <a:lnTo>
                    <a:pt x="9233" y="5223"/>
                  </a:lnTo>
                  <a:lnTo>
                    <a:pt x="9256" y="5245"/>
                  </a:lnTo>
                  <a:lnTo>
                    <a:pt x="9286" y="5334"/>
                  </a:lnTo>
                  <a:lnTo>
                    <a:pt x="9294" y="5378"/>
                  </a:lnTo>
                  <a:lnTo>
                    <a:pt x="9294" y="5444"/>
                  </a:lnTo>
                  <a:lnTo>
                    <a:pt x="9309" y="5533"/>
                  </a:lnTo>
                  <a:lnTo>
                    <a:pt x="9256" y="5533"/>
                  </a:lnTo>
                  <a:lnTo>
                    <a:pt x="9233" y="5555"/>
                  </a:lnTo>
                  <a:lnTo>
                    <a:pt x="9203" y="5555"/>
                  </a:lnTo>
                  <a:lnTo>
                    <a:pt x="9181" y="5599"/>
                  </a:lnTo>
                  <a:lnTo>
                    <a:pt x="9136" y="5599"/>
                  </a:lnTo>
                  <a:lnTo>
                    <a:pt x="9136" y="5533"/>
                  </a:lnTo>
                  <a:lnTo>
                    <a:pt x="9113" y="5533"/>
                  </a:lnTo>
                  <a:lnTo>
                    <a:pt x="9113" y="5245"/>
                  </a:lnTo>
                  <a:lnTo>
                    <a:pt x="9151" y="5245"/>
                  </a:lnTo>
                  <a:lnTo>
                    <a:pt x="9188" y="5223"/>
                  </a:lnTo>
                  <a:lnTo>
                    <a:pt x="9203" y="5223"/>
                  </a:lnTo>
                  <a:close/>
                  <a:moveTo>
                    <a:pt x="459" y="5024"/>
                  </a:moveTo>
                  <a:lnTo>
                    <a:pt x="580" y="5024"/>
                  </a:lnTo>
                  <a:lnTo>
                    <a:pt x="580" y="5090"/>
                  </a:lnTo>
                  <a:lnTo>
                    <a:pt x="527" y="5090"/>
                  </a:lnTo>
                  <a:lnTo>
                    <a:pt x="512" y="5134"/>
                  </a:lnTo>
                  <a:lnTo>
                    <a:pt x="490" y="5134"/>
                  </a:lnTo>
                  <a:lnTo>
                    <a:pt x="474" y="5090"/>
                  </a:lnTo>
                  <a:lnTo>
                    <a:pt x="459" y="5024"/>
                  </a:lnTo>
                  <a:close/>
                  <a:moveTo>
                    <a:pt x="12924" y="4470"/>
                  </a:moveTo>
                  <a:lnTo>
                    <a:pt x="13014" y="4470"/>
                  </a:lnTo>
                  <a:lnTo>
                    <a:pt x="13044" y="4780"/>
                  </a:lnTo>
                  <a:lnTo>
                    <a:pt x="13067" y="4980"/>
                  </a:lnTo>
                  <a:lnTo>
                    <a:pt x="13120" y="5068"/>
                  </a:lnTo>
                  <a:lnTo>
                    <a:pt x="13210" y="5179"/>
                  </a:lnTo>
                  <a:lnTo>
                    <a:pt x="13172" y="5643"/>
                  </a:lnTo>
                  <a:lnTo>
                    <a:pt x="13120" y="6108"/>
                  </a:lnTo>
                  <a:lnTo>
                    <a:pt x="13044" y="6440"/>
                  </a:lnTo>
                  <a:lnTo>
                    <a:pt x="13044" y="6020"/>
                  </a:lnTo>
                  <a:lnTo>
                    <a:pt x="12871" y="6020"/>
                  </a:lnTo>
                  <a:lnTo>
                    <a:pt x="12886" y="5533"/>
                  </a:lnTo>
                  <a:lnTo>
                    <a:pt x="12901" y="5068"/>
                  </a:lnTo>
                  <a:lnTo>
                    <a:pt x="12924" y="4470"/>
                  </a:lnTo>
                  <a:close/>
                  <a:moveTo>
                    <a:pt x="21231" y="3475"/>
                  </a:moveTo>
                  <a:lnTo>
                    <a:pt x="21261" y="3475"/>
                  </a:lnTo>
                  <a:lnTo>
                    <a:pt x="21261" y="3563"/>
                  </a:lnTo>
                  <a:lnTo>
                    <a:pt x="21269" y="3674"/>
                  </a:lnTo>
                  <a:lnTo>
                    <a:pt x="21284" y="3718"/>
                  </a:lnTo>
                  <a:lnTo>
                    <a:pt x="21299" y="3784"/>
                  </a:lnTo>
                  <a:lnTo>
                    <a:pt x="21336" y="3895"/>
                  </a:lnTo>
                  <a:lnTo>
                    <a:pt x="21367" y="3829"/>
                  </a:lnTo>
                  <a:lnTo>
                    <a:pt x="21374" y="3740"/>
                  </a:lnTo>
                  <a:lnTo>
                    <a:pt x="21389" y="3718"/>
                  </a:lnTo>
                  <a:lnTo>
                    <a:pt x="21419" y="3718"/>
                  </a:lnTo>
                  <a:lnTo>
                    <a:pt x="21457" y="3674"/>
                  </a:lnTo>
                  <a:lnTo>
                    <a:pt x="21479" y="3895"/>
                  </a:lnTo>
                  <a:lnTo>
                    <a:pt x="21525" y="4050"/>
                  </a:lnTo>
                  <a:lnTo>
                    <a:pt x="21562" y="4205"/>
                  </a:lnTo>
                  <a:lnTo>
                    <a:pt x="21585" y="4404"/>
                  </a:lnTo>
                  <a:lnTo>
                    <a:pt x="21600" y="4670"/>
                  </a:lnTo>
                  <a:lnTo>
                    <a:pt x="21600" y="4714"/>
                  </a:lnTo>
                  <a:lnTo>
                    <a:pt x="21585" y="4758"/>
                  </a:lnTo>
                  <a:lnTo>
                    <a:pt x="21585" y="4869"/>
                  </a:lnTo>
                  <a:lnTo>
                    <a:pt x="21577" y="4935"/>
                  </a:lnTo>
                  <a:lnTo>
                    <a:pt x="21495" y="5090"/>
                  </a:lnTo>
                  <a:lnTo>
                    <a:pt x="21374" y="5245"/>
                  </a:lnTo>
                  <a:lnTo>
                    <a:pt x="21231" y="5334"/>
                  </a:lnTo>
                  <a:lnTo>
                    <a:pt x="21088" y="5400"/>
                  </a:lnTo>
                  <a:lnTo>
                    <a:pt x="20967" y="5444"/>
                  </a:lnTo>
                  <a:lnTo>
                    <a:pt x="20982" y="5245"/>
                  </a:lnTo>
                  <a:lnTo>
                    <a:pt x="20997" y="5179"/>
                  </a:lnTo>
                  <a:lnTo>
                    <a:pt x="21013" y="5090"/>
                  </a:lnTo>
                  <a:lnTo>
                    <a:pt x="21020" y="5068"/>
                  </a:lnTo>
                  <a:lnTo>
                    <a:pt x="21035" y="5068"/>
                  </a:lnTo>
                  <a:lnTo>
                    <a:pt x="21065" y="5024"/>
                  </a:lnTo>
                  <a:lnTo>
                    <a:pt x="21073" y="5024"/>
                  </a:lnTo>
                  <a:lnTo>
                    <a:pt x="21088" y="4980"/>
                  </a:lnTo>
                  <a:lnTo>
                    <a:pt x="21118" y="4935"/>
                  </a:lnTo>
                  <a:lnTo>
                    <a:pt x="21156" y="4625"/>
                  </a:lnTo>
                  <a:lnTo>
                    <a:pt x="21156" y="4316"/>
                  </a:lnTo>
                  <a:lnTo>
                    <a:pt x="21141" y="4028"/>
                  </a:lnTo>
                  <a:lnTo>
                    <a:pt x="21163" y="3784"/>
                  </a:lnTo>
                  <a:lnTo>
                    <a:pt x="21231" y="3563"/>
                  </a:lnTo>
                  <a:lnTo>
                    <a:pt x="21231" y="3475"/>
                  </a:lnTo>
                  <a:close/>
                  <a:moveTo>
                    <a:pt x="1069" y="3320"/>
                  </a:moveTo>
                  <a:lnTo>
                    <a:pt x="1213" y="3784"/>
                  </a:lnTo>
                  <a:lnTo>
                    <a:pt x="1393" y="4139"/>
                  </a:lnTo>
                  <a:lnTo>
                    <a:pt x="1619" y="4404"/>
                  </a:lnTo>
                  <a:lnTo>
                    <a:pt x="1634" y="4780"/>
                  </a:lnTo>
                  <a:lnTo>
                    <a:pt x="1672" y="5068"/>
                  </a:lnTo>
                  <a:lnTo>
                    <a:pt x="1710" y="5223"/>
                  </a:lnTo>
                  <a:lnTo>
                    <a:pt x="1762" y="5378"/>
                  </a:lnTo>
                  <a:lnTo>
                    <a:pt x="1815" y="5599"/>
                  </a:lnTo>
                  <a:lnTo>
                    <a:pt x="1634" y="5688"/>
                  </a:lnTo>
                  <a:lnTo>
                    <a:pt x="1551" y="5798"/>
                  </a:lnTo>
                  <a:lnTo>
                    <a:pt x="1499" y="5953"/>
                  </a:lnTo>
                  <a:lnTo>
                    <a:pt x="1491" y="6020"/>
                  </a:lnTo>
                  <a:lnTo>
                    <a:pt x="1476" y="6108"/>
                  </a:lnTo>
                  <a:lnTo>
                    <a:pt x="1461" y="6175"/>
                  </a:lnTo>
                  <a:lnTo>
                    <a:pt x="1423" y="6285"/>
                  </a:lnTo>
                  <a:lnTo>
                    <a:pt x="1341" y="6330"/>
                  </a:lnTo>
                  <a:lnTo>
                    <a:pt x="1228" y="6374"/>
                  </a:lnTo>
                  <a:lnTo>
                    <a:pt x="1092" y="6330"/>
                  </a:lnTo>
                  <a:lnTo>
                    <a:pt x="987" y="6285"/>
                  </a:lnTo>
                  <a:lnTo>
                    <a:pt x="964" y="6064"/>
                  </a:lnTo>
                  <a:lnTo>
                    <a:pt x="949" y="5909"/>
                  </a:lnTo>
                  <a:lnTo>
                    <a:pt x="934" y="5798"/>
                  </a:lnTo>
                  <a:lnTo>
                    <a:pt x="896" y="5599"/>
                  </a:lnTo>
                  <a:lnTo>
                    <a:pt x="1069" y="5444"/>
                  </a:lnTo>
                  <a:lnTo>
                    <a:pt x="1069" y="5378"/>
                  </a:lnTo>
                  <a:lnTo>
                    <a:pt x="934" y="5334"/>
                  </a:lnTo>
                  <a:lnTo>
                    <a:pt x="844" y="5245"/>
                  </a:lnTo>
                  <a:lnTo>
                    <a:pt x="776" y="5090"/>
                  </a:lnTo>
                  <a:lnTo>
                    <a:pt x="768" y="4980"/>
                  </a:lnTo>
                  <a:lnTo>
                    <a:pt x="738" y="4869"/>
                  </a:lnTo>
                  <a:lnTo>
                    <a:pt x="723" y="4758"/>
                  </a:lnTo>
                  <a:lnTo>
                    <a:pt x="723" y="4470"/>
                  </a:lnTo>
                  <a:lnTo>
                    <a:pt x="738" y="4470"/>
                  </a:lnTo>
                  <a:lnTo>
                    <a:pt x="753" y="4448"/>
                  </a:lnTo>
                  <a:lnTo>
                    <a:pt x="776" y="4448"/>
                  </a:lnTo>
                  <a:lnTo>
                    <a:pt x="806" y="4404"/>
                  </a:lnTo>
                  <a:lnTo>
                    <a:pt x="821" y="4293"/>
                  </a:lnTo>
                  <a:lnTo>
                    <a:pt x="821" y="4094"/>
                  </a:lnTo>
                  <a:lnTo>
                    <a:pt x="828" y="4050"/>
                  </a:lnTo>
                  <a:lnTo>
                    <a:pt x="844" y="3984"/>
                  </a:lnTo>
                  <a:lnTo>
                    <a:pt x="859" y="3984"/>
                  </a:lnTo>
                  <a:lnTo>
                    <a:pt x="874" y="3939"/>
                  </a:lnTo>
                  <a:lnTo>
                    <a:pt x="896" y="3939"/>
                  </a:lnTo>
                  <a:lnTo>
                    <a:pt x="919" y="3895"/>
                  </a:lnTo>
                  <a:lnTo>
                    <a:pt x="934" y="3740"/>
                  </a:lnTo>
                  <a:lnTo>
                    <a:pt x="964" y="3519"/>
                  </a:lnTo>
                  <a:lnTo>
                    <a:pt x="987" y="3408"/>
                  </a:lnTo>
                  <a:lnTo>
                    <a:pt x="1002" y="3364"/>
                  </a:lnTo>
                  <a:lnTo>
                    <a:pt x="1017" y="3364"/>
                  </a:lnTo>
                  <a:lnTo>
                    <a:pt x="1024" y="3320"/>
                  </a:lnTo>
                  <a:lnTo>
                    <a:pt x="1069" y="3320"/>
                  </a:lnTo>
                  <a:close/>
                  <a:moveTo>
                    <a:pt x="8827" y="2899"/>
                  </a:moveTo>
                  <a:lnTo>
                    <a:pt x="8864" y="2943"/>
                  </a:lnTo>
                  <a:lnTo>
                    <a:pt x="8902" y="2966"/>
                  </a:lnTo>
                  <a:lnTo>
                    <a:pt x="8925" y="3010"/>
                  </a:lnTo>
                  <a:lnTo>
                    <a:pt x="8970" y="3054"/>
                  </a:lnTo>
                  <a:lnTo>
                    <a:pt x="8970" y="3165"/>
                  </a:lnTo>
                  <a:lnTo>
                    <a:pt x="8977" y="3253"/>
                  </a:lnTo>
                  <a:lnTo>
                    <a:pt x="8977" y="3320"/>
                  </a:lnTo>
                  <a:lnTo>
                    <a:pt x="8992" y="3408"/>
                  </a:lnTo>
                  <a:lnTo>
                    <a:pt x="8902" y="3408"/>
                  </a:lnTo>
                  <a:lnTo>
                    <a:pt x="8887" y="3320"/>
                  </a:lnTo>
                  <a:lnTo>
                    <a:pt x="8872" y="3253"/>
                  </a:lnTo>
                  <a:lnTo>
                    <a:pt x="8849" y="3165"/>
                  </a:lnTo>
                  <a:lnTo>
                    <a:pt x="8834" y="3120"/>
                  </a:lnTo>
                  <a:lnTo>
                    <a:pt x="8834" y="3010"/>
                  </a:lnTo>
                  <a:lnTo>
                    <a:pt x="8827" y="2899"/>
                  </a:lnTo>
                  <a:close/>
                  <a:moveTo>
                    <a:pt x="12487" y="2390"/>
                  </a:moveTo>
                  <a:lnTo>
                    <a:pt x="12532" y="2589"/>
                  </a:lnTo>
                  <a:lnTo>
                    <a:pt x="12570" y="2966"/>
                  </a:lnTo>
                  <a:lnTo>
                    <a:pt x="12623" y="3320"/>
                  </a:lnTo>
                  <a:lnTo>
                    <a:pt x="12690" y="3674"/>
                  </a:lnTo>
                  <a:lnTo>
                    <a:pt x="12728" y="3829"/>
                  </a:lnTo>
                  <a:lnTo>
                    <a:pt x="12751" y="3740"/>
                  </a:lnTo>
                  <a:lnTo>
                    <a:pt x="12766" y="3718"/>
                  </a:lnTo>
                  <a:lnTo>
                    <a:pt x="12796" y="3718"/>
                  </a:lnTo>
                  <a:lnTo>
                    <a:pt x="12818" y="3674"/>
                  </a:lnTo>
                  <a:lnTo>
                    <a:pt x="12871" y="3674"/>
                  </a:lnTo>
                  <a:lnTo>
                    <a:pt x="12871" y="3740"/>
                  </a:lnTo>
                  <a:lnTo>
                    <a:pt x="12901" y="3740"/>
                  </a:lnTo>
                  <a:lnTo>
                    <a:pt x="12901" y="3984"/>
                  </a:lnTo>
                  <a:lnTo>
                    <a:pt x="12698" y="4050"/>
                  </a:lnTo>
                  <a:lnTo>
                    <a:pt x="12675" y="4670"/>
                  </a:lnTo>
                  <a:lnTo>
                    <a:pt x="12608" y="5179"/>
                  </a:lnTo>
                  <a:lnTo>
                    <a:pt x="12555" y="5688"/>
                  </a:lnTo>
                  <a:lnTo>
                    <a:pt x="12532" y="6108"/>
                  </a:lnTo>
                  <a:lnTo>
                    <a:pt x="12517" y="6529"/>
                  </a:lnTo>
                  <a:lnTo>
                    <a:pt x="12517" y="6883"/>
                  </a:lnTo>
                  <a:lnTo>
                    <a:pt x="12487" y="7215"/>
                  </a:lnTo>
                  <a:lnTo>
                    <a:pt x="12464" y="7215"/>
                  </a:lnTo>
                  <a:lnTo>
                    <a:pt x="12464" y="7148"/>
                  </a:lnTo>
                  <a:lnTo>
                    <a:pt x="12427" y="6993"/>
                  </a:lnTo>
                  <a:lnTo>
                    <a:pt x="12359" y="6794"/>
                  </a:lnTo>
                  <a:lnTo>
                    <a:pt x="12284" y="6529"/>
                  </a:lnTo>
                  <a:lnTo>
                    <a:pt x="12216" y="6263"/>
                  </a:lnTo>
                  <a:lnTo>
                    <a:pt x="12163" y="5998"/>
                  </a:lnTo>
                  <a:lnTo>
                    <a:pt x="12133" y="5754"/>
                  </a:lnTo>
                  <a:lnTo>
                    <a:pt x="12148" y="5599"/>
                  </a:lnTo>
                  <a:lnTo>
                    <a:pt x="12178" y="5555"/>
                  </a:lnTo>
                  <a:lnTo>
                    <a:pt x="12254" y="5555"/>
                  </a:lnTo>
                  <a:lnTo>
                    <a:pt x="12269" y="5533"/>
                  </a:lnTo>
                  <a:lnTo>
                    <a:pt x="12291" y="5444"/>
                  </a:lnTo>
                  <a:lnTo>
                    <a:pt x="12269" y="5444"/>
                  </a:lnTo>
                  <a:lnTo>
                    <a:pt x="12269" y="5378"/>
                  </a:lnTo>
                  <a:lnTo>
                    <a:pt x="12148" y="5334"/>
                  </a:lnTo>
                  <a:lnTo>
                    <a:pt x="12080" y="5223"/>
                  </a:lnTo>
                  <a:lnTo>
                    <a:pt x="12028" y="5024"/>
                  </a:lnTo>
                  <a:lnTo>
                    <a:pt x="12080" y="4980"/>
                  </a:lnTo>
                  <a:lnTo>
                    <a:pt x="12148" y="4913"/>
                  </a:lnTo>
                  <a:lnTo>
                    <a:pt x="12178" y="4869"/>
                  </a:lnTo>
                  <a:lnTo>
                    <a:pt x="12201" y="4825"/>
                  </a:lnTo>
                  <a:lnTo>
                    <a:pt x="12231" y="4758"/>
                  </a:lnTo>
                  <a:lnTo>
                    <a:pt x="12231" y="4670"/>
                  </a:lnTo>
                  <a:lnTo>
                    <a:pt x="12126" y="4670"/>
                  </a:lnTo>
                  <a:lnTo>
                    <a:pt x="12095" y="4714"/>
                  </a:lnTo>
                  <a:lnTo>
                    <a:pt x="12073" y="4714"/>
                  </a:lnTo>
                  <a:lnTo>
                    <a:pt x="12043" y="4758"/>
                  </a:lnTo>
                  <a:lnTo>
                    <a:pt x="12005" y="4758"/>
                  </a:lnTo>
                  <a:lnTo>
                    <a:pt x="11937" y="4404"/>
                  </a:lnTo>
                  <a:lnTo>
                    <a:pt x="11862" y="4050"/>
                  </a:lnTo>
                  <a:lnTo>
                    <a:pt x="11869" y="3939"/>
                  </a:lnTo>
                  <a:lnTo>
                    <a:pt x="11869" y="3873"/>
                  </a:lnTo>
                  <a:lnTo>
                    <a:pt x="11885" y="3829"/>
                  </a:lnTo>
                  <a:lnTo>
                    <a:pt x="11900" y="3740"/>
                  </a:lnTo>
                  <a:lnTo>
                    <a:pt x="11900" y="3674"/>
                  </a:lnTo>
                  <a:lnTo>
                    <a:pt x="11915" y="3563"/>
                  </a:lnTo>
                  <a:lnTo>
                    <a:pt x="11885" y="3563"/>
                  </a:lnTo>
                  <a:lnTo>
                    <a:pt x="11885" y="3475"/>
                  </a:lnTo>
                  <a:lnTo>
                    <a:pt x="11862" y="3519"/>
                  </a:lnTo>
                  <a:lnTo>
                    <a:pt x="11817" y="3519"/>
                  </a:lnTo>
                  <a:lnTo>
                    <a:pt x="11817" y="3475"/>
                  </a:lnTo>
                  <a:lnTo>
                    <a:pt x="11794" y="3408"/>
                  </a:lnTo>
                  <a:lnTo>
                    <a:pt x="11779" y="3320"/>
                  </a:lnTo>
                  <a:lnTo>
                    <a:pt x="11764" y="3253"/>
                  </a:lnTo>
                  <a:lnTo>
                    <a:pt x="11756" y="3209"/>
                  </a:lnTo>
                  <a:lnTo>
                    <a:pt x="11756" y="3098"/>
                  </a:lnTo>
                  <a:lnTo>
                    <a:pt x="11741" y="2966"/>
                  </a:lnTo>
                  <a:lnTo>
                    <a:pt x="11885" y="2700"/>
                  </a:lnTo>
                  <a:lnTo>
                    <a:pt x="12028" y="2479"/>
                  </a:lnTo>
                  <a:lnTo>
                    <a:pt x="12058" y="2700"/>
                  </a:lnTo>
                  <a:lnTo>
                    <a:pt x="12073" y="2744"/>
                  </a:lnTo>
                  <a:lnTo>
                    <a:pt x="12095" y="2789"/>
                  </a:lnTo>
                  <a:lnTo>
                    <a:pt x="12110" y="2789"/>
                  </a:lnTo>
                  <a:lnTo>
                    <a:pt x="12126" y="2811"/>
                  </a:lnTo>
                  <a:lnTo>
                    <a:pt x="12148" y="2855"/>
                  </a:lnTo>
                  <a:lnTo>
                    <a:pt x="12178" y="2899"/>
                  </a:lnTo>
                  <a:lnTo>
                    <a:pt x="12201" y="3120"/>
                  </a:lnTo>
                  <a:lnTo>
                    <a:pt x="12216" y="3408"/>
                  </a:lnTo>
                  <a:lnTo>
                    <a:pt x="12231" y="3674"/>
                  </a:lnTo>
                  <a:lnTo>
                    <a:pt x="12291" y="3674"/>
                  </a:lnTo>
                  <a:lnTo>
                    <a:pt x="12291" y="3475"/>
                  </a:lnTo>
                  <a:lnTo>
                    <a:pt x="12269" y="3253"/>
                  </a:lnTo>
                  <a:lnTo>
                    <a:pt x="12269" y="2966"/>
                  </a:lnTo>
                  <a:lnTo>
                    <a:pt x="12291" y="2700"/>
                  </a:lnTo>
                  <a:lnTo>
                    <a:pt x="12321" y="2479"/>
                  </a:lnTo>
                  <a:lnTo>
                    <a:pt x="12487" y="2390"/>
                  </a:lnTo>
                  <a:close/>
                  <a:moveTo>
                    <a:pt x="19890" y="2191"/>
                  </a:moveTo>
                  <a:lnTo>
                    <a:pt x="19928" y="2280"/>
                  </a:lnTo>
                  <a:lnTo>
                    <a:pt x="19958" y="2346"/>
                  </a:lnTo>
                  <a:lnTo>
                    <a:pt x="20033" y="2346"/>
                  </a:lnTo>
                  <a:lnTo>
                    <a:pt x="20101" y="2390"/>
                  </a:lnTo>
                  <a:lnTo>
                    <a:pt x="20086" y="2479"/>
                  </a:lnTo>
                  <a:lnTo>
                    <a:pt x="20086" y="2545"/>
                  </a:lnTo>
                  <a:lnTo>
                    <a:pt x="20079" y="2589"/>
                  </a:lnTo>
                  <a:lnTo>
                    <a:pt x="20079" y="2634"/>
                  </a:lnTo>
                  <a:lnTo>
                    <a:pt x="19981" y="2789"/>
                  </a:lnTo>
                  <a:lnTo>
                    <a:pt x="19853" y="2855"/>
                  </a:lnTo>
                  <a:lnTo>
                    <a:pt x="19717" y="2899"/>
                  </a:lnTo>
                  <a:lnTo>
                    <a:pt x="19710" y="2811"/>
                  </a:lnTo>
                  <a:lnTo>
                    <a:pt x="19710" y="2744"/>
                  </a:lnTo>
                  <a:lnTo>
                    <a:pt x="19695" y="2656"/>
                  </a:lnTo>
                  <a:lnTo>
                    <a:pt x="19695" y="2545"/>
                  </a:lnTo>
                  <a:lnTo>
                    <a:pt x="19732" y="2479"/>
                  </a:lnTo>
                  <a:lnTo>
                    <a:pt x="19762" y="2390"/>
                  </a:lnTo>
                  <a:lnTo>
                    <a:pt x="19785" y="2346"/>
                  </a:lnTo>
                  <a:lnTo>
                    <a:pt x="19815" y="2280"/>
                  </a:lnTo>
                  <a:lnTo>
                    <a:pt x="19838" y="2235"/>
                  </a:lnTo>
                  <a:lnTo>
                    <a:pt x="19890" y="2191"/>
                  </a:lnTo>
                  <a:close/>
                  <a:moveTo>
                    <a:pt x="15846" y="2191"/>
                  </a:moveTo>
                  <a:lnTo>
                    <a:pt x="15951" y="2235"/>
                  </a:lnTo>
                  <a:lnTo>
                    <a:pt x="16027" y="2346"/>
                  </a:lnTo>
                  <a:lnTo>
                    <a:pt x="16102" y="2479"/>
                  </a:lnTo>
                  <a:lnTo>
                    <a:pt x="16079" y="2545"/>
                  </a:lnTo>
                  <a:lnTo>
                    <a:pt x="16064" y="2656"/>
                  </a:lnTo>
                  <a:lnTo>
                    <a:pt x="16042" y="2700"/>
                  </a:lnTo>
                  <a:lnTo>
                    <a:pt x="16004" y="2744"/>
                  </a:lnTo>
                  <a:lnTo>
                    <a:pt x="15959" y="2789"/>
                  </a:lnTo>
                  <a:lnTo>
                    <a:pt x="15906" y="2789"/>
                  </a:lnTo>
                  <a:lnTo>
                    <a:pt x="15869" y="2855"/>
                  </a:lnTo>
                  <a:lnTo>
                    <a:pt x="15831" y="2855"/>
                  </a:lnTo>
                  <a:lnTo>
                    <a:pt x="15793" y="2899"/>
                  </a:lnTo>
                  <a:lnTo>
                    <a:pt x="15741" y="2899"/>
                  </a:lnTo>
                  <a:lnTo>
                    <a:pt x="15741" y="2656"/>
                  </a:lnTo>
                  <a:lnTo>
                    <a:pt x="15748" y="2501"/>
                  </a:lnTo>
                  <a:lnTo>
                    <a:pt x="15801" y="2390"/>
                  </a:lnTo>
                  <a:lnTo>
                    <a:pt x="15846" y="2191"/>
                  </a:lnTo>
                  <a:close/>
                  <a:moveTo>
                    <a:pt x="5762" y="2191"/>
                  </a:moveTo>
                  <a:lnTo>
                    <a:pt x="5867" y="2191"/>
                  </a:lnTo>
                  <a:lnTo>
                    <a:pt x="5890" y="2390"/>
                  </a:lnTo>
                  <a:lnTo>
                    <a:pt x="5920" y="2501"/>
                  </a:lnTo>
                  <a:lnTo>
                    <a:pt x="5942" y="2656"/>
                  </a:lnTo>
                  <a:lnTo>
                    <a:pt x="5957" y="2899"/>
                  </a:lnTo>
                  <a:lnTo>
                    <a:pt x="5935" y="2899"/>
                  </a:lnTo>
                  <a:lnTo>
                    <a:pt x="5852" y="2744"/>
                  </a:lnTo>
                  <a:lnTo>
                    <a:pt x="5799" y="2589"/>
                  </a:lnTo>
                  <a:lnTo>
                    <a:pt x="5762" y="2434"/>
                  </a:lnTo>
                  <a:lnTo>
                    <a:pt x="5762" y="2191"/>
                  </a:lnTo>
                  <a:close/>
                  <a:moveTo>
                    <a:pt x="20591" y="1704"/>
                  </a:moveTo>
                  <a:lnTo>
                    <a:pt x="20613" y="1704"/>
                  </a:lnTo>
                  <a:lnTo>
                    <a:pt x="20644" y="1748"/>
                  </a:lnTo>
                  <a:lnTo>
                    <a:pt x="20666" y="1748"/>
                  </a:lnTo>
                  <a:lnTo>
                    <a:pt x="20681" y="1770"/>
                  </a:lnTo>
                  <a:lnTo>
                    <a:pt x="20628" y="1925"/>
                  </a:lnTo>
                  <a:lnTo>
                    <a:pt x="20613" y="2036"/>
                  </a:lnTo>
                  <a:lnTo>
                    <a:pt x="20598" y="2125"/>
                  </a:lnTo>
                  <a:lnTo>
                    <a:pt x="20591" y="2280"/>
                  </a:lnTo>
                  <a:lnTo>
                    <a:pt x="20613" y="2280"/>
                  </a:lnTo>
                  <a:lnTo>
                    <a:pt x="20644" y="2169"/>
                  </a:lnTo>
                  <a:lnTo>
                    <a:pt x="20666" y="2080"/>
                  </a:lnTo>
                  <a:lnTo>
                    <a:pt x="20696" y="2014"/>
                  </a:lnTo>
                  <a:lnTo>
                    <a:pt x="20734" y="1970"/>
                  </a:lnTo>
                  <a:lnTo>
                    <a:pt x="20809" y="2191"/>
                  </a:lnTo>
                  <a:lnTo>
                    <a:pt x="20907" y="2390"/>
                  </a:lnTo>
                  <a:lnTo>
                    <a:pt x="20967" y="2545"/>
                  </a:lnTo>
                  <a:lnTo>
                    <a:pt x="20967" y="3054"/>
                  </a:lnTo>
                  <a:lnTo>
                    <a:pt x="21013" y="3165"/>
                  </a:lnTo>
                  <a:lnTo>
                    <a:pt x="21050" y="3253"/>
                  </a:lnTo>
                  <a:lnTo>
                    <a:pt x="21088" y="3275"/>
                  </a:lnTo>
                  <a:lnTo>
                    <a:pt x="21118" y="3430"/>
                  </a:lnTo>
                  <a:lnTo>
                    <a:pt x="21141" y="3740"/>
                  </a:lnTo>
                  <a:lnTo>
                    <a:pt x="21088" y="3939"/>
                  </a:lnTo>
                  <a:lnTo>
                    <a:pt x="21065" y="4139"/>
                  </a:lnTo>
                  <a:lnTo>
                    <a:pt x="21013" y="4249"/>
                  </a:lnTo>
                  <a:lnTo>
                    <a:pt x="20945" y="4293"/>
                  </a:lnTo>
                  <a:lnTo>
                    <a:pt x="20824" y="4316"/>
                  </a:lnTo>
                  <a:lnTo>
                    <a:pt x="20734" y="4094"/>
                  </a:lnTo>
                  <a:lnTo>
                    <a:pt x="20598" y="3895"/>
                  </a:lnTo>
                  <a:lnTo>
                    <a:pt x="20455" y="3784"/>
                  </a:lnTo>
                  <a:lnTo>
                    <a:pt x="20312" y="3630"/>
                  </a:lnTo>
                  <a:lnTo>
                    <a:pt x="20184" y="3475"/>
                  </a:lnTo>
                  <a:lnTo>
                    <a:pt x="20101" y="3253"/>
                  </a:lnTo>
                  <a:lnTo>
                    <a:pt x="20154" y="3165"/>
                  </a:lnTo>
                  <a:lnTo>
                    <a:pt x="20192" y="3098"/>
                  </a:lnTo>
                  <a:lnTo>
                    <a:pt x="20222" y="3010"/>
                  </a:lnTo>
                  <a:lnTo>
                    <a:pt x="20237" y="2899"/>
                  </a:lnTo>
                  <a:lnTo>
                    <a:pt x="20244" y="2700"/>
                  </a:lnTo>
                  <a:lnTo>
                    <a:pt x="20222" y="2501"/>
                  </a:lnTo>
                  <a:lnTo>
                    <a:pt x="20222" y="2169"/>
                  </a:lnTo>
                  <a:lnTo>
                    <a:pt x="20237" y="2169"/>
                  </a:lnTo>
                  <a:lnTo>
                    <a:pt x="20244" y="2125"/>
                  </a:lnTo>
                  <a:lnTo>
                    <a:pt x="20365" y="2036"/>
                  </a:lnTo>
                  <a:lnTo>
                    <a:pt x="20493" y="1859"/>
                  </a:lnTo>
                  <a:lnTo>
                    <a:pt x="20591" y="1704"/>
                  </a:lnTo>
                  <a:close/>
                  <a:moveTo>
                    <a:pt x="18919" y="1616"/>
                  </a:moveTo>
                  <a:lnTo>
                    <a:pt x="18994" y="1616"/>
                  </a:lnTo>
                  <a:lnTo>
                    <a:pt x="19100" y="1925"/>
                  </a:lnTo>
                  <a:lnTo>
                    <a:pt x="19235" y="2191"/>
                  </a:lnTo>
                  <a:lnTo>
                    <a:pt x="19235" y="2280"/>
                  </a:lnTo>
                  <a:lnTo>
                    <a:pt x="19205" y="2280"/>
                  </a:lnTo>
                  <a:lnTo>
                    <a:pt x="19205" y="2390"/>
                  </a:lnTo>
                  <a:lnTo>
                    <a:pt x="19077" y="2191"/>
                  </a:lnTo>
                  <a:lnTo>
                    <a:pt x="18987" y="1925"/>
                  </a:lnTo>
                  <a:lnTo>
                    <a:pt x="18919" y="1616"/>
                  </a:lnTo>
                  <a:close/>
                  <a:moveTo>
                    <a:pt x="16275" y="1505"/>
                  </a:moveTo>
                  <a:lnTo>
                    <a:pt x="16381" y="1593"/>
                  </a:lnTo>
                  <a:lnTo>
                    <a:pt x="16464" y="1660"/>
                  </a:lnTo>
                  <a:lnTo>
                    <a:pt x="16539" y="1770"/>
                  </a:lnTo>
                  <a:lnTo>
                    <a:pt x="16539" y="1970"/>
                  </a:lnTo>
                  <a:lnTo>
                    <a:pt x="16471" y="2014"/>
                  </a:lnTo>
                  <a:lnTo>
                    <a:pt x="16411" y="2080"/>
                  </a:lnTo>
                  <a:lnTo>
                    <a:pt x="16313" y="2125"/>
                  </a:lnTo>
                  <a:lnTo>
                    <a:pt x="16275" y="2169"/>
                  </a:lnTo>
                  <a:lnTo>
                    <a:pt x="16253" y="2191"/>
                  </a:lnTo>
                  <a:lnTo>
                    <a:pt x="16170" y="2191"/>
                  </a:lnTo>
                  <a:lnTo>
                    <a:pt x="16170" y="1970"/>
                  </a:lnTo>
                  <a:lnTo>
                    <a:pt x="16200" y="1859"/>
                  </a:lnTo>
                  <a:lnTo>
                    <a:pt x="16238" y="1704"/>
                  </a:lnTo>
                  <a:lnTo>
                    <a:pt x="16275" y="1505"/>
                  </a:lnTo>
                  <a:close/>
                  <a:moveTo>
                    <a:pt x="13067" y="1284"/>
                  </a:moveTo>
                  <a:lnTo>
                    <a:pt x="13067" y="1704"/>
                  </a:lnTo>
                  <a:lnTo>
                    <a:pt x="13120" y="1704"/>
                  </a:lnTo>
                  <a:lnTo>
                    <a:pt x="13150" y="1660"/>
                  </a:lnTo>
                  <a:lnTo>
                    <a:pt x="13210" y="1660"/>
                  </a:lnTo>
                  <a:lnTo>
                    <a:pt x="13240" y="1704"/>
                  </a:lnTo>
                  <a:lnTo>
                    <a:pt x="13278" y="1770"/>
                  </a:lnTo>
                  <a:lnTo>
                    <a:pt x="13278" y="1970"/>
                  </a:lnTo>
                  <a:lnTo>
                    <a:pt x="13308" y="2014"/>
                  </a:lnTo>
                  <a:lnTo>
                    <a:pt x="13346" y="2014"/>
                  </a:lnTo>
                  <a:lnTo>
                    <a:pt x="13368" y="1970"/>
                  </a:lnTo>
                  <a:lnTo>
                    <a:pt x="13413" y="1970"/>
                  </a:lnTo>
                  <a:lnTo>
                    <a:pt x="13421" y="1925"/>
                  </a:lnTo>
                  <a:lnTo>
                    <a:pt x="13451" y="1970"/>
                  </a:lnTo>
                  <a:lnTo>
                    <a:pt x="13474" y="2036"/>
                  </a:lnTo>
                  <a:lnTo>
                    <a:pt x="13504" y="2169"/>
                  </a:lnTo>
                  <a:lnTo>
                    <a:pt x="13526" y="2280"/>
                  </a:lnTo>
                  <a:lnTo>
                    <a:pt x="13451" y="2811"/>
                  </a:lnTo>
                  <a:lnTo>
                    <a:pt x="13421" y="3120"/>
                  </a:lnTo>
                  <a:lnTo>
                    <a:pt x="13331" y="3120"/>
                  </a:lnTo>
                  <a:lnTo>
                    <a:pt x="13263" y="3209"/>
                  </a:lnTo>
                  <a:lnTo>
                    <a:pt x="13203" y="3320"/>
                  </a:lnTo>
                  <a:lnTo>
                    <a:pt x="13097" y="3408"/>
                  </a:lnTo>
                  <a:lnTo>
                    <a:pt x="13029" y="3253"/>
                  </a:lnTo>
                  <a:lnTo>
                    <a:pt x="12939" y="3165"/>
                  </a:lnTo>
                  <a:lnTo>
                    <a:pt x="12849" y="3054"/>
                  </a:lnTo>
                  <a:lnTo>
                    <a:pt x="12833" y="2966"/>
                  </a:lnTo>
                  <a:lnTo>
                    <a:pt x="12833" y="2899"/>
                  </a:lnTo>
                  <a:lnTo>
                    <a:pt x="12818" y="2811"/>
                  </a:lnTo>
                  <a:lnTo>
                    <a:pt x="12803" y="2700"/>
                  </a:lnTo>
                  <a:lnTo>
                    <a:pt x="12698" y="2390"/>
                  </a:lnTo>
                  <a:lnTo>
                    <a:pt x="12675" y="2235"/>
                  </a:lnTo>
                  <a:lnTo>
                    <a:pt x="12660" y="1970"/>
                  </a:lnTo>
                  <a:lnTo>
                    <a:pt x="12713" y="1770"/>
                  </a:lnTo>
                  <a:lnTo>
                    <a:pt x="12751" y="1616"/>
                  </a:lnTo>
                  <a:lnTo>
                    <a:pt x="12803" y="1616"/>
                  </a:lnTo>
                  <a:lnTo>
                    <a:pt x="12849" y="1660"/>
                  </a:lnTo>
                  <a:lnTo>
                    <a:pt x="12901" y="1704"/>
                  </a:lnTo>
                  <a:lnTo>
                    <a:pt x="12954" y="1704"/>
                  </a:lnTo>
                  <a:lnTo>
                    <a:pt x="12954" y="1439"/>
                  </a:lnTo>
                  <a:lnTo>
                    <a:pt x="12977" y="1394"/>
                  </a:lnTo>
                  <a:lnTo>
                    <a:pt x="13007" y="1350"/>
                  </a:lnTo>
                  <a:lnTo>
                    <a:pt x="13014" y="1350"/>
                  </a:lnTo>
                  <a:lnTo>
                    <a:pt x="13044" y="1306"/>
                  </a:lnTo>
                  <a:lnTo>
                    <a:pt x="13067" y="1284"/>
                  </a:lnTo>
                  <a:close/>
                  <a:moveTo>
                    <a:pt x="16464" y="996"/>
                  </a:moveTo>
                  <a:lnTo>
                    <a:pt x="16569" y="996"/>
                  </a:lnTo>
                  <a:lnTo>
                    <a:pt x="16629" y="1195"/>
                  </a:lnTo>
                  <a:lnTo>
                    <a:pt x="16697" y="1306"/>
                  </a:lnTo>
                  <a:lnTo>
                    <a:pt x="16750" y="1461"/>
                  </a:lnTo>
                  <a:lnTo>
                    <a:pt x="16803" y="1704"/>
                  </a:lnTo>
                  <a:lnTo>
                    <a:pt x="16682" y="1704"/>
                  </a:lnTo>
                  <a:lnTo>
                    <a:pt x="16607" y="1461"/>
                  </a:lnTo>
                  <a:lnTo>
                    <a:pt x="16524" y="1284"/>
                  </a:lnTo>
                  <a:lnTo>
                    <a:pt x="16464" y="996"/>
                  </a:lnTo>
                  <a:close/>
                  <a:moveTo>
                    <a:pt x="3171" y="996"/>
                  </a:moveTo>
                  <a:lnTo>
                    <a:pt x="3261" y="996"/>
                  </a:lnTo>
                  <a:lnTo>
                    <a:pt x="3299" y="1084"/>
                  </a:lnTo>
                  <a:lnTo>
                    <a:pt x="3329" y="1151"/>
                  </a:lnTo>
                  <a:lnTo>
                    <a:pt x="3344" y="1239"/>
                  </a:lnTo>
                  <a:lnTo>
                    <a:pt x="3367" y="1350"/>
                  </a:lnTo>
                  <a:lnTo>
                    <a:pt x="3382" y="1439"/>
                  </a:lnTo>
                  <a:lnTo>
                    <a:pt x="3449" y="1239"/>
                  </a:lnTo>
                  <a:lnTo>
                    <a:pt x="3525" y="1151"/>
                  </a:lnTo>
                  <a:lnTo>
                    <a:pt x="3645" y="1195"/>
                  </a:lnTo>
                  <a:lnTo>
                    <a:pt x="3645" y="1505"/>
                  </a:lnTo>
                  <a:lnTo>
                    <a:pt x="3811" y="1549"/>
                  </a:lnTo>
                  <a:lnTo>
                    <a:pt x="3962" y="1616"/>
                  </a:lnTo>
                  <a:lnTo>
                    <a:pt x="4090" y="1704"/>
                  </a:lnTo>
                  <a:lnTo>
                    <a:pt x="4233" y="1748"/>
                  </a:lnTo>
                  <a:lnTo>
                    <a:pt x="4391" y="1704"/>
                  </a:lnTo>
                  <a:lnTo>
                    <a:pt x="4391" y="1970"/>
                  </a:lnTo>
                  <a:lnTo>
                    <a:pt x="4459" y="1970"/>
                  </a:lnTo>
                  <a:lnTo>
                    <a:pt x="4474" y="2014"/>
                  </a:lnTo>
                  <a:lnTo>
                    <a:pt x="4489" y="2036"/>
                  </a:lnTo>
                  <a:lnTo>
                    <a:pt x="4459" y="2036"/>
                  </a:lnTo>
                  <a:lnTo>
                    <a:pt x="4338" y="2280"/>
                  </a:lnTo>
                  <a:lnTo>
                    <a:pt x="4195" y="2545"/>
                  </a:lnTo>
                  <a:lnTo>
                    <a:pt x="4022" y="2789"/>
                  </a:lnTo>
                  <a:lnTo>
                    <a:pt x="3864" y="3054"/>
                  </a:lnTo>
                  <a:lnTo>
                    <a:pt x="3751" y="3275"/>
                  </a:lnTo>
                  <a:lnTo>
                    <a:pt x="3668" y="3475"/>
                  </a:lnTo>
                  <a:lnTo>
                    <a:pt x="3788" y="3475"/>
                  </a:lnTo>
                  <a:lnTo>
                    <a:pt x="3826" y="3408"/>
                  </a:lnTo>
                  <a:lnTo>
                    <a:pt x="3864" y="3364"/>
                  </a:lnTo>
                  <a:lnTo>
                    <a:pt x="3909" y="3320"/>
                  </a:lnTo>
                  <a:lnTo>
                    <a:pt x="3962" y="3320"/>
                  </a:lnTo>
                  <a:lnTo>
                    <a:pt x="3962" y="3408"/>
                  </a:lnTo>
                  <a:lnTo>
                    <a:pt x="3803" y="3740"/>
                  </a:lnTo>
                  <a:lnTo>
                    <a:pt x="3668" y="4094"/>
                  </a:lnTo>
                  <a:lnTo>
                    <a:pt x="3555" y="4448"/>
                  </a:lnTo>
                  <a:lnTo>
                    <a:pt x="3419" y="4758"/>
                  </a:lnTo>
                  <a:lnTo>
                    <a:pt x="3276" y="5024"/>
                  </a:lnTo>
                  <a:lnTo>
                    <a:pt x="3088" y="5179"/>
                  </a:lnTo>
                  <a:lnTo>
                    <a:pt x="3088" y="5444"/>
                  </a:lnTo>
                  <a:lnTo>
                    <a:pt x="2997" y="5489"/>
                  </a:lnTo>
                  <a:lnTo>
                    <a:pt x="2892" y="5599"/>
                  </a:lnTo>
                  <a:lnTo>
                    <a:pt x="2832" y="5754"/>
                  </a:lnTo>
                  <a:lnTo>
                    <a:pt x="2869" y="5843"/>
                  </a:lnTo>
                  <a:lnTo>
                    <a:pt x="2907" y="5953"/>
                  </a:lnTo>
                  <a:lnTo>
                    <a:pt x="2907" y="6108"/>
                  </a:lnTo>
                  <a:lnTo>
                    <a:pt x="2892" y="6219"/>
                  </a:lnTo>
                  <a:lnTo>
                    <a:pt x="2892" y="6374"/>
                  </a:lnTo>
                  <a:lnTo>
                    <a:pt x="2606" y="6440"/>
                  </a:lnTo>
                  <a:lnTo>
                    <a:pt x="2606" y="6529"/>
                  </a:lnTo>
                  <a:lnTo>
                    <a:pt x="2644" y="6573"/>
                  </a:lnTo>
                  <a:lnTo>
                    <a:pt x="2681" y="6573"/>
                  </a:lnTo>
                  <a:lnTo>
                    <a:pt x="2696" y="6595"/>
                  </a:lnTo>
                  <a:lnTo>
                    <a:pt x="2696" y="6639"/>
                  </a:lnTo>
                  <a:lnTo>
                    <a:pt x="2726" y="6728"/>
                  </a:lnTo>
                  <a:lnTo>
                    <a:pt x="2681" y="6728"/>
                  </a:lnTo>
                  <a:lnTo>
                    <a:pt x="2621" y="6794"/>
                  </a:lnTo>
                  <a:lnTo>
                    <a:pt x="2538" y="6883"/>
                  </a:lnTo>
                  <a:lnTo>
                    <a:pt x="2463" y="6949"/>
                  </a:lnTo>
                  <a:lnTo>
                    <a:pt x="2485" y="6993"/>
                  </a:lnTo>
                  <a:lnTo>
                    <a:pt x="2515" y="6993"/>
                  </a:lnTo>
                  <a:lnTo>
                    <a:pt x="2523" y="7038"/>
                  </a:lnTo>
                  <a:lnTo>
                    <a:pt x="2538" y="7038"/>
                  </a:lnTo>
                  <a:lnTo>
                    <a:pt x="2523" y="7104"/>
                  </a:lnTo>
                  <a:lnTo>
                    <a:pt x="2515" y="7193"/>
                  </a:lnTo>
                  <a:lnTo>
                    <a:pt x="2500" y="7215"/>
                  </a:lnTo>
                  <a:lnTo>
                    <a:pt x="2515" y="7259"/>
                  </a:lnTo>
                  <a:lnTo>
                    <a:pt x="2515" y="7303"/>
                  </a:lnTo>
                  <a:lnTo>
                    <a:pt x="2523" y="7370"/>
                  </a:lnTo>
                  <a:lnTo>
                    <a:pt x="2538" y="7458"/>
                  </a:lnTo>
                  <a:lnTo>
                    <a:pt x="2485" y="7502"/>
                  </a:lnTo>
                  <a:lnTo>
                    <a:pt x="2410" y="7502"/>
                  </a:lnTo>
                  <a:lnTo>
                    <a:pt x="2365" y="7569"/>
                  </a:lnTo>
                  <a:lnTo>
                    <a:pt x="2500" y="7569"/>
                  </a:lnTo>
                  <a:lnTo>
                    <a:pt x="2606" y="7657"/>
                  </a:lnTo>
                  <a:lnTo>
                    <a:pt x="2606" y="7812"/>
                  </a:lnTo>
                  <a:lnTo>
                    <a:pt x="2433" y="7812"/>
                  </a:lnTo>
                  <a:lnTo>
                    <a:pt x="2418" y="7923"/>
                  </a:lnTo>
                  <a:lnTo>
                    <a:pt x="2418" y="7989"/>
                  </a:lnTo>
                  <a:lnTo>
                    <a:pt x="2410" y="8034"/>
                  </a:lnTo>
                  <a:lnTo>
                    <a:pt x="2395" y="8078"/>
                  </a:lnTo>
                  <a:lnTo>
                    <a:pt x="2327" y="8144"/>
                  </a:lnTo>
                  <a:lnTo>
                    <a:pt x="2146" y="8144"/>
                  </a:lnTo>
                  <a:lnTo>
                    <a:pt x="2056" y="7989"/>
                  </a:lnTo>
                  <a:lnTo>
                    <a:pt x="1936" y="7989"/>
                  </a:lnTo>
                  <a:lnTo>
                    <a:pt x="1815" y="8034"/>
                  </a:lnTo>
                  <a:lnTo>
                    <a:pt x="1687" y="8078"/>
                  </a:lnTo>
                  <a:lnTo>
                    <a:pt x="1567" y="8034"/>
                  </a:lnTo>
                  <a:lnTo>
                    <a:pt x="1446" y="7923"/>
                  </a:lnTo>
                  <a:lnTo>
                    <a:pt x="1438" y="7879"/>
                  </a:lnTo>
                  <a:lnTo>
                    <a:pt x="1438" y="7834"/>
                  </a:lnTo>
                  <a:lnTo>
                    <a:pt x="1423" y="7834"/>
                  </a:lnTo>
                  <a:lnTo>
                    <a:pt x="1423" y="7724"/>
                  </a:lnTo>
                  <a:lnTo>
                    <a:pt x="1446" y="7724"/>
                  </a:lnTo>
                  <a:lnTo>
                    <a:pt x="1461" y="7657"/>
                  </a:lnTo>
                  <a:lnTo>
                    <a:pt x="1491" y="7569"/>
                  </a:lnTo>
                  <a:lnTo>
                    <a:pt x="1499" y="7525"/>
                  </a:lnTo>
                  <a:lnTo>
                    <a:pt x="1529" y="7502"/>
                  </a:lnTo>
                  <a:lnTo>
                    <a:pt x="1544" y="7414"/>
                  </a:lnTo>
                  <a:lnTo>
                    <a:pt x="1567" y="7303"/>
                  </a:lnTo>
                  <a:lnTo>
                    <a:pt x="1514" y="7259"/>
                  </a:lnTo>
                  <a:lnTo>
                    <a:pt x="1476" y="7193"/>
                  </a:lnTo>
                  <a:lnTo>
                    <a:pt x="1446" y="7060"/>
                  </a:lnTo>
                  <a:lnTo>
                    <a:pt x="1438" y="6949"/>
                  </a:lnTo>
                  <a:lnTo>
                    <a:pt x="1423" y="6794"/>
                  </a:lnTo>
                  <a:lnTo>
                    <a:pt x="1476" y="6794"/>
                  </a:lnTo>
                  <a:lnTo>
                    <a:pt x="1567" y="6728"/>
                  </a:lnTo>
                  <a:lnTo>
                    <a:pt x="1672" y="6794"/>
                  </a:lnTo>
                  <a:lnTo>
                    <a:pt x="1762" y="6905"/>
                  </a:lnTo>
                  <a:lnTo>
                    <a:pt x="1853" y="7038"/>
                  </a:lnTo>
                  <a:lnTo>
                    <a:pt x="1853" y="6883"/>
                  </a:lnTo>
                  <a:lnTo>
                    <a:pt x="1687" y="6639"/>
                  </a:lnTo>
                  <a:lnTo>
                    <a:pt x="1619" y="6440"/>
                  </a:lnTo>
                  <a:lnTo>
                    <a:pt x="1642" y="6440"/>
                  </a:lnTo>
                  <a:lnTo>
                    <a:pt x="1710" y="6152"/>
                  </a:lnTo>
                  <a:lnTo>
                    <a:pt x="1792" y="5953"/>
                  </a:lnTo>
                  <a:lnTo>
                    <a:pt x="1898" y="5798"/>
                  </a:lnTo>
                  <a:lnTo>
                    <a:pt x="2026" y="5688"/>
                  </a:lnTo>
                  <a:lnTo>
                    <a:pt x="2026" y="5599"/>
                  </a:lnTo>
                  <a:lnTo>
                    <a:pt x="1905" y="5489"/>
                  </a:lnTo>
                  <a:lnTo>
                    <a:pt x="1815" y="5289"/>
                  </a:lnTo>
                  <a:lnTo>
                    <a:pt x="1740" y="5024"/>
                  </a:lnTo>
                  <a:lnTo>
                    <a:pt x="1672" y="4758"/>
                  </a:lnTo>
                  <a:lnTo>
                    <a:pt x="1710" y="4714"/>
                  </a:lnTo>
                  <a:lnTo>
                    <a:pt x="1740" y="4714"/>
                  </a:lnTo>
                  <a:lnTo>
                    <a:pt x="1777" y="4670"/>
                  </a:lnTo>
                  <a:lnTo>
                    <a:pt x="1815" y="4670"/>
                  </a:lnTo>
                  <a:lnTo>
                    <a:pt x="1868" y="4780"/>
                  </a:lnTo>
                  <a:lnTo>
                    <a:pt x="1905" y="4913"/>
                  </a:lnTo>
                  <a:lnTo>
                    <a:pt x="1958" y="5024"/>
                  </a:lnTo>
                  <a:lnTo>
                    <a:pt x="1958" y="4935"/>
                  </a:lnTo>
                  <a:lnTo>
                    <a:pt x="1951" y="4869"/>
                  </a:lnTo>
                  <a:lnTo>
                    <a:pt x="1936" y="4869"/>
                  </a:lnTo>
                  <a:lnTo>
                    <a:pt x="1936" y="4825"/>
                  </a:lnTo>
                  <a:lnTo>
                    <a:pt x="1921" y="4780"/>
                  </a:lnTo>
                  <a:lnTo>
                    <a:pt x="1921" y="4758"/>
                  </a:lnTo>
                  <a:lnTo>
                    <a:pt x="1905" y="4670"/>
                  </a:lnTo>
                  <a:lnTo>
                    <a:pt x="1936" y="4670"/>
                  </a:lnTo>
                  <a:lnTo>
                    <a:pt x="1936" y="4603"/>
                  </a:lnTo>
                  <a:lnTo>
                    <a:pt x="2056" y="4470"/>
                  </a:lnTo>
                  <a:lnTo>
                    <a:pt x="2169" y="4404"/>
                  </a:lnTo>
                  <a:lnTo>
                    <a:pt x="2290" y="4360"/>
                  </a:lnTo>
                  <a:lnTo>
                    <a:pt x="2433" y="4404"/>
                  </a:lnTo>
                  <a:lnTo>
                    <a:pt x="2365" y="4161"/>
                  </a:lnTo>
                  <a:lnTo>
                    <a:pt x="2448" y="4094"/>
                  </a:lnTo>
                  <a:lnTo>
                    <a:pt x="2628" y="3873"/>
                  </a:lnTo>
                  <a:lnTo>
                    <a:pt x="2681" y="3740"/>
                  </a:lnTo>
                  <a:lnTo>
                    <a:pt x="2726" y="3740"/>
                  </a:lnTo>
                  <a:lnTo>
                    <a:pt x="2726" y="3674"/>
                  </a:lnTo>
                  <a:lnTo>
                    <a:pt x="2659" y="3674"/>
                  </a:lnTo>
                  <a:lnTo>
                    <a:pt x="2628" y="3718"/>
                  </a:lnTo>
                  <a:lnTo>
                    <a:pt x="2606" y="3740"/>
                  </a:lnTo>
                  <a:lnTo>
                    <a:pt x="2568" y="3740"/>
                  </a:lnTo>
                  <a:lnTo>
                    <a:pt x="2553" y="3718"/>
                  </a:lnTo>
                  <a:lnTo>
                    <a:pt x="2538" y="3674"/>
                  </a:lnTo>
                  <a:lnTo>
                    <a:pt x="2515" y="3674"/>
                  </a:lnTo>
                  <a:lnTo>
                    <a:pt x="2485" y="3740"/>
                  </a:lnTo>
                  <a:lnTo>
                    <a:pt x="2448" y="3873"/>
                  </a:lnTo>
                  <a:lnTo>
                    <a:pt x="2410" y="3984"/>
                  </a:lnTo>
                  <a:lnTo>
                    <a:pt x="2380" y="4094"/>
                  </a:lnTo>
                  <a:lnTo>
                    <a:pt x="2342" y="4161"/>
                  </a:lnTo>
                  <a:lnTo>
                    <a:pt x="2199" y="4293"/>
                  </a:lnTo>
                  <a:lnTo>
                    <a:pt x="2064" y="4293"/>
                  </a:lnTo>
                  <a:lnTo>
                    <a:pt x="1936" y="4205"/>
                  </a:lnTo>
                  <a:lnTo>
                    <a:pt x="1815" y="4050"/>
                  </a:lnTo>
                  <a:lnTo>
                    <a:pt x="1800" y="4050"/>
                  </a:lnTo>
                  <a:lnTo>
                    <a:pt x="1777" y="4094"/>
                  </a:lnTo>
                  <a:lnTo>
                    <a:pt x="1740" y="4139"/>
                  </a:lnTo>
                  <a:lnTo>
                    <a:pt x="1710" y="4161"/>
                  </a:lnTo>
                  <a:lnTo>
                    <a:pt x="1687" y="4205"/>
                  </a:lnTo>
                  <a:lnTo>
                    <a:pt x="1642" y="4249"/>
                  </a:lnTo>
                  <a:lnTo>
                    <a:pt x="1619" y="4050"/>
                  </a:lnTo>
                  <a:lnTo>
                    <a:pt x="1642" y="4028"/>
                  </a:lnTo>
                  <a:lnTo>
                    <a:pt x="1657" y="3984"/>
                  </a:lnTo>
                  <a:lnTo>
                    <a:pt x="1672" y="3895"/>
                  </a:lnTo>
                  <a:lnTo>
                    <a:pt x="1597" y="3895"/>
                  </a:lnTo>
                  <a:lnTo>
                    <a:pt x="1567" y="3939"/>
                  </a:lnTo>
                  <a:lnTo>
                    <a:pt x="1529" y="3984"/>
                  </a:lnTo>
                  <a:lnTo>
                    <a:pt x="1446" y="3984"/>
                  </a:lnTo>
                  <a:lnTo>
                    <a:pt x="1423" y="3740"/>
                  </a:lnTo>
                  <a:lnTo>
                    <a:pt x="1446" y="3718"/>
                  </a:lnTo>
                  <a:lnTo>
                    <a:pt x="1476" y="3718"/>
                  </a:lnTo>
                  <a:lnTo>
                    <a:pt x="1491" y="3674"/>
                  </a:lnTo>
                  <a:lnTo>
                    <a:pt x="1499" y="3674"/>
                  </a:lnTo>
                  <a:lnTo>
                    <a:pt x="1333" y="3740"/>
                  </a:lnTo>
                  <a:lnTo>
                    <a:pt x="1318" y="3630"/>
                  </a:lnTo>
                  <a:lnTo>
                    <a:pt x="1288" y="3563"/>
                  </a:lnTo>
                  <a:lnTo>
                    <a:pt x="1265" y="3430"/>
                  </a:lnTo>
                  <a:lnTo>
                    <a:pt x="1235" y="3320"/>
                  </a:lnTo>
                  <a:lnTo>
                    <a:pt x="1280" y="3275"/>
                  </a:lnTo>
                  <a:lnTo>
                    <a:pt x="1333" y="3275"/>
                  </a:lnTo>
                  <a:lnTo>
                    <a:pt x="1333" y="3253"/>
                  </a:lnTo>
                  <a:lnTo>
                    <a:pt x="1356" y="3120"/>
                  </a:lnTo>
                  <a:lnTo>
                    <a:pt x="1303" y="3098"/>
                  </a:lnTo>
                  <a:lnTo>
                    <a:pt x="1250" y="3054"/>
                  </a:lnTo>
                  <a:lnTo>
                    <a:pt x="1228" y="2966"/>
                  </a:lnTo>
                  <a:lnTo>
                    <a:pt x="1182" y="2899"/>
                  </a:lnTo>
                  <a:lnTo>
                    <a:pt x="1213" y="2899"/>
                  </a:lnTo>
                  <a:lnTo>
                    <a:pt x="1213" y="2789"/>
                  </a:lnTo>
                  <a:lnTo>
                    <a:pt x="1341" y="2855"/>
                  </a:lnTo>
                  <a:lnTo>
                    <a:pt x="1408" y="2811"/>
                  </a:lnTo>
                  <a:lnTo>
                    <a:pt x="1461" y="2744"/>
                  </a:lnTo>
                  <a:lnTo>
                    <a:pt x="1491" y="2634"/>
                  </a:lnTo>
                  <a:lnTo>
                    <a:pt x="1529" y="2479"/>
                  </a:lnTo>
                  <a:lnTo>
                    <a:pt x="1597" y="2390"/>
                  </a:lnTo>
                  <a:lnTo>
                    <a:pt x="1672" y="2324"/>
                  </a:lnTo>
                  <a:lnTo>
                    <a:pt x="1725" y="2390"/>
                  </a:lnTo>
                  <a:lnTo>
                    <a:pt x="1792" y="2479"/>
                  </a:lnTo>
                  <a:lnTo>
                    <a:pt x="1845" y="2501"/>
                  </a:lnTo>
                  <a:lnTo>
                    <a:pt x="1905" y="2479"/>
                  </a:lnTo>
                  <a:lnTo>
                    <a:pt x="1883" y="2434"/>
                  </a:lnTo>
                  <a:lnTo>
                    <a:pt x="1853" y="2390"/>
                  </a:lnTo>
                  <a:lnTo>
                    <a:pt x="1845" y="2390"/>
                  </a:lnTo>
                  <a:lnTo>
                    <a:pt x="1845" y="2346"/>
                  </a:lnTo>
                  <a:lnTo>
                    <a:pt x="1830" y="2324"/>
                  </a:lnTo>
                  <a:lnTo>
                    <a:pt x="1830" y="2235"/>
                  </a:lnTo>
                  <a:lnTo>
                    <a:pt x="1815" y="2125"/>
                  </a:lnTo>
                  <a:lnTo>
                    <a:pt x="1853" y="2080"/>
                  </a:lnTo>
                  <a:lnTo>
                    <a:pt x="1883" y="2036"/>
                  </a:lnTo>
                  <a:lnTo>
                    <a:pt x="1905" y="2036"/>
                  </a:lnTo>
                  <a:lnTo>
                    <a:pt x="1951" y="1970"/>
                  </a:lnTo>
                  <a:lnTo>
                    <a:pt x="2003" y="1970"/>
                  </a:lnTo>
                  <a:lnTo>
                    <a:pt x="2026" y="2014"/>
                  </a:lnTo>
                  <a:lnTo>
                    <a:pt x="2056" y="2080"/>
                  </a:lnTo>
                  <a:lnTo>
                    <a:pt x="2079" y="2125"/>
                  </a:lnTo>
                  <a:lnTo>
                    <a:pt x="2079" y="2036"/>
                  </a:lnTo>
                  <a:lnTo>
                    <a:pt x="2064" y="2014"/>
                  </a:lnTo>
                  <a:lnTo>
                    <a:pt x="2064" y="1925"/>
                  </a:lnTo>
                  <a:lnTo>
                    <a:pt x="2056" y="1859"/>
                  </a:lnTo>
                  <a:lnTo>
                    <a:pt x="2094" y="1815"/>
                  </a:lnTo>
                  <a:lnTo>
                    <a:pt x="2116" y="1770"/>
                  </a:lnTo>
                  <a:lnTo>
                    <a:pt x="2162" y="1704"/>
                  </a:lnTo>
                  <a:lnTo>
                    <a:pt x="2184" y="1616"/>
                  </a:lnTo>
                  <a:lnTo>
                    <a:pt x="2252" y="1616"/>
                  </a:lnTo>
                  <a:lnTo>
                    <a:pt x="2290" y="1660"/>
                  </a:lnTo>
                  <a:lnTo>
                    <a:pt x="2320" y="1748"/>
                  </a:lnTo>
                  <a:lnTo>
                    <a:pt x="2365" y="1748"/>
                  </a:lnTo>
                  <a:lnTo>
                    <a:pt x="2433" y="1704"/>
                  </a:lnTo>
                  <a:lnTo>
                    <a:pt x="2463" y="1439"/>
                  </a:lnTo>
                  <a:lnTo>
                    <a:pt x="2500" y="1394"/>
                  </a:lnTo>
                  <a:lnTo>
                    <a:pt x="2576" y="1394"/>
                  </a:lnTo>
                  <a:lnTo>
                    <a:pt x="2606" y="1439"/>
                  </a:lnTo>
                  <a:lnTo>
                    <a:pt x="2628" y="1439"/>
                  </a:lnTo>
                  <a:lnTo>
                    <a:pt x="2681" y="1195"/>
                  </a:lnTo>
                  <a:lnTo>
                    <a:pt x="2764" y="1151"/>
                  </a:lnTo>
                  <a:lnTo>
                    <a:pt x="2817" y="1239"/>
                  </a:lnTo>
                  <a:lnTo>
                    <a:pt x="2869" y="1306"/>
                  </a:lnTo>
                  <a:lnTo>
                    <a:pt x="2922" y="1350"/>
                  </a:lnTo>
                  <a:lnTo>
                    <a:pt x="2990" y="1284"/>
                  </a:lnTo>
                  <a:lnTo>
                    <a:pt x="3080" y="1129"/>
                  </a:lnTo>
                  <a:lnTo>
                    <a:pt x="3171" y="996"/>
                  </a:lnTo>
                  <a:close/>
                  <a:moveTo>
                    <a:pt x="15846" y="930"/>
                  </a:moveTo>
                  <a:lnTo>
                    <a:pt x="15899" y="974"/>
                  </a:lnTo>
                  <a:lnTo>
                    <a:pt x="15951" y="1040"/>
                  </a:lnTo>
                  <a:lnTo>
                    <a:pt x="15974" y="1129"/>
                  </a:lnTo>
                  <a:lnTo>
                    <a:pt x="16012" y="1195"/>
                  </a:lnTo>
                  <a:lnTo>
                    <a:pt x="16057" y="1284"/>
                  </a:lnTo>
                  <a:lnTo>
                    <a:pt x="16027" y="1505"/>
                  </a:lnTo>
                  <a:lnTo>
                    <a:pt x="15869" y="1770"/>
                  </a:lnTo>
                  <a:lnTo>
                    <a:pt x="15748" y="2080"/>
                  </a:lnTo>
                  <a:lnTo>
                    <a:pt x="15643" y="2479"/>
                  </a:lnTo>
                  <a:lnTo>
                    <a:pt x="15620" y="2479"/>
                  </a:lnTo>
                  <a:lnTo>
                    <a:pt x="15620" y="2390"/>
                  </a:lnTo>
                  <a:lnTo>
                    <a:pt x="15582" y="2324"/>
                  </a:lnTo>
                  <a:lnTo>
                    <a:pt x="15552" y="2235"/>
                  </a:lnTo>
                  <a:lnTo>
                    <a:pt x="15537" y="2169"/>
                  </a:lnTo>
                  <a:lnTo>
                    <a:pt x="15515" y="2080"/>
                  </a:lnTo>
                  <a:lnTo>
                    <a:pt x="15500" y="1970"/>
                  </a:lnTo>
                  <a:lnTo>
                    <a:pt x="15530" y="1815"/>
                  </a:lnTo>
                  <a:lnTo>
                    <a:pt x="15537" y="1704"/>
                  </a:lnTo>
                  <a:lnTo>
                    <a:pt x="15552" y="1505"/>
                  </a:lnTo>
                  <a:lnTo>
                    <a:pt x="15356" y="1505"/>
                  </a:lnTo>
                  <a:lnTo>
                    <a:pt x="15356" y="1350"/>
                  </a:lnTo>
                  <a:lnTo>
                    <a:pt x="15462" y="1239"/>
                  </a:lnTo>
                  <a:lnTo>
                    <a:pt x="15567" y="1151"/>
                  </a:lnTo>
                  <a:lnTo>
                    <a:pt x="15695" y="1084"/>
                  </a:lnTo>
                  <a:lnTo>
                    <a:pt x="15710" y="1195"/>
                  </a:lnTo>
                  <a:lnTo>
                    <a:pt x="15726" y="1239"/>
                  </a:lnTo>
                  <a:lnTo>
                    <a:pt x="15726" y="1284"/>
                  </a:lnTo>
                  <a:lnTo>
                    <a:pt x="15741" y="1284"/>
                  </a:lnTo>
                  <a:lnTo>
                    <a:pt x="15741" y="1306"/>
                  </a:lnTo>
                  <a:lnTo>
                    <a:pt x="15763" y="1350"/>
                  </a:lnTo>
                  <a:lnTo>
                    <a:pt x="15778" y="1239"/>
                  </a:lnTo>
                  <a:lnTo>
                    <a:pt x="15793" y="1151"/>
                  </a:lnTo>
                  <a:lnTo>
                    <a:pt x="15801" y="1084"/>
                  </a:lnTo>
                  <a:lnTo>
                    <a:pt x="15831" y="996"/>
                  </a:lnTo>
                  <a:lnTo>
                    <a:pt x="15846" y="930"/>
                  </a:lnTo>
                  <a:close/>
                  <a:moveTo>
                    <a:pt x="16170" y="509"/>
                  </a:moveTo>
                  <a:lnTo>
                    <a:pt x="16200" y="531"/>
                  </a:lnTo>
                  <a:lnTo>
                    <a:pt x="16208" y="531"/>
                  </a:lnTo>
                  <a:lnTo>
                    <a:pt x="16238" y="620"/>
                  </a:lnTo>
                  <a:lnTo>
                    <a:pt x="16253" y="686"/>
                  </a:lnTo>
                  <a:lnTo>
                    <a:pt x="16275" y="819"/>
                  </a:lnTo>
                  <a:lnTo>
                    <a:pt x="16305" y="930"/>
                  </a:lnTo>
                  <a:lnTo>
                    <a:pt x="16313" y="1084"/>
                  </a:lnTo>
                  <a:lnTo>
                    <a:pt x="16253" y="1084"/>
                  </a:lnTo>
                  <a:lnTo>
                    <a:pt x="16253" y="996"/>
                  </a:lnTo>
                  <a:lnTo>
                    <a:pt x="16223" y="930"/>
                  </a:lnTo>
                  <a:lnTo>
                    <a:pt x="16200" y="841"/>
                  </a:lnTo>
                  <a:lnTo>
                    <a:pt x="16185" y="775"/>
                  </a:lnTo>
                  <a:lnTo>
                    <a:pt x="16170" y="664"/>
                  </a:lnTo>
                  <a:lnTo>
                    <a:pt x="16170" y="509"/>
                  </a:lnTo>
                  <a:close/>
                  <a:moveTo>
                    <a:pt x="7102" y="420"/>
                  </a:moveTo>
                  <a:lnTo>
                    <a:pt x="7283" y="420"/>
                  </a:lnTo>
                  <a:lnTo>
                    <a:pt x="7471" y="509"/>
                  </a:lnTo>
                  <a:lnTo>
                    <a:pt x="7637" y="575"/>
                  </a:lnTo>
                  <a:lnTo>
                    <a:pt x="7787" y="686"/>
                  </a:lnTo>
                  <a:lnTo>
                    <a:pt x="8006" y="575"/>
                  </a:lnTo>
                  <a:lnTo>
                    <a:pt x="8036" y="664"/>
                  </a:lnTo>
                  <a:lnTo>
                    <a:pt x="8059" y="686"/>
                  </a:lnTo>
                  <a:lnTo>
                    <a:pt x="8104" y="885"/>
                  </a:lnTo>
                  <a:lnTo>
                    <a:pt x="8126" y="930"/>
                  </a:lnTo>
                  <a:lnTo>
                    <a:pt x="8254" y="1084"/>
                  </a:lnTo>
                  <a:lnTo>
                    <a:pt x="8405" y="1195"/>
                  </a:lnTo>
                  <a:lnTo>
                    <a:pt x="8533" y="1284"/>
                  </a:lnTo>
                  <a:lnTo>
                    <a:pt x="8533" y="1439"/>
                  </a:lnTo>
                  <a:lnTo>
                    <a:pt x="8322" y="1439"/>
                  </a:lnTo>
                  <a:lnTo>
                    <a:pt x="8232" y="1306"/>
                  </a:lnTo>
                  <a:lnTo>
                    <a:pt x="8126" y="1306"/>
                  </a:lnTo>
                  <a:lnTo>
                    <a:pt x="8006" y="1350"/>
                  </a:lnTo>
                  <a:lnTo>
                    <a:pt x="7893" y="1439"/>
                  </a:lnTo>
                  <a:lnTo>
                    <a:pt x="7893" y="1616"/>
                  </a:lnTo>
                  <a:lnTo>
                    <a:pt x="8036" y="1616"/>
                  </a:lnTo>
                  <a:lnTo>
                    <a:pt x="8141" y="1549"/>
                  </a:lnTo>
                  <a:lnTo>
                    <a:pt x="8269" y="1505"/>
                  </a:lnTo>
                  <a:lnTo>
                    <a:pt x="8706" y="1505"/>
                  </a:lnTo>
                  <a:lnTo>
                    <a:pt x="8812" y="1815"/>
                  </a:lnTo>
                  <a:lnTo>
                    <a:pt x="8940" y="2036"/>
                  </a:lnTo>
                  <a:lnTo>
                    <a:pt x="8902" y="2280"/>
                  </a:lnTo>
                  <a:lnTo>
                    <a:pt x="8827" y="2434"/>
                  </a:lnTo>
                  <a:lnTo>
                    <a:pt x="8759" y="2545"/>
                  </a:lnTo>
                  <a:lnTo>
                    <a:pt x="8669" y="2634"/>
                  </a:lnTo>
                  <a:lnTo>
                    <a:pt x="8533" y="2634"/>
                  </a:lnTo>
                  <a:lnTo>
                    <a:pt x="8413" y="2744"/>
                  </a:lnTo>
                  <a:lnTo>
                    <a:pt x="8285" y="2744"/>
                  </a:lnTo>
                  <a:lnTo>
                    <a:pt x="8141" y="2700"/>
                  </a:lnTo>
                  <a:lnTo>
                    <a:pt x="8006" y="2656"/>
                  </a:lnTo>
                  <a:lnTo>
                    <a:pt x="7878" y="2656"/>
                  </a:lnTo>
                  <a:lnTo>
                    <a:pt x="7772" y="2744"/>
                  </a:lnTo>
                  <a:lnTo>
                    <a:pt x="7690" y="2966"/>
                  </a:lnTo>
                  <a:lnTo>
                    <a:pt x="8006" y="2966"/>
                  </a:lnTo>
                  <a:lnTo>
                    <a:pt x="8104" y="2899"/>
                  </a:lnTo>
                  <a:lnTo>
                    <a:pt x="8217" y="2855"/>
                  </a:lnTo>
                  <a:lnTo>
                    <a:pt x="8352" y="2899"/>
                  </a:lnTo>
                  <a:lnTo>
                    <a:pt x="8443" y="2966"/>
                  </a:lnTo>
                  <a:lnTo>
                    <a:pt x="8465" y="3253"/>
                  </a:lnTo>
                  <a:lnTo>
                    <a:pt x="8510" y="3209"/>
                  </a:lnTo>
                  <a:lnTo>
                    <a:pt x="8571" y="3098"/>
                  </a:lnTo>
                  <a:lnTo>
                    <a:pt x="8654" y="3010"/>
                  </a:lnTo>
                  <a:lnTo>
                    <a:pt x="8729" y="2966"/>
                  </a:lnTo>
                  <a:lnTo>
                    <a:pt x="8744" y="3098"/>
                  </a:lnTo>
                  <a:lnTo>
                    <a:pt x="8759" y="3165"/>
                  </a:lnTo>
                  <a:lnTo>
                    <a:pt x="8774" y="3209"/>
                  </a:lnTo>
                  <a:lnTo>
                    <a:pt x="8797" y="3253"/>
                  </a:lnTo>
                  <a:lnTo>
                    <a:pt x="8827" y="3320"/>
                  </a:lnTo>
                  <a:lnTo>
                    <a:pt x="8706" y="3984"/>
                  </a:lnTo>
                  <a:lnTo>
                    <a:pt x="8759" y="3984"/>
                  </a:lnTo>
                  <a:lnTo>
                    <a:pt x="8849" y="3829"/>
                  </a:lnTo>
                  <a:lnTo>
                    <a:pt x="8970" y="3630"/>
                  </a:lnTo>
                  <a:lnTo>
                    <a:pt x="9113" y="3475"/>
                  </a:lnTo>
                  <a:lnTo>
                    <a:pt x="9271" y="3320"/>
                  </a:lnTo>
                  <a:lnTo>
                    <a:pt x="9444" y="3209"/>
                  </a:lnTo>
                  <a:lnTo>
                    <a:pt x="9595" y="3209"/>
                  </a:lnTo>
                  <a:lnTo>
                    <a:pt x="9746" y="3253"/>
                  </a:lnTo>
                  <a:lnTo>
                    <a:pt x="9851" y="3430"/>
                  </a:lnTo>
                  <a:lnTo>
                    <a:pt x="9911" y="3740"/>
                  </a:lnTo>
                  <a:lnTo>
                    <a:pt x="9956" y="3740"/>
                  </a:lnTo>
                  <a:lnTo>
                    <a:pt x="9956" y="3784"/>
                  </a:lnTo>
                  <a:lnTo>
                    <a:pt x="9941" y="3829"/>
                  </a:lnTo>
                  <a:lnTo>
                    <a:pt x="9911" y="3829"/>
                  </a:lnTo>
                  <a:lnTo>
                    <a:pt x="9889" y="3895"/>
                  </a:lnTo>
                  <a:lnTo>
                    <a:pt x="9851" y="3939"/>
                  </a:lnTo>
                  <a:lnTo>
                    <a:pt x="9806" y="3984"/>
                  </a:lnTo>
                  <a:lnTo>
                    <a:pt x="9753" y="4028"/>
                  </a:lnTo>
                  <a:lnTo>
                    <a:pt x="9715" y="4050"/>
                  </a:lnTo>
                  <a:lnTo>
                    <a:pt x="9625" y="4470"/>
                  </a:lnTo>
                  <a:lnTo>
                    <a:pt x="9452" y="4780"/>
                  </a:lnTo>
                  <a:lnTo>
                    <a:pt x="9256" y="4980"/>
                  </a:lnTo>
                  <a:lnTo>
                    <a:pt x="9023" y="5090"/>
                  </a:lnTo>
                  <a:lnTo>
                    <a:pt x="9023" y="5334"/>
                  </a:lnTo>
                  <a:lnTo>
                    <a:pt x="9008" y="5378"/>
                  </a:lnTo>
                  <a:lnTo>
                    <a:pt x="9023" y="5400"/>
                  </a:lnTo>
                  <a:lnTo>
                    <a:pt x="9023" y="5444"/>
                  </a:lnTo>
                  <a:lnTo>
                    <a:pt x="9045" y="5533"/>
                  </a:lnTo>
                  <a:lnTo>
                    <a:pt x="9083" y="5599"/>
                  </a:lnTo>
                  <a:lnTo>
                    <a:pt x="9113" y="5643"/>
                  </a:lnTo>
                  <a:lnTo>
                    <a:pt x="9136" y="5710"/>
                  </a:lnTo>
                  <a:lnTo>
                    <a:pt x="9166" y="5754"/>
                  </a:lnTo>
                  <a:lnTo>
                    <a:pt x="9188" y="5865"/>
                  </a:lnTo>
                  <a:lnTo>
                    <a:pt x="9166" y="6020"/>
                  </a:lnTo>
                  <a:lnTo>
                    <a:pt x="9136" y="6374"/>
                  </a:lnTo>
                  <a:lnTo>
                    <a:pt x="9113" y="6794"/>
                  </a:lnTo>
                  <a:lnTo>
                    <a:pt x="9083" y="7215"/>
                  </a:lnTo>
                  <a:lnTo>
                    <a:pt x="9083" y="7569"/>
                  </a:lnTo>
                  <a:lnTo>
                    <a:pt x="9113" y="7525"/>
                  </a:lnTo>
                  <a:lnTo>
                    <a:pt x="9188" y="7525"/>
                  </a:lnTo>
                  <a:lnTo>
                    <a:pt x="9233" y="7569"/>
                  </a:lnTo>
                  <a:lnTo>
                    <a:pt x="9218" y="7680"/>
                  </a:lnTo>
                  <a:lnTo>
                    <a:pt x="9218" y="7923"/>
                  </a:lnTo>
                  <a:lnTo>
                    <a:pt x="9233" y="8078"/>
                  </a:lnTo>
                  <a:lnTo>
                    <a:pt x="9188" y="8078"/>
                  </a:lnTo>
                  <a:lnTo>
                    <a:pt x="9188" y="8144"/>
                  </a:lnTo>
                  <a:lnTo>
                    <a:pt x="9166" y="8122"/>
                  </a:lnTo>
                  <a:lnTo>
                    <a:pt x="9136" y="8034"/>
                  </a:lnTo>
                  <a:lnTo>
                    <a:pt x="9128" y="7989"/>
                  </a:lnTo>
                  <a:lnTo>
                    <a:pt x="9098" y="7967"/>
                  </a:lnTo>
                  <a:lnTo>
                    <a:pt x="9075" y="7923"/>
                  </a:lnTo>
                  <a:lnTo>
                    <a:pt x="9023" y="7923"/>
                  </a:lnTo>
                  <a:lnTo>
                    <a:pt x="8992" y="7967"/>
                  </a:lnTo>
                  <a:lnTo>
                    <a:pt x="8970" y="7989"/>
                  </a:lnTo>
                  <a:lnTo>
                    <a:pt x="8940" y="8034"/>
                  </a:lnTo>
                  <a:lnTo>
                    <a:pt x="8925" y="8078"/>
                  </a:lnTo>
                  <a:lnTo>
                    <a:pt x="8902" y="8122"/>
                  </a:lnTo>
                  <a:lnTo>
                    <a:pt x="8887" y="8189"/>
                  </a:lnTo>
                  <a:lnTo>
                    <a:pt x="8872" y="8343"/>
                  </a:lnTo>
                  <a:lnTo>
                    <a:pt x="9045" y="8498"/>
                  </a:lnTo>
                  <a:lnTo>
                    <a:pt x="9083" y="9184"/>
                  </a:lnTo>
                  <a:lnTo>
                    <a:pt x="9023" y="9184"/>
                  </a:lnTo>
                  <a:lnTo>
                    <a:pt x="8992" y="9229"/>
                  </a:lnTo>
                  <a:lnTo>
                    <a:pt x="8970" y="9273"/>
                  </a:lnTo>
                  <a:lnTo>
                    <a:pt x="8970" y="9428"/>
                  </a:lnTo>
                  <a:lnTo>
                    <a:pt x="9030" y="9539"/>
                  </a:lnTo>
                  <a:lnTo>
                    <a:pt x="9075" y="9693"/>
                  </a:lnTo>
                  <a:lnTo>
                    <a:pt x="9098" y="9893"/>
                  </a:lnTo>
                  <a:lnTo>
                    <a:pt x="9113" y="10202"/>
                  </a:lnTo>
                  <a:lnTo>
                    <a:pt x="9030" y="10202"/>
                  </a:lnTo>
                  <a:lnTo>
                    <a:pt x="8992" y="10158"/>
                  </a:lnTo>
                  <a:lnTo>
                    <a:pt x="8970" y="10202"/>
                  </a:lnTo>
                  <a:lnTo>
                    <a:pt x="8925" y="10202"/>
                  </a:lnTo>
                  <a:lnTo>
                    <a:pt x="8872" y="10357"/>
                  </a:lnTo>
                  <a:lnTo>
                    <a:pt x="8917" y="10424"/>
                  </a:lnTo>
                  <a:lnTo>
                    <a:pt x="8940" y="10468"/>
                  </a:lnTo>
                  <a:lnTo>
                    <a:pt x="8955" y="10512"/>
                  </a:lnTo>
                  <a:lnTo>
                    <a:pt x="8970" y="10534"/>
                  </a:lnTo>
                  <a:lnTo>
                    <a:pt x="8977" y="10667"/>
                  </a:lnTo>
                  <a:lnTo>
                    <a:pt x="8992" y="10778"/>
                  </a:lnTo>
                  <a:lnTo>
                    <a:pt x="8977" y="10822"/>
                  </a:lnTo>
                  <a:lnTo>
                    <a:pt x="8977" y="10844"/>
                  </a:lnTo>
                  <a:lnTo>
                    <a:pt x="8970" y="10889"/>
                  </a:lnTo>
                  <a:lnTo>
                    <a:pt x="8970" y="10977"/>
                  </a:lnTo>
                  <a:lnTo>
                    <a:pt x="8864" y="10977"/>
                  </a:lnTo>
                  <a:lnTo>
                    <a:pt x="8759" y="11043"/>
                  </a:lnTo>
                  <a:lnTo>
                    <a:pt x="8676" y="11132"/>
                  </a:lnTo>
                  <a:lnTo>
                    <a:pt x="8706" y="11132"/>
                  </a:lnTo>
                  <a:lnTo>
                    <a:pt x="8744" y="11198"/>
                  </a:lnTo>
                  <a:lnTo>
                    <a:pt x="8774" y="11243"/>
                  </a:lnTo>
                  <a:lnTo>
                    <a:pt x="8797" y="11243"/>
                  </a:lnTo>
                  <a:lnTo>
                    <a:pt x="8827" y="11287"/>
                  </a:lnTo>
                  <a:lnTo>
                    <a:pt x="8849" y="11353"/>
                  </a:lnTo>
                  <a:lnTo>
                    <a:pt x="8872" y="11464"/>
                  </a:lnTo>
                  <a:lnTo>
                    <a:pt x="8827" y="11663"/>
                  </a:lnTo>
                  <a:lnTo>
                    <a:pt x="8797" y="11907"/>
                  </a:lnTo>
                  <a:lnTo>
                    <a:pt x="8759" y="12172"/>
                  </a:lnTo>
                  <a:lnTo>
                    <a:pt x="8744" y="12061"/>
                  </a:lnTo>
                  <a:lnTo>
                    <a:pt x="8721" y="11973"/>
                  </a:lnTo>
                  <a:lnTo>
                    <a:pt x="8706" y="11929"/>
                  </a:lnTo>
                  <a:lnTo>
                    <a:pt x="8676" y="11929"/>
                  </a:lnTo>
                  <a:lnTo>
                    <a:pt x="8638" y="11907"/>
                  </a:lnTo>
                  <a:lnTo>
                    <a:pt x="8586" y="11907"/>
                  </a:lnTo>
                  <a:lnTo>
                    <a:pt x="8586" y="11973"/>
                  </a:lnTo>
                  <a:lnTo>
                    <a:pt x="8616" y="11973"/>
                  </a:lnTo>
                  <a:lnTo>
                    <a:pt x="8706" y="12239"/>
                  </a:lnTo>
                  <a:lnTo>
                    <a:pt x="8782" y="12548"/>
                  </a:lnTo>
                  <a:lnTo>
                    <a:pt x="8827" y="12947"/>
                  </a:lnTo>
                  <a:lnTo>
                    <a:pt x="8849" y="13411"/>
                  </a:lnTo>
                  <a:lnTo>
                    <a:pt x="8827" y="13411"/>
                  </a:lnTo>
                  <a:lnTo>
                    <a:pt x="8827" y="13522"/>
                  </a:lnTo>
                  <a:lnTo>
                    <a:pt x="8616" y="13589"/>
                  </a:lnTo>
                  <a:lnTo>
                    <a:pt x="8616" y="13168"/>
                  </a:lnTo>
                  <a:lnTo>
                    <a:pt x="8586" y="13102"/>
                  </a:lnTo>
                  <a:lnTo>
                    <a:pt x="8563" y="13057"/>
                  </a:lnTo>
                  <a:lnTo>
                    <a:pt x="8548" y="13013"/>
                  </a:lnTo>
                  <a:lnTo>
                    <a:pt x="8510" y="12947"/>
                  </a:lnTo>
                  <a:lnTo>
                    <a:pt x="8465" y="12902"/>
                  </a:lnTo>
                  <a:lnTo>
                    <a:pt x="8405" y="13013"/>
                  </a:lnTo>
                  <a:lnTo>
                    <a:pt x="8322" y="13102"/>
                  </a:lnTo>
                  <a:lnTo>
                    <a:pt x="8232" y="13124"/>
                  </a:lnTo>
                  <a:lnTo>
                    <a:pt x="8149" y="13212"/>
                  </a:lnTo>
                  <a:lnTo>
                    <a:pt x="8104" y="13323"/>
                  </a:lnTo>
                  <a:lnTo>
                    <a:pt x="8217" y="13323"/>
                  </a:lnTo>
                  <a:lnTo>
                    <a:pt x="8322" y="13279"/>
                  </a:lnTo>
                  <a:lnTo>
                    <a:pt x="8443" y="13257"/>
                  </a:lnTo>
                  <a:lnTo>
                    <a:pt x="8443" y="13411"/>
                  </a:lnTo>
                  <a:lnTo>
                    <a:pt x="8179" y="13677"/>
                  </a:lnTo>
                  <a:lnTo>
                    <a:pt x="8179" y="13743"/>
                  </a:lnTo>
                  <a:lnTo>
                    <a:pt x="8247" y="13743"/>
                  </a:lnTo>
                  <a:lnTo>
                    <a:pt x="8285" y="13721"/>
                  </a:lnTo>
                  <a:lnTo>
                    <a:pt x="8443" y="13589"/>
                  </a:lnTo>
                  <a:lnTo>
                    <a:pt x="8458" y="13788"/>
                  </a:lnTo>
                  <a:lnTo>
                    <a:pt x="8510" y="13876"/>
                  </a:lnTo>
                  <a:lnTo>
                    <a:pt x="8563" y="13898"/>
                  </a:lnTo>
                  <a:lnTo>
                    <a:pt x="8654" y="13876"/>
                  </a:lnTo>
                  <a:lnTo>
                    <a:pt x="8759" y="13876"/>
                  </a:lnTo>
                  <a:lnTo>
                    <a:pt x="8759" y="13943"/>
                  </a:lnTo>
                  <a:lnTo>
                    <a:pt x="8729" y="13943"/>
                  </a:lnTo>
                  <a:lnTo>
                    <a:pt x="8586" y="14341"/>
                  </a:lnTo>
                  <a:lnTo>
                    <a:pt x="8428" y="14717"/>
                  </a:lnTo>
                  <a:lnTo>
                    <a:pt x="8269" y="15027"/>
                  </a:lnTo>
                  <a:lnTo>
                    <a:pt x="8089" y="15293"/>
                  </a:lnTo>
                  <a:lnTo>
                    <a:pt x="7893" y="15403"/>
                  </a:lnTo>
                  <a:lnTo>
                    <a:pt x="7667" y="15381"/>
                  </a:lnTo>
                  <a:lnTo>
                    <a:pt x="7667" y="15602"/>
                  </a:lnTo>
                  <a:lnTo>
                    <a:pt x="7652" y="15691"/>
                  </a:lnTo>
                  <a:lnTo>
                    <a:pt x="7637" y="15713"/>
                  </a:lnTo>
                  <a:lnTo>
                    <a:pt x="7629" y="15713"/>
                  </a:lnTo>
                  <a:lnTo>
                    <a:pt x="7614" y="15757"/>
                  </a:lnTo>
                  <a:lnTo>
                    <a:pt x="7584" y="15802"/>
                  </a:lnTo>
                  <a:lnTo>
                    <a:pt x="7562" y="15846"/>
                  </a:lnTo>
                  <a:lnTo>
                    <a:pt x="7546" y="15868"/>
                  </a:lnTo>
                  <a:lnTo>
                    <a:pt x="7524" y="15957"/>
                  </a:lnTo>
                  <a:lnTo>
                    <a:pt x="7494" y="16178"/>
                  </a:lnTo>
                  <a:lnTo>
                    <a:pt x="7479" y="16466"/>
                  </a:lnTo>
                  <a:lnTo>
                    <a:pt x="7456" y="16643"/>
                  </a:lnTo>
                  <a:lnTo>
                    <a:pt x="7388" y="16842"/>
                  </a:lnTo>
                  <a:lnTo>
                    <a:pt x="7275" y="17063"/>
                  </a:lnTo>
                  <a:lnTo>
                    <a:pt x="7125" y="17262"/>
                  </a:lnTo>
                  <a:lnTo>
                    <a:pt x="6997" y="17417"/>
                  </a:lnTo>
                  <a:lnTo>
                    <a:pt x="6876" y="17506"/>
                  </a:lnTo>
                  <a:lnTo>
                    <a:pt x="6876" y="17351"/>
                  </a:lnTo>
                  <a:lnTo>
                    <a:pt x="6861" y="17351"/>
                  </a:lnTo>
                  <a:lnTo>
                    <a:pt x="6861" y="17307"/>
                  </a:lnTo>
                  <a:lnTo>
                    <a:pt x="6854" y="17262"/>
                  </a:lnTo>
                  <a:lnTo>
                    <a:pt x="6838" y="17572"/>
                  </a:lnTo>
                  <a:lnTo>
                    <a:pt x="6801" y="17838"/>
                  </a:lnTo>
                  <a:lnTo>
                    <a:pt x="6771" y="18081"/>
                  </a:lnTo>
                  <a:lnTo>
                    <a:pt x="6733" y="18302"/>
                  </a:lnTo>
                  <a:lnTo>
                    <a:pt x="6703" y="18612"/>
                  </a:lnTo>
                  <a:lnTo>
                    <a:pt x="6733" y="18657"/>
                  </a:lnTo>
                  <a:lnTo>
                    <a:pt x="6733" y="18701"/>
                  </a:lnTo>
                  <a:lnTo>
                    <a:pt x="6748" y="18701"/>
                  </a:lnTo>
                  <a:lnTo>
                    <a:pt x="6748" y="18745"/>
                  </a:lnTo>
                  <a:lnTo>
                    <a:pt x="6733" y="18767"/>
                  </a:lnTo>
                  <a:lnTo>
                    <a:pt x="6703" y="18856"/>
                  </a:lnTo>
                  <a:lnTo>
                    <a:pt x="6680" y="18900"/>
                  </a:lnTo>
                  <a:lnTo>
                    <a:pt x="6658" y="18966"/>
                  </a:lnTo>
                  <a:lnTo>
                    <a:pt x="6628" y="19011"/>
                  </a:lnTo>
                  <a:lnTo>
                    <a:pt x="6613" y="19077"/>
                  </a:lnTo>
                  <a:lnTo>
                    <a:pt x="6590" y="19188"/>
                  </a:lnTo>
                  <a:lnTo>
                    <a:pt x="6537" y="19630"/>
                  </a:lnTo>
                  <a:lnTo>
                    <a:pt x="6500" y="20095"/>
                  </a:lnTo>
                  <a:lnTo>
                    <a:pt x="6485" y="20626"/>
                  </a:lnTo>
                  <a:lnTo>
                    <a:pt x="6454" y="21135"/>
                  </a:lnTo>
                  <a:lnTo>
                    <a:pt x="6417" y="21600"/>
                  </a:lnTo>
                  <a:lnTo>
                    <a:pt x="6394" y="21556"/>
                  </a:lnTo>
                  <a:lnTo>
                    <a:pt x="6379" y="21556"/>
                  </a:lnTo>
                  <a:lnTo>
                    <a:pt x="6379" y="21511"/>
                  </a:lnTo>
                  <a:lnTo>
                    <a:pt x="6364" y="21511"/>
                  </a:lnTo>
                  <a:lnTo>
                    <a:pt x="6326" y="21445"/>
                  </a:lnTo>
                  <a:lnTo>
                    <a:pt x="6259" y="21290"/>
                  </a:lnTo>
                  <a:lnTo>
                    <a:pt x="6153" y="21091"/>
                  </a:lnTo>
                  <a:lnTo>
                    <a:pt x="6033" y="20892"/>
                  </a:lnTo>
                  <a:lnTo>
                    <a:pt x="5920" y="20670"/>
                  </a:lnTo>
                  <a:lnTo>
                    <a:pt x="5829" y="20471"/>
                  </a:lnTo>
                  <a:lnTo>
                    <a:pt x="5746" y="20361"/>
                  </a:lnTo>
                  <a:lnTo>
                    <a:pt x="5724" y="20316"/>
                  </a:lnTo>
                  <a:lnTo>
                    <a:pt x="5694" y="19475"/>
                  </a:lnTo>
                  <a:lnTo>
                    <a:pt x="5679" y="19387"/>
                  </a:lnTo>
                  <a:lnTo>
                    <a:pt x="5641" y="19320"/>
                  </a:lnTo>
                  <a:lnTo>
                    <a:pt x="5573" y="19188"/>
                  </a:lnTo>
                  <a:lnTo>
                    <a:pt x="5551" y="19121"/>
                  </a:lnTo>
                  <a:lnTo>
                    <a:pt x="5573" y="19077"/>
                  </a:lnTo>
                  <a:lnTo>
                    <a:pt x="5573" y="19033"/>
                  </a:lnTo>
                  <a:lnTo>
                    <a:pt x="5588" y="19011"/>
                  </a:lnTo>
                  <a:lnTo>
                    <a:pt x="5603" y="18922"/>
                  </a:lnTo>
                  <a:lnTo>
                    <a:pt x="5618" y="18856"/>
                  </a:lnTo>
                  <a:lnTo>
                    <a:pt x="5483" y="18856"/>
                  </a:lnTo>
                  <a:lnTo>
                    <a:pt x="5468" y="18811"/>
                  </a:lnTo>
                  <a:lnTo>
                    <a:pt x="5460" y="18745"/>
                  </a:lnTo>
                  <a:lnTo>
                    <a:pt x="5415" y="18546"/>
                  </a:lnTo>
                  <a:lnTo>
                    <a:pt x="5415" y="18347"/>
                  </a:lnTo>
                  <a:lnTo>
                    <a:pt x="5430" y="18280"/>
                  </a:lnTo>
                  <a:lnTo>
                    <a:pt x="5430" y="18192"/>
                  </a:lnTo>
                  <a:lnTo>
                    <a:pt x="5355" y="18192"/>
                  </a:lnTo>
                  <a:lnTo>
                    <a:pt x="5355" y="18081"/>
                  </a:lnTo>
                  <a:lnTo>
                    <a:pt x="5362" y="17970"/>
                  </a:lnTo>
                  <a:lnTo>
                    <a:pt x="5377" y="17926"/>
                  </a:lnTo>
                  <a:lnTo>
                    <a:pt x="5377" y="17838"/>
                  </a:lnTo>
                  <a:lnTo>
                    <a:pt x="5392" y="17771"/>
                  </a:lnTo>
                  <a:lnTo>
                    <a:pt x="5408" y="17661"/>
                  </a:lnTo>
                  <a:lnTo>
                    <a:pt x="5325" y="17661"/>
                  </a:lnTo>
                  <a:lnTo>
                    <a:pt x="5302" y="17616"/>
                  </a:lnTo>
                  <a:lnTo>
                    <a:pt x="5257" y="17572"/>
                  </a:lnTo>
                  <a:lnTo>
                    <a:pt x="5249" y="16997"/>
                  </a:lnTo>
                  <a:lnTo>
                    <a:pt x="5234" y="16466"/>
                  </a:lnTo>
                  <a:lnTo>
                    <a:pt x="5234" y="15957"/>
                  </a:lnTo>
                  <a:lnTo>
                    <a:pt x="5287" y="15448"/>
                  </a:lnTo>
                  <a:lnTo>
                    <a:pt x="5340" y="15226"/>
                  </a:lnTo>
                  <a:lnTo>
                    <a:pt x="5408" y="15071"/>
                  </a:lnTo>
                  <a:lnTo>
                    <a:pt x="5460" y="14939"/>
                  </a:lnTo>
                  <a:lnTo>
                    <a:pt x="5498" y="14761"/>
                  </a:lnTo>
                  <a:lnTo>
                    <a:pt x="5536" y="14518"/>
                  </a:lnTo>
                  <a:lnTo>
                    <a:pt x="5551" y="14098"/>
                  </a:lnTo>
                  <a:lnTo>
                    <a:pt x="5521" y="14098"/>
                  </a:lnTo>
                  <a:lnTo>
                    <a:pt x="5498" y="14186"/>
                  </a:lnTo>
                  <a:lnTo>
                    <a:pt x="5468" y="14208"/>
                  </a:lnTo>
                  <a:lnTo>
                    <a:pt x="5430" y="14208"/>
                  </a:lnTo>
                  <a:lnTo>
                    <a:pt x="5408" y="14186"/>
                  </a:lnTo>
                  <a:lnTo>
                    <a:pt x="5302" y="14098"/>
                  </a:lnTo>
                  <a:lnTo>
                    <a:pt x="5219" y="13943"/>
                  </a:lnTo>
                  <a:lnTo>
                    <a:pt x="5167" y="13721"/>
                  </a:lnTo>
                  <a:lnTo>
                    <a:pt x="5144" y="13323"/>
                  </a:lnTo>
                  <a:lnTo>
                    <a:pt x="5182" y="13323"/>
                  </a:lnTo>
                  <a:lnTo>
                    <a:pt x="5182" y="13257"/>
                  </a:lnTo>
                  <a:lnTo>
                    <a:pt x="5249" y="13367"/>
                  </a:lnTo>
                  <a:lnTo>
                    <a:pt x="5325" y="13522"/>
                  </a:lnTo>
                  <a:lnTo>
                    <a:pt x="5392" y="13589"/>
                  </a:lnTo>
                  <a:lnTo>
                    <a:pt x="5468" y="13589"/>
                  </a:lnTo>
                  <a:lnTo>
                    <a:pt x="5468" y="13566"/>
                  </a:lnTo>
                  <a:lnTo>
                    <a:pt x="5483" y="13522"/>
                  </a:lnTo>
                  <a:lnTo>
                    <a:pt x="5483" y="13478"/>
                  </a:lnTo>
                  <a:lnTo>
                    <a:pt x="5498" y="13411"/>
                  </a:lnTo>
                  <a:lnTo>
                    <a:pt x="5355" y="13102"/>
                  </a:lnTo>
                  <a:lnTo>
                    <a:pt x="5234" y="12659"/>
                  </a:lnTo>
                  <a:lnTo>
                    <a:pt x="5197" y="12703"/>
                  </a:lnTo>
                  <a:lnTo>
                    <a:pt x="5167" y="12748"/>
                  </a:lnTo>
                  <a:lnTo>
                    <a:pt x="5129" y="12792"/>
                  </a:lnTo>
                  <a:lnTo>
                    <a:pt x="5091" y="12814"/>
                  </a:lnTo>
                  <a:lnTo>
                    <a:pt x="5061" y="12748"/>
                  </a:lnTo>
                  <a:lnTo>
                    <a:pt x="5054" y="12703"/>
                  </a:lnTo>
                  <a:lnTo>
                    <a:pt x="5038" y="12637"/>
                  </a:lnTo>
                  <a:lnTo>
                    <a:pt x="5023" y="12593"/>
                  </a:lnTo>
                  <a:lnTo>
                    <a:pt x="5001" y="12482"/>
                  </a:lnTo>
                  <a:lnTo>
                    <a:pt x="5076" y="12239"/>
                  </a:lnTo>
                  <a:lnTo>
                    <a:pt x="5091" y="11907"/>
                  </a:lnTo>
                  <a:lnTo>
                    <a:pt x="5076" y="11464"/>
                  </a:lnTo>
                  <a:lnTo>
                    <a:pt x="5038" y="10999"/>
                  </a:lnTo>
                  <a:lnTo>
                    <a:pt x="4971" y="10512"/>
                  </a:lnTo>
                  <a:lnTo>
                    <a:pt x="4895" y="10048"/>
                  </a:lnTo>
                  <a:lnTo>
                    <a:pt x="4797" y="9627"/>
                  </a:lnTo>
                  <a:lnTo>
                    <a:pt x="4722" y="9229"/>
                  </a:lnTo>
                  <a:lnTo>
                    <a:pt x="4654" y="8919"/>
                  </a:lnTo>
                  <a:lnTo>
                    <a:pt x="4496" y="8609"/>
                  </a:lnTo>
                  <a:lnTo>
                    <a:pt x="4315" y="8498"/>
                  </a:lnTo>
                  <a:lnTo>
                    <a:pt x="3916" y="8498"/>
                  </a:lnTo>
                  <a:lnTo>
                    <a:pt x="3713" y="8543"/>
                  </a:lnTo>
                  <a:lnTo>
                    <a:pt x="3502" y="8498"/>
                  </a:lnTo>
                  <a:lnTo>
                    <a:pt x="3502" y="8299"/>
                  </a:lnTo>
                  <a:lnTo>
                    <a:pt x="3510" y="8277"/>
                  </a:lnTo>
                  <a:lnTo>
                    <a:pt x="3510" y="8189"/>
                  </a:lnTo>
                  <a:lnTo>
                    <a:pt x="3502" y="8144"/>
                  </a:lnTo>
                  <a:lnTo>
                    <a:pt x="3419" y="8034"/>
                  </a:lnTo>
                  <a:lnTo>
                    <a:pt x="3344" y="7967"/>
                  </a:lnTo>
                  <a:lnTo>
                    <a:pt x="3261" y="7812"/>
                  </a:lnTo>
                  <a:lnTo>
                    <a:pt x="3329" y="7812"/>
                  </a:lnTo>
                  <a:lnTo>
                    <a:pt x="3404" y="7724"/>
                  </a:lnTo>
                  <a:lnTo>
                    <a:pt x="3510" y="7657"/>
                  </a:lnTo>
                  <a:lnTo>
                    <a:pt x="3630" y="7613"/>
                  </a:lnTo>
                  <a:lnTo>
                    <a:pt x="3721" y="7525"/>
                  </a:lnTo>
                  <a:lnTo>
                    <a:pt x="3788" y="7370"/>
                  </a:lnTo>
                  <a:lnTo>
                    <a:pt x="3472" y="7370"/>
                  </a:lnTo>
                  <a:lnTo>
                    <a:pt x="3397" y="7303"/>
                  </a:lnTo>
                  <a:lnTo>
                    <a:pt x="3329" y="7303"/>
                  </a:lnTo>
                  <a:lnTo>
                    <a:pt x="3246" y="7259"/>
                  </a:lnTo>
                  <a:lnTo>
                    <a:pt x="3186" y="7215"/>
                  </a:lnTo>
                  <a:lnTo>
                    <a:pt x="3118" y="7148"/>
                  </a:lnTo>
                  <a:lnTo>
                    <a:pt x="3080" y="6949"/>
                  </a:lnTo>
                  <a:lnTo>
                    <a:pt x="3065" y="6639"/>
                  </a:lnTo>
                  <a:lnTo>
                    <a:pt x="3223" y="6573"/>
                  </a:lnTo>
                  <a:lnTo>
                    <a:pt x="3367" y="6418"/>
                  </a:lnTo>
                  <a:lnTo>
                    <a:pt x="3487" y="6263"/>
                  </a:lnTo>
                  <a:lnTo>
                    <a:pt x="3615" y="6108"/>
                  </a:lnTo>
                  <a:lnTo>
                    <a:pt x="3879" y="6108"/>
                  </a:lnTo>
                  <a:lnTo>
                    <a:pt x="3984" y="5090"/>
                  </a:lnTo>
                  <a:lnTo>
                    <a:pt x="3736" y="5090"/>
                  </a:lnTo>
                  <a:lnTo>
                    <a:pt x="3668" y="4825"/>
                  </a:lnTo>
                  <a:lnTo>
                    <a:pt x="3751" y="4670"/>
                  </a:lnTo>
                  <a:lnTo>
                    <a:pt x="3811" y="4515"/>
                  </a:lnTo>
                  <a:lnTo>
                    <a:pt x="3894" y="4404"/>
                  </a:lnTo>
                  <a:lnTo>
                    <a:pt x="3984" y="4316"/>
                  </a:lnTo>
                  <a:lnTo>
                    <a:pt x="3984" y="4050"/>
                  </a:lnTo>
                  <a:lnTo>
                    <a:pt x="4090" y="3895"/>
                  </a:lnTo>
                  <a:lnTo>
                    <a:pt x="4142" y="3718"/>
                  </a:lnTo>
                  <a:lnTo>
                    <a:pt x="4195" y="3475"/>
                  </a:lnTo>
                  <a:lnTo>
                    <a:pt x="4278" y="3320"/>
                  </a:lnTo>
                  <a:lnTo>
                    <a:pt x="4368" y="3209"/>
                  </a:lnTo>
                  <a:lnTo>
                    <a:pt x="4444" y="3209"/>
                  </a:lnTo>
                  <a:lnTo>
                    <a:pt x="4511" y="3275"/>
                  </a:lnTo>
                  <a:lnTo>
                    <a:pt x="4602" y="3253"/>
                  </a:lnTo>
                  <a:lnTo>
                    <a:pt x="4534" y="3165"/>
                  </a:lnTo>
                  <a:lnTo>
                    <a:pt x="4496" y="3120"/>
                  </a:lnTo>
                  <a:lnTo>
                    <a:pt x="4459" y="3098"/>
                  </a:lnTo>
                  <a:lnTo>
                    <a:pt x="4421" y="2966"/>
                  </a:lnTo>
                  <a:lnTo>
                    <a:pt x="4549" y="2899"/>
                  </a:lnTo>
                  <a:lnTo>
                    <a:pt x="4669" y="2789"/>
                  </a:lnTo>
                  <a:lnTo>
                    <a:pt x="4775" y="2700"/>
                  </a:lnTo>
                  <a:lnTo>
                    <a:pt x="4895" y="2634"/>
                  </a:lnTo>
                  <a:lnTo>
                    <a:pt x="4903" y="2789"/>
                  </a:lnTo>
                  <a:lnTo>
                    <a:pt x="4918" y="2855"/>
                  </a:lnTo>
                  <a:lnTo>
                    <a:pt x="4933" y="2966"/>
                  </a:lnTo>
                  <a:lnTo>
                    <a:pt x="4948" y="3054"/>
                  </a:lnTo>
                  <a:lnTo>
                    <a:pt x="4986" y="3098"/>
                  </a:lnTo>
                  <a:lnTo>
                    <a:pt x="5038" y="3120"/>
                  </a:lnTo>
                  <a:lnTo>
                    <a:pt x="5038" y="3010"/>
                  </a:lnTo>
                  <a:lnTo>
                    <a:pt x="5061" y="2899"/>
                  </a:lnTo>
                  <a:lnTo>
                    <a:pt x="5076" y="2744"/>
                  </a:lnTo>
                  <a:lnTo>
                    <a:pt x="5091" y="2634"/>
                  </a:lnTo>
                  <a:lnTo>
                    <a:pt x="5114" y="2744"/>
                  </a:lnTo>
                  <a:lnTo>
                    <a:pt x="5159" y="2855"/>
                  </a:lnTo>
                  <a:lnTo>
                    <a:pt x="5182" y="2943"/>
                  </a:lnTo>
                  <a:lnTo>
                    <a:pt x="5234" y="3010"/>
                  </a:lnTo>
                  <a:lnTo>
                    <a:pt x="5287" y="3054"/>
                  </a:lnTo>
                  <a:lnTo>
                    <a:pt x="5257" y="2545"/>
                  </a:lnTo>
                  <a:lnTo>
                    <a:pt x="5355" y="2479"/>
                  </a:lnTo>
                  <a:lnTo>
                    <a:pt x="5430" y="2390"/>
                  </a:lnTo>
                  <a:lnTo>
                    <a:pt x="5551" y="2479"/>
                  </a:lnTo>
                  <a:lnTo>
                    <a:pt x="5679" y="2634"/>
                  </a:lnTo>
                  <a:lnTo>
                    <a:pt x="5814" y="2855"/>
                  </a:lnTo>
                  <a:lnTo>
                    <a:pt x="5957" y="3054"/>
                  </a:lnTo>
                  <a:lnTo>
                    <a:pt x="6078" y="3209"/>
                  </a:lnTo>
                  <a:lnTo>
                    <a:pt x="6191" y="3320"/>
                  </a:lnTo>
                  <a:lnTo>
                    <a:pt x="6191" y="3253"/>
                  </a:lnTo>
                  <a:lnTo>
                    <a:pt x="6115" y="3054"/>
                  </a:lnTo>
                  <a:lnTo>
                    <a:pt x="6063" y="2899"/>
                  </a:lnTo>
                  <a:lnTo>
                    <a:pt x="6033" y="2700"/>
                  </a:lnTo>
                  <a:lnTo>
                    <a:pt x="6078" y="2479"/>
                  </a:lnTo>
                  <a:lnTo>
                    <a:pt x="6010" y="2280"/>
                  </a:lnTo>
                  <a:lnTo>
                    <a:pt x="5972" y="2191"/>
                  </a:lnTo>
                  <a:lnTo>
                    <a:pt x="5935" y="2125"/>
                  </a:lnTo>
                  <a:lnTo>
                    <a:pt x="5905" y="2036"/>
                  </a:lnTo>
                  <a:lnTo>
                    <a:pt x="5935" y="1859"/>
                  </a:lnTo>
                  <a:lnTo>
                    <a:pt x="6010" y="1925"/>
                  </a:lnTo>
                  <a:lnTo>
                    <a:pt x="6115" y="1970"/>
                  </a:lnTo>
                  <a:lnTo>
                    <a:pt x="6206" y="1925"/>
                  </a:lnTo>
                  <a:lnTo>
                    <a:pt x="6274" y="1770"/>
                  </a:lnTo>
                  <a:lnTo>
                    <a:pt x="5957" y="1770"/>
                  </a:lnTo>
                  <a:lnTo>
                    <a:pt x="5957" y="1704"/>
                  </a:lnTo>
                  <a:lnTo>
                    <a:pt x="5935" y="1704"/>
                  </a:lnTo>
                  <a:lnTo>
                    <a:pt x="5935" y="1616"/>
                  </a:lnTo>
                  <a:lnTo>
                    <a:pt x="5972" y="1549"/>
                  </a:lnTo>
                  <a:lnTo>
                    <a:pt x="6010" y="1461"/>
                  </a:lnTo>
                  <a:lnTo>
                    <a:pt x="6048" y="1394"/>
                  </a:lnTo>
                  <a:lnTo>
                    <a:pt x="6085" y="1306"/>
                  </a:lnTo>
                  <a:lnTo>
                    <a:pt x="6131" y="1284"/>
                  </a:lnTo>
                  <a:lnTo>
                    <a:pt x="6296" y="1350"/>
                  </a:lnTo>
                  <a:lnTo>
                    <a:pt x="6341" y="996"/>
                  </a:lnTo>
                  <a:lnTo>
                    <a:pt x="6537" y="1084"/>
                  </a:lnTo>
                  <a:lnTo>
                    <a:pt x="6552" y="1084"/>
                  </a:lnTo>
                  <a:lnTo>
                    <a:pt x="6560" y="996"/>
                  </a:lnTo>
                  <a:lnTo>
                    <a:pt x="6575" y="974"/>
                  </a:lnTo>
                  <a:lnTo>
                    <a:pt x="6590" y="885"/>
                  </a:lnTo>
                  <a:lnTo>
                    <a:pt x="6628" y="841"/>
                  </a:lnTo>
                  <a:lnTo>
                    <a:pt x="6658" y="974"/>
                  </a:lnTo>
                  <a:lnTo>
                    <a:pt x="6733" y="1195"/>
                  </a:lnTo>
                  <a:lnTo>
                    <a:pt x="6733" y="996"/>
                  </a:lnTo>
                  <a:lnTo>
                    <a:pt x="6748" y="974"/>
                  </a:lnTo>
                  <a:lnTo>
                    <a:pt x="6748" y="841"/>
                  </a:lnTo>
                  <a:lnTo>
                    <a:pt x="6756" y="775"/>
                  </a:lnTo>
                  <a:lnTo>
                    <a:pt x="6771" y="730"/>
                  </a:lnTo>
                  <a:lnTo>
                    <a:pt x="6801" y="686"/>
                  </a:lnTo>
                  <a:lnTo>
                    <a:pt x="6929" y="509"/>
                  </a:lnTo>
                  <a:lnTo>
                    <a:pt x="7102" y="420"/>
                  </a:lnTo>
                  <a:close/>
                  <a:moveTo>
                    <a:pt x="16607" y="354"/>
                  </a:moveTo>
                  <a:lnTo>
                    <a:pt x="16682" y="420"/>
                  </a:lnTo>
                  <a:lnTo>
                    <a:pt x="16682" y="575"/>
                  </a:lnTo>
                  <a:lnTo>
                    <a:pt x="16569" y="575"/>
                  </a:lnTo>
                  <a:lnTo>
                    <a:pt x="16607" y="354"/>
                  </a:lnTo>
                  <a:close/>
                  <a:moveTo>
                    <a:pt x="20154" y="0"/>
                  </a:moveTo>
                  <a:lnTo>
                    <a:pt x="20192" y="66"/>
                  </a:lnTo>
                  <a:lnTo>
                    <a:pt x="20222" y="155"/>
                  </a:lnTo>
                  <a:lnTo>
                    <a:pt x="20237" y="221"/>
                  </a:lnTo>
                  <a:lnTo>
                    <a:pt x="20244" y="354"/>
                  </a:lnTo>
                  <a:lnTo>
                    <a:pt x="20259" y="420"/>
                  </a:lnTo>
                  <a:lnTo>
                    <a:pt x="20274" y="531"/>
                  </a:lnTo>
                  <a:lnTo>
                    <a:pt x="20297" y="575"/>
                  </a:lnTo>
                  <a:lnTo>
                    <a:pt x="20380" y="686"/>
                  </a:lnTo>
                  <a:lnTo>
                    <a:pt x="20455" y="730"/>
                  </a:lnTo>
                  <a:lnTo>
                    <a:pt x="20508" y="730"/>
                  </a:lnTo>
                  <a:lnTo>
                    <a:pt x="20546" y="819"/>
                  </a:lnTo>
                  <a:lnTo>
                    <a:pt x="20576" y="974"/>
                  </a:lnTo>
                  <a:lnTo>
                    <a:pt x="20591" y="1284"/>
                  </a:lnTo>
                  <a:lnTo>
                    <a:pt x="20576" y="1306"/>
                  </a:lnTo>
                  <a:lnTo>
                    <a:pt x="20576" y="1394"/>
                  </a:lnTo>
                  <a:lnTo>
                    <a:pt x="20561" y="1439"/>
                  </a:lnTo>
                  <a:lnTo>
                    <a:pt x="20222" y="1439"/>
                  </a:lnTo>
                  <a:lnTo>
                    <a:pt x="20079" y="1616"/>
                  </a:lnTo>
                  <a:lnTo>
                    <a:pt x="20049" y="1660"/>
                  </a:lnTo>
                  <a:lnTo>
                    <a:pt x="20033" y="1748"/>
                  </a:lnTo>
                  <a:lnTo>
                    <a:pt x="19996" y="1859"/>
                  </a:lnTo>
                  <a:lnTo>
                    <a:pt x="19973" y="1903"/>
                  </a:lnTo>
                  <a:lnTo>
                    <a:pt x="19928" y="1970"/>
                  </a:lnTo>
                  <a:lnTo>
                    <a:pt x="19905" y="1859"/>
                  </a:lnTo>
                  <a:lnTo>
                    <a:pt x="19890" y="1770"/>
                  </a:lnTo>
                  <a:lnTo>
                    <a:pt x="19868" y="1704"/>
                  </a:lnTo>
                  <a:lnTo>
                    <a:pt x="19958" y="1040"/>
                  </a:lnTo>
                  <a:lnTo>
                    <a:pt x="20049" y="509"/>
                  </a:lnTo>
                  <a:lnTo>
                    <a:pt x="20154" y="0"/>
                  </a:lnTo>
                  <a:close/>
                  <a:moveTo>
                    <a:pt x="19235" y="0"/>
                  </a:moveTo>
                  <a:lnTo>
                    <a:pt x="19303" y="199"/>
                  </a:lnTo>
                  <a:lnTo>
                    <a:pt x="19341" y="420"/>
                  </a:lnTo>
                  <a:lnTo>
                    <a:pt x="19378" y="686"/>
                  </a:lnTo>
                  <a:lnTo>
                    <a:pt x="19310" y="686"/>
                  </a:lnTo>
                  <a:lnTo>
                    <a:pt x="19310" y="575"/>
                  </a:lnTo>
                  <a:lnTo>
                    <a:pt x="19258" y="420"/>
                  </a:lnTo>
                  <a:lnTo>
                    <a:pt x="19250" y="310"/>
                  </a:lnTo>
                  <a:lnTo>
                    <a:pt x="19235" y="199"/>
                  </a:lnTo>
                  <a:lnTo>
                    <a:pt x="19235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965" name="Shape 965"/>
          <p:cNvSpPr/>
          <p:nvPr/>
        </p:nvSpPr>
        <p:spPr>
          <a:xfrm>
            <a:off x="5522612" y="2626953"/>
            <a:ext cx="3621388" cy="241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tIns="34289" rIns="34289" bIns="34289" anchor="ctr">
            <a:spAutoFit/>
          </a:bodyPr>
          <a:lstStyle>
            <a:lvl1pPr defTabSz="685800">
              <a:defRPr sz="1200" b="1">
                <a:solidFill>
                  <a:srgbClr val="FFFFFF"/>
                </a:solidFill>
              </a:defRPr>
            </a:lvl1pPr>
          </a:lstStyle>
          <a:p>
            <a:r>
              <a:t>-Predict whether our project will succeed or not? </a:t>
            </a:r>
          </a:p>
        </p:txBody>
      </p:sp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7" name="Table 967"/>
          <p:cNvGraphicFramePr/>
          <p:nvPr/>
        </p:nvGraphicFramePr>
        <p:xfrm>
          <a:off x="177800" y="773992"/>
          <a:ext cx="2482929" cy="415431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482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>
                          <a:solidFill>
                            <a:srgbClr val="FFFFFF"/>
                          </a:solidFill>
                        </a:rPr>
                        <a:t>Predictor Variables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404040"/>
                          </a:solidFill>
                        </a:rPr>
                        <a:t>Goal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404040"/>
                          </a:solidFill>
                        </a:rPr>
                        <a:t>Updates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404040"/>
                          </a:solidFill>
                        </a:rPr>
                        <a:t>Comments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404040"/>
                          </a:solidFill>
                        </a:rPr>
                        <a:t>Duration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404040"/>
                          </a:solidFill>
                        </a:rPr>
                        <a:t>Reward Levels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404040"/>
                          </a:solidFill>
                        </a:rPr>
                        <a:t>Reward - Average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404040"/>
                          </a:solidFill>
                        </a:rPr>
                        <a:t>Reward - Coefficient of Variation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404040"/>
                          </a:solidFill>
                        </a:rPr>
                        <a:t>Category (dummy)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404040"/>
                          </a:solidFill>
                        </a:rPr>
                        <a:t>Subcategory (dummy)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404040"/>
                          </a:solidFill>
                        </a:rP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404040"/>
                          </a:solidFill>
                        </a:rPr>
                        <a:t>Weekday (dummy)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404040"/>
                          </a:solidFill>
                        </a:rPr>
                        <a:t>Month (dummy)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404040"/>
                          </a:solidFill>
                        </a:rPr>
                        <a:t>Year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404040"/>
                          </a:solidFill>
                        </a:rPr>
                        <a:t>Location (dummy)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pic>
        <p:nvPicPr>
          <p:cNvPr id="968" name="image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4693" y="1264712"/>
            <a:ext cx="2823888" cy="1239931"/>
          </a:xfrm>
          <a:prstGeom prst="rect">
            <a:avLst/>
          </a:prstGeom>
          <a:ln w="12700">
            <a:miter lim="400000"/>
          </a:ln>
        </p:spPr>
      </p:pic>
      <p:pic>
        <p:nvPicPr>
          <p:cNvPr id="969" name="image4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38760" y="3035065"/>
            <a:ext cx="2775754" cy="123993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970" name="Table 970"/>
          <p:cNvGraphicFramePr/>
          <p:nvPr/>
        </p:nvGraphicFramePr>
        <p:xfrm>
          <a:off x="6450365" y="773993"/>
          <a:ext cx="2523675" cy="415431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523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>
                          <a:solidFill>
                            <a:srgbClr val="FFFFFF"/>
                          </a:solidFill>
                        </a:rPr>
                        <a:t>Importance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404040"/>
                          </a:solidFill>
                        </a:rPr>
                        <a:t>Updates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404040"/>
                          </a:solidFill>
                        </a:rPr>
                        <a:t>Goal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404040"/>
                          </a:solidFill>
                        </a:rPr>
                        <a:t>Comments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404040"/>
                          </a:solidFill>
                        </a:rPr>
                        <a:t>Reward - Average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404040"/>
                          </a:solidFill>
                        </a:rPr>
                        <a:t>Duration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404040"/>
                          </a:solidFill>
                        </a:rPr>
                        <a:t>Reward - Coefficient of Variation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404040"/>
                          </a:solidFill>
                        </a:rP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404040"/>
                          </a:solidFill>
                        </a:rPr>
                        <a:t>Reward Levels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404040"/>
                          </a:solidFill>
                        </a:rPr>
                        <a:t>Year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404040"/>
                          </a:solidFill>
                        </a:rPr>
                        <a:t>Location_New York, NY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404040"/>
                          </a:solidFill>
                        </a:rPr>
                        <a:t>Category_Theater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404040"/>
                          </a:solidFill>
                        </a:rPr>
                        <a:t>Category_Games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404040"/>
                          </a:solidFill>
                        </a:rPr>
                        <a:t>Category_Film &amp; Video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404040"/>
                          </a:solidFill>
                        </a:rPr>
                        <a:t>Month_May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971" name="Shape 971"/>
          <p:cNvSpPr/>
          <p:nvPr/>
        </p:nvSpPr>
        <p:spPr>
          <a:xfrm>
            <a:off x="2791459" y="2280224"/>
            <a:ext cx="142282" cy="709773"/>
          </a:xfrm>
          <a:prstGeom prst="rightArrow">
            <a:avLst>
              <a:gd name="adj1" fmla="val 32000"/>
              <a:gd name="adj2" fmla="val 319268"/>
            </a:avLst>
          </a:prstGeom>
          <a:gradFill>
            <a:gsLst>
              <a:gs pos="0">
                <a:schemeClr val="accent2">
                  <a:hueOff val="370574"/>
                  <a:satOff val="39484"/>
                  <a:lumOff val="28823"/>
                </a:schemeClr>
              </a:gs>
              <a:gs pos="35000">
                <a:srgbClr val="E5FFC2"/>
              </a:gs>
              <a:gs pos="100000">
                <a:schemeClr val="accent2">
                  <a:hueOff val="452989"/>
                  <a:satOff val="39484"/>
                  <a:lumOff val="41102"/>
                </a:schemeClr>
              </a:gs>
            </a:gsLst>
            <a:lin ang="16200000"/>
          </a:gradFill>
          <a:ln>
            <a:solidFill>
              <a:srgbClr val="A1D03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972" name="Shape 972"/>
          <p:cNvSpPr/>
          <p:nvPr/>
        </p:nvSpPr>
        <p:spPr>
          <a:xfrm>
            <a:off x="6132857" y="2280224"/>
            <a:ext cx="142282" cy="709773"/>
          </a:xfrm>
          <a:prstGeom prst="rightArrow">
            <a:avLst>
              <a:gd name="adj1" fmla="val 32000"/>
              <a:gd name="adj2" fmla="val 319268"/>
            </a:avLst>
          </a:prstGeom>
          <a:gradFill>
            <a:gsLst>
              <a:gs pos="0">
                <a:schemeClr val="accent2">
                  <a:hueOff val="370574"/>
                  <a:satOff val="39484"/>
                  <a:lumOff val="28823"/>
                </a:schemeClr>
              </a:gs>
              <a:gs pos="35000">
                <a:srgbClr val="E5FFC2"/>
              </a:gs>
              <a:gs pos="100000">
                <a:schemeClr val="accent2">
                  <a:hueOff val="452989"/>
                  <a:satOff val="39484"/>
                  <a:lumOff val="41102"/>
                </a:schemeClr>
              </a:gs>
            </a:gsLst>
            <a:lin ang="16200000"/>
          </a:gradFill>
          <a:ln>
            <a:solidFill>
              <a:srgbClr val="A1D03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973" name="Shape 973"/>
          <p:cNvSpPr/>
          <p:nvPr/>
        </p:nvSpPr>
        <p:spPr>
          <a:xfrm>
            <a:off x="-1" y="107422"/>
            <a:ext cx="9144001" cy="576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algn="ctr" defTabSz="877822">
              <a:lnSpc>
                <a:spcPct val="90000"/>
              </a:lnSpc>
              <a:spcBef>
                <a:spcPts val="800"/>
              </a:spcBef>
              <a:defRPr sz="3400">
                <a:solidFill>
                  <a:srgbClr val="404040"/>
                </a:solidFill>
              </a:defRPr>
            </a:lvl1pPr>
          </a:lstStyle>
          <a:p>
            <a:r>
              <a:t>Random Forest with All Variables</a:t>
            </a:r>
          </a:p>
        </p:txBody>
      </p:sp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5" name="Table 975"/>
          <p:cNvGraphicFramePr/>
          <p:nvPr/>
        </p:nvGraphicFramePr>
        <p:xfrm>
          <a:off x="152400" y="735892"/>
          <a:ext cx="2482930" cy="415431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482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>
                          <a:solidFill>
                            <a:srgbClr val="FFFFFF"/>
                          </a:solidFill>
                        </a:rPr>
                        <a:t>Predictor Variables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404040"/>
                          </a:solidFill>
                        </a:rPr>
                        <a:t>Goal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404040"/>
                          </a:solidFill>
                        </a:rPr>
                        <a:t>Updates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404040"/>
                          </a:solidFill>
                        </a:rPr>
                        <a:t>Comments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404040"/>
                          </a:solidFill>
                        </a:rPr>
                        <a:t>Duration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404040"/>
                          </a:solidFill>
                        </a:rPr>
                        <a:t>Reward Levels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404040"/>
                          </a:solidFill>
                        </a:rPr>
                        <a:t>Reward - Average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404040"/>
                          </a:solidFill>
                        </a:rPr>
                        <a:t>Reward - Coefficient of Variation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404040"/>
                          </a:solidFill>
                        </a:rPr>
                        <a:t>Category (dummy)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strike="sngStrike">
                          <a:solidFill>
                            <a:srgbClr val="404040"/>
                          </a:solidFill>
                        </a:rPr>
                        <a:t>Subcategory (dummy)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404040"/>
                          </a:solidFill>
                        </a:rP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strike="sngStrike">
                          <a:solidFill>
                            <a:srgbClr val="404040"/>
                          </a:solidFill>
                        </a:rPr>
                        <a:t>Weekday (dummy)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404040"/>
                          </a:solidFill>
                        </a:rPr>
                        <a:t>Month (dummy)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strike="sngStrike">
                          <a:solidFill>
                            <a:srgbClr val="404040"/>
                          </a:solidFill>
                        </a:rPr>
                        <a:t>Year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strike="sngStrike">
                          <a:solidFill>
                            <a:srgbClr val="404040"/>
                          </a:solidFill>
                        </a:rPr>
                        <a:t>Location (dummy)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976" name="Table 976"/>
          <p:cNvGraphicFramePr/>
          <p:nvPr/>
        </p:nvGraphicFramePr>
        <p:xfrm>
          <a:off x="6463065" y="735893"/>
          <a:ext cx="2523676" cy="4154311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523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>
                          <a:solidFill>
                            <a:srgbClr val="FFFFFF"/>
                          </a:solidFill>
                        </a:rPr>
                        <a:t>Importance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404040"/>
                          </a:solidFill>
                        </a:rPr>
                        <a:t>Updates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404040"/>
                          </a:solidFill>
                        </a:rPr>
                        <a:t>Goal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404040"/>
                          </a:solidFill>
                        </a:rPr>
                        <a:t>Comments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404040"/>
                          </a:solidFill>
                        </a:rPr>
                        <a:t>Reward - Average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404040"/>
                          </a:solidFill>
                        </a:rPr>
                        <a:t>Duration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404040"/>
                          </a:solidFill>
                        </a:rPr>
                        <a:t>Reward - Coefficient of Variation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404040"/>
                          </a:solidFill>
                        </a:rP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404040"/>
                          </a:solidFill>
                        </a:rPr>
                        <a:t>Reward Levels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404040"/>
                          </a:solidFill>
                        </a:rPr>
                        <a:t>Month_May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404040"/>
                          </a:solidFill>
                        </a:rPr>
                        <a:t>Category_Theater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404040"/>
                          </a:solidFill>
                        </a:rPr>
                        <a:t>Category_Music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404040"/>
                          </a:solidFill>
                        </a:rPr>
                        <a:t>Category_Games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404040"/>
                          </a:solidFill>
                        </a:rPr>
                        <a:t>Category_Film &amp; Video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404040"/>
                          </a:solidFill>
                        </a:rPr>
                        <a:t>Category_Publishing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977" name="Shape 977"/>
          <p:cNvSpPr/>
          <p:nvPr/>
        </p:nvSpPr>
        <p:spPr>
          <a:xfrm>
            <a:off x="2778760" y="2242124"/>
            <a:ext cx="142281" cy="709773"/>
          </a:xfrm>
          <a:prstGeom prst="rightArrow">
            <a:avLst>
              <a:gd name="adj1" fmla="val 32000"/>
              <a:gd name="adj2" fmla="val 319268"/>
            </a:avLst>
          </a:prstGeom>
          <a:gradFill>
            <a:gsLst>
              <a:gs pos="0">
                <a:schemeClr val="accent2">
                  <a:hueOff val="370574"/>
                  <a:satOff val="39484"/>
                  <a:lumOff val="28823"/>
                </a:schemeClr>
              </a:gs>
              <a:gs pos="35000">
                <a:srgbClr val="E5FFC2"/>
              </a:gs>
              <a:gs pos="100000">
                <a:schemeClr val="accent2">
                  <a:hueOff val="452989"/>
                  <a:satOff val="39484"/>
                  <a:lumOff val="41102"/>
                </a:schemeClr>
              </a:gs>
            </a:gsLst>
            <a:lin ang="16200000"/>
          </a:gradFill>
          <a:ln>
            <a:solidFill>
              <a:srgbClr val="A1D03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978" name="Shape 978"/>
          <p:cNvSpPr/>
          <p:nvPr/>
        </p:nvSpPr>
        <p:spPr>
          <a:xfrm>
            <a:off x="6120157" y="2242124"/>
            <a:ext cx="142282" cy="709773"/>
          </a:xfrm>
          <a:prstGeom prst="rightArrow">
            <a:avLst>
              <a:gd name="adj1" fmla="val 32000"/>
              <a:gd name="adj2" fmla="val 319268"/>
            </a:avLst>
          </a:prstGeom>
          <a:gradFill>
            <a:gsLst>
              <a:gs pos="0">
                <a:schemeClr val="accent2">
                  <a:hueOff val="370574"/>
                  <a:satOff val="39484"/>
                  <a:lumOff val="28823"/>
                </a:schemeClr>
              </a:gs>
              <a:gs pos="35000">
                <a:srgbClr val="E5FFC2"/>
              </a:gs>
              <a:gs pos="100000">
                <a:schemeClr val="accent2">
                  <a:hueOff val="452989"/>
                  <a:satOff val="39484"/>
                  <a:lumOff val="41102"/>
                </a:schemeClr>
              </a:gs>
            </a:gsLst>
            <a:lin ang="16200000"/>
          </a:gradFill>
          <a:ln>
            <a:solidFill>
              <a:srgbClr val="A1D03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pic>
        <p:nvPicPr>
          <p:cNvPr id="979" name="image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05239" y="1233169"/>
            <a:ext cx="2887917" cy="1280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980" name="image4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05239" y="3001219"/>
            <a:ext cx="2887917" cy="1281107"/>
          </a:xfrm>
          <a:prstGeom prst="rect">
            <a:avLst/>
          </a:prstGeom>
          <a:ln w="12700">
            <a:miter lim="400000"/>
          </a:ln>
        </p:spPr>
      </p:pic>
      <p:sp>
        <p:nvSpPr>
          <p:cNvPr id="981" name="Shape 981"/>
          <p:cNvSpPr/>
          <p:nvPr/>
        </p:nvSpPr>
        <p:spPr>
          <a:xfrm>
            <a:off x="-1" y="107422"/>
            <a:ext cx="9144001" cy="576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algn="ctr" defTabSz="877822">
              <a:lnSpc>
                <a:spcPct val="90000"/>
              </a:lnSpc>
              <a:spcBef>
                <a:spcPts val="800"/>
              </a:spcBef>
              <a:defRPr sz="3400">
                <a:solidFill>
                  <a:srgbClr val="404040"/>
                </a:solidFill>
              </a:defRPr>
            </a:lvl1pPr>
          </a:lstStyle>
          <a:p>
            <a:r>
              <a:t>Random Forest with Selected Variables</a:t>
            </a:r>
          </a:p>
        </p:txBody>
      </p:sp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" name="image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18406" y="930286"/>
            <a:ext cx="4523542" cy="4214338"/>
          </a:xfrm>
          <a:prstGeom prst="rect">
            <a:avLst/>
          </a:prstGeom>
          <a:ln w="12700">
            <a:miter lim="400000"/>
          </a:ln>
        </p:spPr>
      </p:pic>
      <p:sp>
        <p:nvSpPr>
          <p:cNvPr id="984" name="Shape 984"/>
          <p:cNvSpPr>
            <a:spLocks noGrp="1"/>
          </p:cNvSpPr>
          <p:nvPr>
            <p:ph type="body" sz="quarter" idx="1"/>
          </p:nvPr>
        </p:nvSpPr>
        <p:spPr>
          <a:xfrm>
            <a:off x="981345" y="1535844"/>
            <a:ext cx="4880975" cy="383480"/>
          </a:xfrm>
          <a:prstGeom prst="rect">
            <a:avLst/>
          </a:prstGeom>
        </p:spPr>
        <p:txBody>
          <a:bodyPr/>
          <a:lstStyle>
            <a:lvl1pPr algn="l" defTabSz="685800">
              <a:lnSpc>
                <a:spcPct val="90000"/>
              </a:lnSpc>
              <a:spcBef>
                <a:spcPts val="600"/>
              </a:spcBef>
              <a:defRPr sz="1700">
                <a:solidFill>
                  <a:srgbClr val="FFFFFF"/>
                </a:solidFill>
              </a:defRPr>
            </a:lvl1pPr>
          </a:lstStyle>
          <a:p>
            <a:r>
              <a:t>Top 3 Dimensions</a:t>
            </a:r>
          </a:p>
        </p:txBody>
      </p:sp>
      <p:sp>
        <p:nvSpPr>
          <p:cNvPr id="985" name="Shape 985"/>
          <p:cNvSpPr/>
          <p:nvPr/>
        </p:nvSpPr>
        <p:spPr>
          <a:xfrm>
            <a:off x="679718" y="2354979"/>
            <a:ext cx="2464652" cy="1684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1600">
                <a:solidFill>
                  <a:srgbClr val="FFFFFF"/>
                </a:solidFill>
              </a:defRPr>
            </a:pPr>
            <a:r>
              <a:t>Information transparency </a:t>
            </a:r>
          </a:p>
          <a:p>
            <a:pPr algn="ctr">
              <a:defRPr sz="1600">
                <a:solidFill>
                  <a:srgbClr val="FFFFFF"/>
                </a:solidFill>
              </a:defRPr>
            </a:pPr>
            <a:r>
              <a:t>    and timeliness</a:t>
            </a:r>
          </a:p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  <a:p>
            <a:pPr algn="ctr">
              <a:defRPr sz="1600">
                <a:solidFill>
                  <a:srgbClr val="FFFFFF"/>
                </a:solidFill>
              </a:defRPr>
            </a:pPr>
            <a:r>
              <a:t>Rationality of expectation</a:t>
            </a:r>
          </a:p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  <a:p>
            <a:pPr algn="ctr">
              <a:defRPr sz="1600">
                <a:solidFill>
                  <a:srgbClr val="FFFFFF"/>
                </a:solidFill>
              </a:defRPr>
            </a:pPr>
            <a:r>
              <a:t>Interaction and </a:t>
            </a:r>
          </a:p>
          <a:p>
            <a:pPr algn="ctr">
              <a:defRPr sz="1600">
                <a:solidFill>
                  <a:srgbClr val="FFFFFF"/>
                </a:solidFill>
              </a:defRPr>
            </a:pPr>
            <a:r>
              <a:t>communication</a:t>
            </a:r>
          </a:p>
        </p:txBody>
      </p:sp>
      <p:sp>
        <p:nvSpPr>
          <p:cNvPr id="986" name="Shape 986"/>
          <p:cNvSpPr/>
          <p:nvPr/>
        </p:nvSpPr>
        <p:spPr>
          <a:xfrm>
            <a:off x="-1" y="107422"/>
            <a:ext cx="9144001" cy="576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algn="ctr" defTabSz="877822">
              <a:lnSpc>
                <a:spcPct val="90000"/>
              </a:lnSpc>
              <a:spcBef>
                <a:spcPts val="800"/>
              </a:spcBef>
              <a:defRPr sz="3400">
                <a:solidFill>
                  <a:srgbClr val="404040"/>
                </a:solidFill>
              </a:defRPr>
            </a:lvl1pPr>
          </a:lstStyle>
          <a:p>
            <a:r>
              <a:t>Importance of Variables</a:t>
            </a:r>
          </a:p>
        </p:txBody>
      </p:sp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Shape 988"/>
          <p:cNvSpPr/>
          <p:nvPr/>
        </p:nvSpPr>
        <p:spPr>
          <a:xfrm>
            <a:off x="1679169" y="1417774"/>
            <a:ext cx="1692189" cy="33843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4835"/>
                  <a:pt x="21600" y="10800"/>
                </a:cubicBezTo>
                <a:cubicBezTo>
                  <a:pt x="21600" y="16765"/>
                  <a:pt x="11929" y="21600"/>
                  <a:pt x="0" y="21600"/>
                </a:cubicBezTo>
                <a:lnTo>
                  <a:pt x="42" y="21384"/>
                </a:lnTo>
                <a:cubicBezTo>
                  <a:pt x="11733" y="21384"/>
                  <a:pt x="21211" y="16645"/>
                  <a:pt x="21211" y="10799"/>
                </a:cubicBezTo>
                <a:cubicBezTo>
                  <a:pt x="21211" y="4954"/>
                  <a:pt x="11733" y="215"/>
                  <a:pt x="42" y="215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  <a:endParaRPr/>
          </a:p>
        </p:txBody>
      </p:sp>
      <p:sp>
        <p:nvSpPr>
          <p:cNvPr id="989" name="Shape 989"/>
          <p:cNvSpPr/>
          <p:nvPr/>
        </p:nvSpPr>
        <p:spPr>
          <a:xfrm>
            <a:off x="2341372" y="1415806"/>
            <a:ext cx="526510" cy="526510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90" name="Shape 990"/>
          <p:cNvSpPr/>
          <p:nvPr/>
        </p:nvSpPr>
        <p:spPr>
          <a:xfrm>
            <a:off x="2909950" y="1991871"/>
            <a:ext cx="526510" cy="526510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91" name="Shape 991"/>
          <p:cNvSpPr/>
          <p:nvPr/>
        </p:nvSpPr>
        <p:spPr>
          <a:xfrm>
            <a:off x="2909950" y="3648054"/>
            <a:ext cx="526510" cy="526510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92" name="Shape 992"/>
          <p:cNvSpPr/>
          <p:nvPr/>
        </p:nvSpPr>
        <p:spPr>
          <a:xfrm>
            <a:off x="2341372" y="4220812"/>
            <a:ext cx="526510" cy="526510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93" name="Shape 993"/>
          <p:cNvSpPr/>
          <p:nvPr/>
        </p:nvSpPr>
        <p:spPr>
          <a:xfrm>
            <a:off x="3085533" y="2819961"/>
            <a:ext cx="526510" cy="526510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94" name="Shape 994"/>
          <p:cNvSpPr/>
          <p:nvPr/>
        </p:nvSpPr>
        <p:spPr>
          <a:xfrm>
            <a:off x="5066784" y="1540790"/>
            <a:ext cx="3317195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400">
                <a:solidFill>
                  <a:srgbClr val="404040"/>
                </a:solidFill>
              </a:defRPr>
            </a:lvl1pPr>
          </a:lstStyle>
          <a:p>
            <a:r>
              <a:t>T Shirts for GSCLM (Design)</a:t>
            </a:r>
          </a:p>
        </p:txBody>
      </p:sp>
      <p:sp>
        <p:nvSpPr>
          <p:cNvPr id="995" name="Shape 995"/>
          <p:cNvSpPr/>
          <p:nvPr/>
        </p:nvSpPr>
        <p:spPr>
          <a:xfrm>
            <a:off x="3206288" y="1528505"/>
            <a:ext cx="1692189" cy="301107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500" b="1">
                <a:solidFill>
                  <a:srgbClr val="FFFFFF"/>
                </a:solidFill>
              </a:defRPr>
            </a:lvl1pPr>
          </a:lstStyle>
          <a:p>
            <a:r>
              <a:t>Name / Category</a:t>
            </a:r>
          </a:p>
        </p:txBody>
      </p:sp>
      <p:sp>
        <p:nvSpPr>
          <p:cNvPr id="996" name="Shape 996"/>
          <p:cNvSpPr/>
          <p:nvPr/>
        </p:nvSpPr>
        <p:spPr>
          <a:xfrm>
            <a:off x="5194236" y="2231970"/>
            <a:ext cx="3317197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400">
                <a:solidFill>
                  <a:srgbClr val="404040"/>
                </a:solidFill>
              </a:defRPr>
            </a:lvl1pPr>
          </a:lstStyle>
          <a:p>
            <a:r>
              <a:t>$ 300</a:t>
            </a:r>
          </a:p>
        </p:txBody>
      </p:sp>
      <p:sp>
        <p:nvSpPr>
          <p:cNvPr id="997" name="Shape 997"/>
          <p:cNvSpPr/>
          <p:nvPr/>
        </p:nvSpPr>
        <p:spPr>
          <a:xfrm>
            <a:off x="3635897" y="2235437"/>
            <a:ext cx="1368152" cy="28882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r>
              <a:t>Goal</a:t>
            </a:r>
          </a:p>
        </p:txBody>
      </p:sp>
      <p:sp>
        <p:nvSpPr>
          <p:cNvPr id="998" name="Shape 998"/>
          <p:cNvSpPr/>
          <p:nvPr/>
        </p:nvSpPr>
        <p:spPr>
          <a:xfrm>
            <a:off x="5503276" y="2939658"/>
            <a:ext cx="3317195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400">
                <a:solidFill>
                  <a:srgbClr val="404040"/>
                </a:solidFill>
              </a:defRPr>
            </a:lvl1pPr>
          </a:lstStyle>
          <a:p>
            <a:r>
              <a:t>2 updates, 2 comments</a:t>
            </a:r>
          </a:p>
        </p:txBody>
      </p:sp>
      <p:sp>
        <p:nvSpPr>
          <p:cNvPr id="999" name="Shape 999"/>
          <p:cNvSpPr/>
          <p:nvPr/>
        </p:nvSpPr>
        <p:spPr>
          <a:xfrm>
            <a:off x="3991109" y="2936227"/>
            <a:ext cx="1368154" cy="28882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r>
              <a:t>Interaction</a:t>
            </a:r>
          </a:p>
        </p:txBody>
      </p:sp>
      <p:sp>
        <p:nvSpPr>
          <p:cNvPr id="1000" name="Shape 1000"/>
          <p:cNvSpPr/>
          <p:nvPr/>
        </p:nvSpPr>
        <p:spPr>
          <a:xfrm>
            <a:off x="5190787" y="3637019"/>
            <a:ext cx="3317195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400">
                <a:solidFill>
                  <a:srgbClr val="404040"/>
                </a:solidFill>
              </a:defRPr>
            </a:lvl1pPr>
          </a:lstStyle>
          <a:p>
            <a:r>
              <a:t>5 levels: $5, $10, $15, $20, $25</a:t>
            </a:r>
          </a:p>
        </p:txBody>
      </p:sp>
      <p:sp>
        <p:nvSpPr>
          <p:cNvPr id="1001" name="Shape 1001"/>
          <p:cNvSpPr/>
          <p:nvPr/>
        </p:nvSpPr>
        <p:spPr>
          <a:xfrm>
            <a:off x="3635897" y="3637019"/>
            <a:ext cx="1368152" cy="28882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r>
              <a:t>Reward</a:t>
            </a:r>
          </a:p>
        </p:txBody>
      </p:sp>
      <p:sp>
        <p:nvSpPr>
          <p:cNvPr id="1002" name="Shape 1002"/>
          <p:cNvSpPr/>
          <p:nvPr/>
        </p:nvSpPr>
        <p:spPr>
          <a:xfrm>
            <a:off x="4716016" y="4339654"/>
            <a:ext cx="3625170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400">
                <a:solidFill>
                  <a:srgbClr val="404040"/>
                </a:solidFill>
              </a:defRPr>
            </a:lvl1pPr>
          </a:lstStyle>
          <a:p>
            <a:r>
              <a:t>November 22, 2018 — December 22, 2018</a:t>
            </a:r>
          </a:p>
        </p:txBody>
      </p:sp>
      <p:sp>
        <p:nvSpPr>
          <p:cNvPr id="1003" name="Shape 1003"/>
          <p:cNvSpPr/>
          <p:nvPr/>
        </p:nvSpPr>
        <p:spPr>
          <a:xfrm>
            <a:off x="3193426" y="4337807"/>
            <a:ext cx="1368154" cy="28882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r>
              <a:t>Funding Time</a:t>
            </a:r>
          </a:p>
        </p:txBody>
      </p:sp>
      <p:sp>
        <p:nvSpPr>
          <p:cNvPr id="1004" name="Shape 1004"/>
          <p:cNvSpPr/>
          <p:nvPr/>
        </p:nvSpPr>
        <p:spPr>
          <a:xfrm>
            <a:off x="2458847" y="1491445"/>
            <a:ext cx="285001" cy="37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2000" b="1">
                <a:solidFill>
                  <a:srgbClr val="FFFFFF"/>
                </a:solidFill>
              </a:defRPr>
            </a:lvl1pPr>
          </a:lstStyle>
          <a:p>
            <a:r>
              <a:t>A</a:t>
            </a:r>
          </a:p>
        </p:txBody>
      </p:sp>
      <p:sp>
        <p:nvSpPr>
          <p:cNvPr id="1005" name="Shape 1005"/>
          <p:cNvSpPr/>
          <p:nvPr/>
        </p:nvSpPr>
        <p:spPr>
          <a:xfrm>
            <a:off x="3030702" y="2067509"/>
            <a:ext cx="285003" cy="37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2000" b="1">
                <a:solidFill>
                  <a:srgbClr val="FFFFFF"/>
                </a:solidFill>
              </a:defRPr>
            </a:lvl1pPr>
          </a:lstStyle>
          <a:p>
            <a:r>
              <a:t>B</a:t>
            </a:r>
          </a:p>
        </p:txBody>
      </p:sp>
      <p:sp>
        <p:nvSpPr>
          <p:cNvPr id="1006" name="Shape 1006"/>
          <p:cNvSpPr/>
          <p:nvPr/>
        </p:nvSpPr>
        <p:spPr>
          <a:xfrm>
            <a:off x="3206288" y="2895601"/>
            <a:ext cx="285001" cy="37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2000" b="1">
                <a:solidFill>
                  <a:srgbClr val="FFFFFF"/>
                </a:solidFill>
              </a:defRPr>
            </a:lvl1pPr>
          </a:lstStyle>
          <a:p>
            <a:r>
              <a:t>C</a:t>
            </a:r>
          </a:p>
        </p:txBody>
      </p:sp>
      <p:sp>
        <p:nvSpPr>
          <p:cNvPr id="1007" name="Shape 1007"/>
          <p:cNvSpPr/>
          <p:nvPr/>
        </p:nvSpPr>
        <p:spPr>
          <a:xfrm>
            <a:off x="3030702" y="3723692"/>
            <a:ext cx="285001" cy="37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2000" b="1">
                <a:solidFill>
                  <a:srgbClr val="FFFFFF"/>
                </a:solidFill>
              </a:defRPr>
            </a:lvl1pPr>
          </a:lstStyle>
          <a:p>
            <a:r>
              <a:t>D</a:t>
            </a:r>
          </a:p>
        </p:txBody>
      </p:sp>
      <p:sp>
        <p:nvSpPr>
          <p:cNvPr id="1008" name="Shape 1008"/>
          <p:cNvSpPr/>
          <p:nvPr/>
        </p:nvSpPr>
        <p:spPr>
          <a:xfrm>
            <a:off x="2467225" y="4294603"/>
            <a:ext cx="285003" cy="37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2000" b="1">
                <a:solidFill>
                  <a:srgbClr val="FFFFFF"/>
                </a:solidFill>
              </a:defRPr>
            </a:lvl1pPr>
          </a:lstStyle>
          <a:p>
            <a:r>
              <a:t>E</a:t>
            </a:r>
          </a:p>
        </p:txBody>
      </p:sp>
      <p:sp>
        <p:nvSpPr>
          <p:cNvPr id="1009" name="Shape 1009"/>
          <p:cNvSpPr/>
          <p:nvPr/>
        </p:nvSpPr>
        <p:spPr>
          <a:xfrm>
            <a:off x="3219051" y="842482"/>
            <a:ext cx="382389" cy="3823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11" y="14767"/>
                </a:moveTo>
                <a:cubicBezTo>
                  <a:pt x="13064" y="15857"/>
                  <a:pt x="12008" y="16574"/>
                  <a:pt x="10830" y="16586"/>
                </a:cubicBezTo>
                <a:cubicBezTo>
                  <a:pt x="9652" y="16598"/>
                  <a:pt x="8582" y="15904"/>
                  <a:pt x="8112" y="14823"/>
                </a:cubicBezTo>
                <a:lnTo>
                  <a:pt x="6927" y="15338"/>
                </a:lnTo>
                <a:cubicBezTo>
                  <a:pt x="7604" y="16895"/>
                  <a:pt x="9146" y="17895"/>
                  <a:pt x="10844" y="17878"/>
                </a:cubicBezTo>
                <a:cubicBezTo>
                  <a:pt x="12541" y="17860"/>
                  <a:pt x="14063" y="16828"/>
                  <a:pt x="14706" y="15258"/>
                </a:cubicBezTo>
                <a:close/>
                <a:moveTo>
                  <a:pt x="14436" y="6575"/>
                </a:moveTo>
                <a:cubicBezTo>
                  <a:pt x="13817" y="6575"/>
                  <a:pt x="13316" y="7076"/>
                  <a:pt x="13316" y="7695"/>
                </a:cubicBezTo>
                <a:cubicBezTo>
                  <a:pt x="13316" y="8314"/>
                  <a:pt x="13817" y="8815"/>
                  <a:pt x="14436" y="8815"/>
                </a:cubicBezTo>
                <a:cubicBezTo>
                  <a:pt x="15055" y="8815"/>
                  <a:pt x="15556" y="8314"/>
                  <a:pt x="15556" y="7695"/>
                </a:cubicBezTo>
                <a:cubicBezTo>
                  <a:pt x="15556" y="7076"/>
                  <a:pt x="15055" y="6575"/>
                  <a:pt x="14436" y="6575"/>
                </a:cubicBezTo>
                <a:close/>
                <a:moveTo>
                  <a:pt x="7383" y="6575"/>
                </a:moveTo>
                <a:cubicBezTo>
                  <a:pt x="6764" y="6575"/>
                  <a:pt x="6262" y="7076"/>
                  <a:pt x="6262" y="7695"/>
                </a:cubicBezTo>
                <a:cubicBezTo>
                  <a:pt x="6262" y="8314"/>
                  <a:pt x="6764" y="8815"/>
                  <a:pt x="7383" y="8815"/>
                </a:cubicBezTo>
                <a:cubicBezTo>
                  <a:pt x="8001" y="8815"/>
                  <a:pt x="8503" y="8314"/>
                  <a:pt x="8503" y="7695"/>
                </a:cubicBezTo>
                <a:cubicBezTo>
                  <a:pt x="8503" y="7076"/>
                  <a:pt x="8001" y="6575"/>
                  <a:pt x="7383" y="6575"/>
                </a:cubicBezTo>
                <a:close/>
                <a:moveTo>
                  <a:pt x="10800" y="0"/>
                </a:moveTo>
                <a:lnTo>
                  <a:pt x="11904" y="56"/>
                </a:lnTo>
                <a:lnTo>
                  <a:pt x="12977" y="219"/>
                </a:lnTo>
                <a:lnTo>
                  <a:pt x="14012" y="486"/>
                </a:lnTo>
                <a:lnTo>
                  <a:pt x="15004" y="849"/>
                </a:lnTo>
                <a:lnTo>
                  <a:pt x="15948" y="1303"/>
                </a:lnTo>
                <a:lnTo>
                  <a:pt x="16838" y="1844"/>
                </a:lnTo>
                <a:lnTo>
                  <a:pt x="17670" y="2466"/>
                </a:lnTo>
                <a:lnTo>
                  <a:pt x="18437" y="3163"/>
                </a:lnTo>
                <a:lnTo>
                  <a:pt x="19134" y="3930"/>
                </a:lnTo>
                <a:lnTo>
                  <a:pt x="19756" y="4762"/>
                </a:lnTo>
                <a:lnTo>
                  <a:pt x="20296" y="5652"/>
                </a:lnTo>
                <a:lnTo>
                  <a:pt x="20751" y="6596"/>
                </a:lnTo>
                <a:lnTo>
                  <a:pt x="21114" y="7588"/>
                </a:lnTo>
                <a:lnTo>
                  <a:pt x="21381" y="8623"/>
                </a:lnTo>
                <a:lnTo>
                  <a:pt x="21544" y="9696"/>
                </a:lnTo>
                <a:lnTo>
                  <a:pt x="21600" y="10800"/>
                </a:lnTo>
                <a:lnTo>
                  <a:pt x="21544" y="11904"/>
                </a:lnTo>
                <a:lnTo>
                  <a:pt x="21381" y="12977"/>
                </a:lnTo>
                <a:lnTo>
                  <a:pt x="21114" y="14012"/>
                </a:lnTo>
                <a:lnTo>
                  <a:pt x="20751" y="15004"/>
                </a:lnTo>
                <a:lnTo>
                  <a:pt x="20296" y="15948"/>
                </a:lnTo>
                <a:lnTo>
                  <a:pt x="19756" y="16838"/>
                </a:lnTo>
                <a:lnTo>
                  <a:pt x="19134" y="17670"/>
                </a:lnTo>
                <a:lnTo>
                  <a:pt x="18437" y="18437"/>
                </a:lnTo>
                <a:lnTo>
                  <a:pt x="17670" y="19134"/>
                </a:lnTo>
                <a:lnTo>
                  <a:pt x="16838" y="19756"/>
                </a:lnTo>
                <a:lnTo>
                  <a:pt x="15948" y="20296"/>
                </a:lnTo>
                <a:lnTo>
                  <a:pt x="15004" y="20751"/>
                </a:lnTo>
                <a:lnTo>
                  <a:pt x="14012" y="21114"/>
                </a:lnTo>
                <a:lnTo>
                  <a:pt x="12977" y="21381"/>
                </a:lnTo>
                <a:lnTo>
                  <a:pt x="11904" y="21544"/>
                </a:lnTo>
                <a:cubicBezTo>
                  <a:pt x="11541" y="21581"/>
                  <a:pt x="11173" y="21600"/>
                  <a:pt x="10800" y="21600"/>
                </a:cubicBezTo>
                <a:cubicBezTo>
                  <a:pt x="10054" y="21600"/>
                  <a:pt x="9326" y="21524"/>
                  <a:pt x="8623" y="21381"/>
                </a:cubicBezTo>
                <a:cubicBezTo>
                  <a:pt x="8272" y="21309"/>
                  <a:pt x="7927" y="21220"/>
                  <a:pt x="7588" y="21114"/>
                </a:cubicBezTo>
                <a:cubicBezTo>
                  <a:pt x="7250" y="21009"/>
                  <a:pt x="6919" y="20888"/>
                  <a:pt x="6596" y="20751"/>
                </a:cubicBezTo>
                <a:cubicBezTo>
                  <a:pt x="6273" y="20615"/>
                  <a:pt x="5958" y="20463"/>
                  <a:pt x="5652" y="20296"/>
                </a:cubicBezTo>
                <a:cubicBezTo>
                  <a:pt x="5346" y="20130"/>
                  <a:pt x="5049" y="19950"/>
                  <a:pt x="4762" y="19756"/>
                </a:cubicBezTo>
                <a:cubicBezTo>
                  <a:pt x="4474" y="19561"/>
                  <a:pt x="4197" y="19354"/>
                  <a:pt x="3930" y="19134"/>
                </a:cubicBezTo>
                <a:cubicBezTo>
                  <a:pt x="3663" y="18914"/>
                  <a:pt x="3408" y="18681"/>
                  <a:pt x="3163" y="18437"/>
                </a:cubicBezTo>
                <a:cubicBezTo>
                  <a:pt x="2919" y="18192"/>
                  <a:pt x="2686" y="17937"/>
                  <a:pt x="2466" y="17670"/>
                </a:cubicBezTo>
                <a:cubicBezTo>
                  <a:pt x="2246" y="17403"/>
                  <a:pt x="2039" y="17126"/>
                  <a:pt x="1844" y="16838"/>
                </a:cubicBezTo>
                <a:cubicBezTo>
                  <a:pt x="1650" y="16551"/>
                  <a:pt x="1470" y="16254"/>
                  <a:pt x="1303" y="15948"/>
                </a:cubicBezTo>
                <a:cubicBezTo>
                  <a:pt x="1137" y="15642"/>
                  <a:pt x="985" y="15327"/>
                  <a:pt x="849" y="15004"/>
                </a:cubicBezTo>
                <a:cubicBezTo>
                  <a:pt x="712" y="14681"/>
                  <a:pt x="591" y="14350"/>
                  <a:pt x="486" y="14012"/>
                </a:cubicBezTo>
                <a:cubicBezTo>
                  <a:pt x="380" y="13673"/>
                  <a:pt x="291" y="13328"/>
                  <a:pt x="219" y="12977"/>
                </a:cubicBezTo>
                <a:cubicBezTo>
                  <a:pt x="147" y="12625"/>
                  <a:pt x="93" y="12267"/>
                  <a:pt x="56" y="11904"/>
                </a:cubicBezTo>
                <a:cubicBezTo>
                  <a:pt x="19" y="11541"/>
                  <a:pt x="0" y="11173"/>
                  <a:pt x="0" y="10800"/>
                </a:cubicBezTo>
                <a:cubicBezTo>
                  <a:pt x="0" y="10054"/>
                  <a:pt x="76" y="9326"/>
                  <a:pt x="219" y="8623"/>
                </a:cubicBezTo>
                <a:cubicBezTo>
                  <a:pt x="291" y="8272"/>
                  <a:pt x="380" y="7927"/>
                  <a:pt x="486" y="7588"/>
                </a:cubicBezTo>
                <a:cubicBezTo>
                  <a:pt x="591" y="7250"/>
                  <a:pt x="712" y="6919"/>
                  <a:pt x="849" y="6596"/>
                </a:cubicBezTo>
                <a:cubicBezTo>
                  <a:pt x="985" y="6273"/>
                  <a:pt x="1137" y="5958"/>
                  <a:pt x="1303" y="5652"/>
                </a:cubicBezTo>
                <a:cubicBezTo>
                  <a:pt x="1470" y="5346"/>
                  <a:pt x="1650" y="5049"/>
                  <a:pt x="1844" y="4762"/>
                </a:cubicBezTo>
                <a:cubicBezTo>
                  <a:pt x="2039" y="4474"/>
                  <a:pt x="2246" y="4197"/>
                  <a:pt x="2466" y="3930"/>
                </a:cubicBezTo>
                <a:cubicBezTo>
                  <a:pt x="2686" y="3663"/>
                  <a:pt x="2919" y="3408"/>
                  <a:pt x="3163" y="3163"/>
                </a:cubicBezTo>
                <a:cubicBezTo>
                  <a:pt x="3408" y="2919"/>
                  <a:pt x="3663" y="2686"/>
                  <a:pt x="3930" y="2466"/>
                </a:cubicBezTo>
                <a:cubicBezTo>
                  <a:pt x="4197" y="2246"/>
                  <a:pt x="4474" y="2039"/>
                  <a:pt x="4762" y="1844"/>
                </a:cubicBezTo>
                <a:cubicBezTo>
                  <a:pt x="5049" y="1650"/>
                  <a:pt x="5346" y="1470"/>
                  <a:pt x="5652" y="1303"/>
                </a:cubicBezTo>
                <a:cubicBezTo>
                  <a:pt x="5958" y="1137"/>
                  <a:pt x="6273" y="985"/>
                  <a:pt x="6596" y="849"/>
                </a:cubicBezTo>
                <a:cubicBezTo>
                  <a:pt x="6919" y="712"/>
                  <a:pt x="7250" y="591"/>
                  <a:pt x="7588" y="486"/>
                </a:cubicBezTo>
                <a:cubicBezTo>
                  <a:pt x="7927" y="380"/>
                  <a:pt x="8272" y="291"/>
                  <a:pt x="8623" y="219"/>
                </a:cubicBezTo>
                <a:cubicBezTo>
                  <a:pt x="8975" y="147"/>
                  <a:pt x="9333" y="93"/>
                  <a:pt x="9696" y="56"/>
                </a:cubicBezTo>
                <a:cubicBezTo>
                  <a:pt x="10059" y="19"/>
                  <a:pt x="10427" y="0"/>
                  <a:pt x="1080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0" name="Shape 1010"/>
          <p:cNvSpPr/>
          <p:nvPr/>
        </p:nvSpPr>
        <p:spPr>
          <a:xfrm>
            <a:off x="4956099" y="842482"/>
            <a:ext cx="382389" cy="3823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56" y="13849"/>
                </a:moveTo>
                <a:cubicBezTo>
                  <a:pt x="9059" y="13867"/>
                  <a:pt x="7537" y="14899"/>
                  <a:pt x="6894" y="16469"/>
                </a:cubicBezTo>
                <a:lnTo>
                  <a:pt x="8089" y="16960"/>
                </a:lnTo>
                <a:cubicBezTo>
                  <a:pt x="8536" y="15870"/>
                  <a:pt x="9592" y="15153"/>
                  <a:pt x="10770" y="15141"/>
                </a:cubicBezTo>
                <a:cubicBezTo>
                  <a:pt x="11948" y="15129"/>
                  <a:pt x="13018" y="15823"/>
                  <a:pt x="13488" y="16904"/>
                </a:cubicBezTo>
                <a:lnTo>
                  <a:pt x="14673" y="16389"/>
                </a:lnTo>
                <a:cubicBezTo>
                  <a:pt x="13996" y="14832"/>
                  <a:pt x="12454" y="13832"/>
                  <a:pt x="10756" y="13849"/>
                </a:cubicBezTo>
                <a:close/>
                <a:moveTo>
                  <a:pt x="14436" y="6575"/>
                </a:moveTo>
                <a:cubicBezTo>
                  <a:pt x="13817" y="6575"/>
                  <a:pt x="13316" y="7076"/>
                  <a:pt x="13316" y="7695"/>
                </a:cubicBezTo>
                <a:cubicBezTo>
                  <a:pt x="13316" y="8314"/>
                  <a:pt x="13817" y="8815"/>
                  <a:pt x="14436" y="8815"/>
                </a:cubicBezTo>
                <a:cubicBezTo>
                  <a:pt x="15055" y="8815"/>
                  <a:pt x="15556" y="8314"/>
                  <a:pt x="15556" y="7695"/>
                </a:cubicBezTo>
                <a:cubicBezTo>
                  <a:pt x="15556" y="7076"/>
                  <a:pt x="15055" y="6575"/>
                  <a:pt x="14436" y="6575"/>
                </a:cubicBezTo>
                <a:close/>
                <a:moveTo>
                  <a:pt x="7383" y="6575"/>
                </a:moveTo>
                <a:cubicBezTo>
                  <a:pt x="6764" y="6575"/>
                  <a:pt x="6262" y="7076"/>
                  <a:pt x="6262" y="7695"/>
                </a:cubicBezTo>
                <a:cubicBezTo>
                  <a:pt x="6262" y="8314"/>
                  <a:pt x="6764" y="8815"/>
                  <a:pt x="7383" y="8815"/>
                </a:cubicBezTo>
                <a:cubicBezTo>
                  <a:pt x="8001" y="8815"/>
                  <a:pt x="8503" y="8314"/>
                  <a:pt x="8503" y="7695"/>
                </a:cubicBezTo>
                <a:cubicBezTo>
                  <a:pt x="8503" y="7076"/>
                  <a:pt x="8001" y="6575"/>
                  <a:pt x="7383" y="6575"/>
                </a:cubicBezTo>
                <a:close/>
                <a:moveTo>
                  <a:pt x="10800" y="0"/>
                </a:moveTo>
                <a:lnTo>
                  <a:pt x="11904" y="56"/>
                </a:lnTo>
                <a:lnTo>
                  <a:pt x="12977" y="219"/>
                </a:lnTo>
                <a:lnTo>
                  <a:pt x="14012" y="486"/>
                </a:lnTo>
                <a:lnTo>
                  <a:pt x="15004" y="849"/>
                </a:lnTo>
                <a:lnTo>
                  <a:pt x="15948" y="1303"/>
                </a:lnTo>
                <a:lnTo>
                  <a:pt x="16838" y="1844"/>
                </a:lnTo>
                <a:lnTo>
                  <a:pt x="17670" y="2466"/>
                </a:lnTo>
                <a:lnTo>
                  <a:pt x="18437" y="3163"/>
                </a:lnTo>
                <a:lnTo>
                  <a:pt x="19134" y="3930"/>
                </a:lnTo>
                <a:lnTo>
                  <a:pt x="19756" y="4762"/>
                </a:lnTo>
                <a:lnTo>
                  <a:pt x="20296" y="5652"/>
                </a:lnTo>
                <a:lnTo>
                  <a:pt x="20751" y="6596"/>
                </a:lnTo>
                <a:lnTo>
                  <a:pt x="21114" y="7588"/>
                </a:lnTo>
                <a:lnTo>
                  <a:pt x="21381" y="8623"/>
                </a:lnTo>
                <a:lnTo>
                  <a:pt x="21544" y="9696"/>
                </a:lnTo>
                <a:lnTo>
                  <a:pt x="21600" y="10800"/>
                </a:lnTo>
                <a:lnTo>
                  <a:pt x="21544" y="11904"/>
                </a:lnTo>
                <a:lnTo>
                  <a:pt x="21381" y="12977"/>
                </a:lnTo>
                <a:lnTo>
                  <a:pt x="21114" y="14012"/>
                </a:lnTo>
                <a:lnTo>
                  <a:pt x="20751" y="15004"/>
                </a:lnTo>
                <a:lnTo>
                  <a:pt x="20296" y="15948"/>
                </a:lnTo>
                <a:lnTo>
                  <a:pt x="19756" y="16838"/>
                </a:lnTo>
                <a:lnTo>
                  <a:pt x="19134" y="17670"/>
                </a:lnTo>
                <a:lnTo>
                  <a:pt x="18437" y="18437"/>
                </a:lnTo>
                <a:lnTo>
                  <a:pt x="17670" y="19134"/>
                </a:lnTo>
                <a:lnTo>
                  <a:pt x="16838" y="19756"/>
                </a:lnTo>
                <a:lnTo>
                  <a:pt x="15948" y="20296"/>
                </a:lnTo>
                <a:lnTo>
                  <a:pt x="15004" y="20751"/>
                </a:lnTo>
                <a:lnTo>
                  <a:pt x="14012" y="21114"/>
                </a:lnTo>
                <a:lnTo>
                  <a:pt x="12977" y="21381"/>
                </a:lnTo>
                <a:lnTo>
                  <a:pt x="11904" y="21544"/>
                </a:lnTo>
                <a:cubicBezTo>
                  <a:pt x="11541" y="21581"/>
                  <a:pt x="11173" y="21600"/>
                  <a:pt x="10800" y="21600"/>
                </a:cubicBezTo>
                <a:cubicBezTo>
                  <a:pt x="10054" y="21600"/>
                  <a:pt x="9326" y="21524"/>
                  <a:pt x="8623" y="21381"/>
                </a:cubicBezTo>
                <a:cubicBezTo>
                  <a:pt x="8272" y="21309"/>
                  <a:pt x="7927" y="21220"/>
                  <a:pt x="7588" y="21114"/>
                </a:cubicBezTo>
                <a:cubicBezTo>
                  <a:pt x="7250" y="21009"/>
                  <a:pt x="6919" y="20888"/>
                  <a:pt x="6596" y="20751"/>
                </a:cubicBezTo>
                <a:cubicBezTo>
                  <a:pt x="6273" y="20615"/>
                  <a:pt x="5958" y="20463"/>
                  <a:pt x="5652" y="20296"/>
                </a:cubicBezTo>
                <a:cubicBezTo>
                  <a:pt x="5346" y="20130"/>
                  <a:pt x="5049" y="19950"/>
                  <a:pt x="4762" y="19756"/>
                </a:cubicBezTo>
                <a:cubicBezTo>
                  <a:pt x="4474" y="19561"/>
                  <a:pt x="4197" y="19354"/>
                  <a:pt x="3930" y="19134"/>
                </a:cubicBezTo>
                <a:cubicBezTo>
                  <a:pt x="3663" y="18914"/>
                  <a:pt x="3408" y="18681"/>
                  <a:pt x="3163" y="18437"/>
                </a:cubicBezTo>
                <a:cubicBezTo>
                  <a:pt x="2919" y="18192"/>
                  <a:pt x="2686" y="17937"/>
                  <a:pt x="2466" y="17670"/>
                </a:cubicBezTo>
                <a:cubicBezTo>
                  <a:pt x="2246" y="17403"/>
                  <a:pt x="2039" y="17126"/>
                  <a:pt x="1844" y="16838"/>
                </a:cubicBezTo>
                <a:cubicBezTo>
                  <a:pt x="1650" y="16551"/>
                  <a:pt x="1470" y="16254"/>
                  <a:pt x="1304" y="15948"/>
                </a:cubicBezTo>
                <a:cubicBezTo>
                  <a:pt x="1137" y="15642"/>
                  <a:pt x="985" y="15327"/>
                  <a:pt x="849" y="15004"/>
                </a:cubicBezTo>
                <a:cubicBezTo>
                  <a:pt x="712" y="14681"/>
                  <a:pt x="591" y="14350"/>
                  <a:pt x="486" y="14012"/>
                </a:cubicBezTo>
                <a:cubicBezTo>
                  <a:pt x="380" y="13673"/>
                  <a:pt x="291" y="13328"/>
                  <a:pt x="219" y="12977"/>
                </a:cubicBezTo>
                <a:cubicBezTo>
                  <a:pt x="147" y="12625"/>
                  <a:pt x="93" y="12267"/>
                  <a:pt x="56" y="11904"/>
                </a:cubicBezTo>
                <a:cubicBezTo>
                  <a:pt x="19" y="11541"/>
                  <a:pt x="0" y="11173"/>
                  <a:pt x="0" y="10800"/>
                </a:cubicBezTo>
                <a:cubicBezTo>
                  <a:pt x="0" y="10054"/>
                  <a:pt x="76" y="9326"/>
                  <a:pt x="219" y="8623"/>
                </a:cubicBezTo>
                <a:cubicBezTo>
                  <a:pt x="291" y="8272"/>
                  <a:pt x="380" y="7927"/>
                  <a:pt x="486" y="7588"/>
                </a:cubicBezTo>
                <a:cubicBezTo>
                  <a:pt x="591" y="7250"/>
                  <a:pt x="712" y="6919"/>
                  <a:pt x="849" y="6596"/>
                </a:cubicBezTo>
                <a:cubicBezTo>
                  <a:pt x="985" y="6273"/>
                  <a:pt x="1137" y="5958"/>
                  <a:pt x="1304" y="5652"/>
                </a:cubicBezTo>
                <a:cubicBezTo>
                  <a:pt x="1470" y="5346"/>
                  <a:pt x="1650" y="5049"/>
                  <a:pt x="1844" y="4762"/>
                </a:cubicBezTo>
                <a:cubicBezTo>
                  <a:pt x="2039" y="4474"/>
                  <a:pt x="2246" y="4197"/>
                  <a:pt x="2466" y="3930"/>
                </a:cubicBezTo>
                <a:cubicBezTo>
                  <a:pt x="2686" y="3663"/>
                  <a:pt x="2919" y="3408"/>
                  <a:pt x="3163" y="3163"/>
                </a:cubicBezTo>
                <a:cubicBezTo>
                  <a:pt x="3408" y="2919"/>
                  <a:pt x="3663" y="2686"/>
                  <a:pt x="3930" y="2466"/>
                </a:cubicBezTo>
                <a:cubicBezTo>
                  <a:pt x="4197" y="2246"/>
                  <a:pt x="4474" y="2039"/>
                  <a:pt x="4762" y="1844"/>
                </a:cubicBezTo>
                <a:cubicBezTo>
                  <a:pt x="5049" y="1650"/>
                  <a:pt x="5346" y="1470"/>
                  <a:pt x="5652" y="1303"/>
                </a:cubicBezTo>
                <a:cubicBezTo>
                  <a:pt x="5958" y="1137"/>
                  <a:pt x="6273" y="985"/>
                  <a:pt x="6596" y="849"/>
                </a:cubicBezTo>
                <a:cubicBezTo>
                  <a:pt x="6919" y="712"/>
                  <a:pt x="7250" y="591"/>
                  <a:pt x="7588" y="486"/>
                </a:cubicBezTo>
                <a:cubicBezTo>
                  <a:pt x="7927" y="380"/>
                  <a:pt x="8272" y="291"/>
                  <a:pt x="8623" y="219"/>
                </a:cubicBezTo>
                <a:cubicBezTo>
                  <a:pt x="8975" y="147"/>
                  <a:pt x="9333" y="93"/>
                  <a:pt x="9696" y="56"/>
                </a:cubicBezTo>
                <a:cubicBezTo>
                  <a:pt x="10059" y="19"/>
                  <a:pt x="10427" y="0"/>
                  <a:pt x="1080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1" name="Shape 1011"/>
          <p:cNvSpPr/>
          <p:nvPr/>
        </p:nvSpPr>
        <p:spPr>
          <a:xfrm>
            <a:off x="3800864" y="844581"/>
            <a:ext cx="378195" cy="378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23" y="14096"/>
                </a:moveTo>
                <a:lnTo>
                  <a:pt x="9034" y="15781"/>
                </a:lnTo>
                <a:lnTo>
                  <a:pt x="9407" y="17172"/>
                </a:lnTo>
                <a:lnTo>
                  <a:pt x="15696" y="15487"/>
                </a:lnTo>
                <a:close/>
                <a:moveTo>
                  <a:pt x="14436" y="6575"/>
                </a:moveTo>
                <a:cubicBezTo>
                  <a:pt x="13817" y="6575"/>
                  <a:pt x="13316" y="7076"/>
                  <a:pt x="13316" y="7695"/>
                </a:cubicBezTo>
                <a:cubicBezTo>
                  <a:pt x="13316" y="8314"/>
                  <a:pt x="13817" y="8815"/>
                  <a:pt x="14436" y="8815"/>
                </a:cubicBezTo>
                <a:cubicBezTo>
                  <a:pt x="15055" y="8815"/>
                  <a:pt x="15556" y="8314"/>
                  <a:pt x="15556" y="7695"/>
                </a:cubicBezTo>
                <a:cubicBezTo>
                  <a:pt x="15556" y="7076"/>
                  <a:pt x="15055" y="6575"/>
                  <a:pt x="14436" y="6575"/>
                </a:cubicBezTo>
                <a:close/>
                <a:moveTo>
                  <a:pt x="7383" y="6575"/>
                </a:moveTo>
                <a:cubicBezTo>
                  <a:pt x="6764" y="6575"/>
                  <a:pt x="6262" y="7076"/>
                  <a:pt x="6262" y="7695"/>
                </a:cubicBezTo>
                <a:cubicBezTo>
                  <a:pt x="6262" y="8314"/>
                  <a:pt x="6764" y="8815"/>
                  <a:pt x="7383" y="8815"/>
                </a:cubicBezTo>
                <a:cubicBezTo>
                  <a:pt x="8001" y="8815"/>
                  <a:pt x="8503" y="8314"/>
                  <a:pt x="8503" y="7695"/>
                </a:cubicBezTo>
                <a:cubicBezTo>
                  <a:pt x="8503" y="7076"/>
                  <a:pt x="8001" y="6575"/>
                  <a:pt x="7383" y="6575"/>
                </a:cubicBezTo>
                <a:close/>
                <a:moveTo>
                  <a:pt x="10800" y="0"/>
                </a:moveTo>
                <a:lnTo>
                  <a:pt x="11904" y="56"/>
                </a:lnTo>
                <a:lnTo>
                  <a:pt x="12977" y="219"/>
                </a:lnTo>
                <a:lnTo>
                  <a:pt x="14012" y="486"/>
                </a:lnTo>
                <a:lnTo>
                  <a:pt x="15004" y="849"/>
                </a:lnTo>
                <a:lnTo>
                  <a:pt x="15948" y="1304"/>
                </a:lnTo>
                <a:lnTo>
                  <a:pt x="16838" y="1844"/>
                </a:lnTo>
                <a:lnTo>
                  <a:pt x="17670" y="2466"/>
                </a:lnTo>
                <a:lnTo>
                  <a:pt x="18437" y="3163"/>
                </a:lnTo>
                <a:lnTo>
                  <a:pt x="19134" y="3930"/>
                </a:lnTo>
                <a:lnTo>
                  <a:pt x="19756" y="4762"/>
                </a:lnTo>
                <a:lnTo>
                  <a:pt x="20296" y="5652"/>
                </a:lnTo>
                <a:lnTo>
                  <a:pt x="20751" y="6596"/>
                </a:lnTo>
                <a:lnTo>
                  <a:pt x="21114" y="7588"/>
                </a:lnTo>
                <a:lnTo>
                  <a:pt x="21381" y="8623"/>
                </a:lnTo>
                <a:lnTo>
                  <a:pt x="21544" y="9696"/>
                </a:lnTo>
                <a:lnTo>
                  <a:pt x="21600" y="10800"/>
                </a:lnTo>
                <a:lnTo>
                  <a:pt x="21544" y="11904"/>
                </a:lnTo>
                <a:lnTo>
                  <a:pt x="21381" y="12977"/>
                </a:lnTo>
                <a:lnTo>
                  <a:pt x="21114" y="14012"/>
                </a:lnTo>
                <a:lnTo>
                  <a:pt x="20751" y="15004"/>
                </a:lnTo>
                <a:lnTo>
                  <a:pt x="20296" y="15948"/>
                </a:lnTo>
                <a:lnTo>
                  <a:pt x="19756" y="16838"/>
                </a:lnTo>
                <a:lnTo>
                  <a:pt x="19134" y="17670"/>
                </a:lnTo>
                <a:lnTo>
                  <a:pt x="18437" y="18437"/>
                </a:lnTo>
                <a:lnTo>
                  <a:pt x="17670" y="19134"/>
                </a:lnTo>
                <a:lnTo>
                  <a:pt x="16838" y="19756"/>
                </a:lnTo>
                <a:lnTo>
                  <a:pt x="15948" y="20296"/>
                </a:lnTo>
                <a:lnTo>
                  <a:pt x="15004" y="20751"/>
                </a:lnTo>
                <a:lnTo>
                  <a:pt x="14012" y="21114"/>
                </a:lnTo>
                <a:lnTo>
                  <a:pt x="12977" y="21381"/>
                </a:lnTo>
                <a:lnTo>
                  <a:pt x="11904" y="21544"/>
                </a:lnTo>
                <a:cubicBezTo>
                  <a:pt x="11541" y="21581"/>
                  <a:pt x="11173" y="21600"/>
                  <a:pt x="10800" y="21600"/>
                </a:cubicBezTo>
                <a:cubicBezTo>
                  <a:pt x="10054" y="21600"/>
                  <a:pt x="9326" y="21524"/>
                  <a:pt x="8623" y="21381"/>
                </a:cubicBezTo>
                <a:cubicBezTo>
                  <a:pt x="8272" y="21309"/>
                  <a:pt x="7927" y="21220"/>
                  <a:pt x="7588" y="21114"/>
                </a:cubicBezTo>
                <a:cubicBezTo>
                  <a:pt x="7250" y="21009"/>
                  <a:pt x="6919" y="20888"/>
                  <a:pt x="6596" y="20751"/>
                </a:cubicBezTo>
                <a:cubicBezTo>
                  <a:pt x="6273" y="20615"/>
                  <a:pt x="5958" y="20463"/>
                  <a:pt x="5652" y="20296"/>
                </a:cubicBezTo>
                <a:cubicBezTo>
                  <a:pt x="5346" y="20130"/>
                  <a:pt x="5049" y="19950"/>
                  <a:pt x="4762" y="19756"/>
                </a:cubicBezTo>
                <a:cubicBezTo>
                  <a:pt x="4474" y="19561"/>
                  <a:pt x="4197" y="19354"/>
                  <a:pt x="3930" y="19134"/>
                </a:cubicBezTo>
                <a:cubicBezTo>
                  <a:pt x="3663" y="18914"/>
                  <a:pt x="3408" y="18681"/>
                  <a:pt x="3163" y="18437"/>
                </a:cubicBezTo>
                <a:cubicBezTo>
                  <a:pt x="2919" y="18192"/>
                  <a:pt x="2686" y="17937"/>
                  <a:pt x="2466" y="17670"/>
                </a:cubicBezTo>
                <a:cubicBezTo>
                  <a:pt x="2246" y="17403"/>
                  <a:pt x="2039" y="17126"/>
                  <a:pt x="1844" y="16838"/>
                </a:cubicBezTo>
                <a:cubicBezTo>
                  <a:pt x="1650" y="16551"/>
                  <a:pt x="1470" y="16254"/>
                  <a:pt x="1304" y="15948"/>
                </a:cubicBezTo>
                <a:cubicBezTo>
                  <a:pt x="1137" y="15642"/>
                  <a:pt x="985" y="15327"/>
                  <a:pt x="849" y="15004"/>
                </a:cubicBezTo>
                <a:cubicBezTo>
                  <a:pt x="712" y="14681"/>
                  <a:pt x="591" y="14350"/>
                  <a:pt x="486" y="14012"/>
                </a:cubicBezTo>
                <a:cubicBezTo>
                  <a:pt x="380" y="13673"/>
                  <a:pt x="291" y="13328"/>
                  <a:pt x="219" y="12977"/>
                </a:cubicBezTo>
                <a:cubicBezTo>
                  <a:pt x="147" y="12625"/>
                  <a:pt x="93" y="12267"/>
                  <a:pt x="56" y="11904"/>
                </a:cubicBezTo>
                <a:cubicBezTo>
                  <a:pt x="19" y="11541"/>
                  <a:pt x="0" y="11173"/>
                  <a:pt x="0" y="10800"/>
                </a:cubicBezTo>
                <a:cubicBezTo>
                  <a:pt x="0" y="10054"/>
                  <a:pt x="76" y="9326"/>
                  <a:pt x="219" y="8623"/>
                </a:cubicBezTo>
                <a:cubicBezTo>
                  <a:pt x="291" y="8272"/>
                  <a:pt x="380" y="7927"/>
                  <a:pt x="486" y="7588"/>
                </a:cubicBezTo>
                <a:cubicBezTo>
                  <a:pt x="591" y="7250"/>
                  <a:pt x="712" y="6919"/>
                  <a:pt x="849" y="6596"/>
                </a:cubicBezTo>
                <a:cubicBezTo>
                  <a:pt x="985" y="6273"/>
                  <a:pt x="1137" y="5958"/>
                  <a:pt x="1304" y="5652"/>
                </a:cubicBezTo>
                <a:cubicBezTo>
                  <a:pt x="1470" y="5346"/>
                  <a:pt x="1650" y="5049"/>
                  <a:pt x="1844" y="4762"/>
                </a:cubicBezTo>
                <a:cubicBezTo>
                  <a:pt x="2039" y="4474"/>
                  <a:pt x="2246" y="4197"/>
                  <a:pt x="2466" y="3930"/>
                </a:cubicBezTo>
                <a:cubicBezTo>
                  <a:pt x="2686" y="3663"/>
                  <a:pt x="2919" y="3408"/>
                  <a:pt x="3163" y="3163"/>
                </a:cubicBezTo>
                <a:cubicBezTo>
                  <a:pt x="3408" y="2919"/>
                  <a:pt x="3663" y="2686"/>
                  <a:pt x="3930" y="2466"/>
                </a:cubicBezTo>
                <a:cubicBezTo>
                  <a:pt x="4197" y="2246"/>
                  <a:pt x="4474" y="2039"/>
                  <a:pt x="4762" y="1844"/>
                </a:cubicBezTo>
                <a:cubicBezTo>
                  <a:pt x="5049" y="1650"/>
                  <a:pt x="5346" y="1470"/>
                  <a:pt x="5652" y="1304"/>
                </a:cubicBezTo>
                <a:cubicBezTo>
                  <a:pt x="5958" y="1137"/>
                  <a:pt x="6273" y="985"/>
                  <a:pt x="6596" y="849"/>
                </a:cubicBezTo>
                <a:cubicBezTo>
                  <a:pt x="6919" y="712"/>
                  <a:pt x="7250" y="591"/>
                  <a:pt x="7588" y="486"/>
                </a:cubicBezTo>
                <a:cubicBezTo>
                  <a:pt x="7927" y="380"/>
                  <a:pt x="8272" y="291"/>
                  <a:pt x="8623" y="219"/>
                </a:cubicBezTo>
                <a:cubicBezTo>
                  <a:pt x="8975" y="147"/>
                  <a:pt x="9333" y="93"/>
                  <a:pt x="9696" y="56"/>
                </a:cubicBezTo>
                <a:cubicBezTo>
                  <a:pt x="10059" y="19"/>
                  <a:pt x="10427" y="0"/>
                  <a:pt x="1080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2" name="Shape 1012"/>
          <p:cNvSpPr/>
          <p:nvPr/>
        </p:nvSpPr>
        <p:spPr>
          <a:xfrm>
            <a:off x="5537913" y="840158"/>
            <a:ext cx="387036" cy="3870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000" y="14116"/>
                </a:moveTo>
                <a:lnTo>
                  <a:pt x="6601" y="14212"/>
                </a:lnTo>
                <a:cubicBezTo>
                  <a:pt x="6658" y="16509"/>
                  <a:pt x="8550" y="18334"/>
                  <a:pt x="10848" y="18308"/>
                </a:cubicBezTo>
                <a:cubicBezTo>
                  <a:pt x="13146" y="18282"/>
                  <a:pt x="14996" y="16414"/>
                  <a:pt x="15000" y="14116"/>
                </a:cubicBezTo>
                <a:close/>
                <a:moveTo>
                  <a:pt x="16702" y="5229"/>
                </a:moveTo>
                <a:lnTo>
                  <a:pt x="12462" y="9526"/>
                </a:lnTo>
                <a:lnTo>
                  <a:pt x="16702" y="10147"/>
                </a:lnTo>
                <a:lnTo>
                  <a:pt x="16702" y="9191"/>
                </a:lnTo>
                <a:lnTo>
                  <a:pt x="14586" y="8880"/>
                </a:lnTo>
                <a:lnTo>
                  <a:pt x="16702" y="6736"/>
                </a:lnTo>
                <a:close/>
                <a:moveTo>
                  <a:pt x="4898" y="5229"/>
                </a:moveTo>
                <a:lnTo>
                  <a:pt x="4898" y="6736"/>
                </a:lnTo>
                <a:lnTo>
                  <a:pt x="7014" y="8880"/>
                </a:lnTo>
                <a:lnTo>
                  <a:pt x="4898" y="9191"/>
                </a:lnTo>
                <a:lnTo>
                  <a:pt x="4898" y="10147"/>
                </a:lnTo>
                <a:lnTo>
                  <a:pt x="9138" y="9526"/>
                </a:lnTo>
                <a:close/>
                <a:moveTo>
                  <a:pt x="10800" y="0"/>
                </a:move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3" name="Shape 1013"/>
          <p:cNvSpPr/>
          <p:nvPr/>
        </p:nvSpPr>
        <p:spPr>
          <a:xfrm>
            <a:off x="4378481" y="844581"/>
            <a:ext cx="378195" cy="378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11" y="14767"/>
                </a:moveTo>
                <a:cubicBezTo>
                  <a:pt x="13064" y="15857"/>
                  <a:pt x="12008" y="16574"/>
                  <a:pt x="10830" y="16586"/>
                </a:cubicBezTo>
                <a:cubicBezTo>
                  <a:pt x="9652" y="16598"/>
                  <a:pt x="8582" y="15904"/>
                  <a:pt x="8112" y="14823"/>
                </a:cubicBezTo>
                <a:lnTo>
                  <a:pt x="6927" y="15338"/>
                </a:lnTo>
                <a:cubicBezTo>
                  <a:pt x="7604" y="16895"/>
                  <a:pt x="9146" y="17895"/>
                  <a:pt x="10844" y="17878"/>
                </a:cubicBezTo>
                <a:cubicBezTo>
                  <a:pt x="12541" y="17860"/>
                  <a:pt x="14063" y="16828"/>
                  <a:pt x="14706" y="15258"/>
                </a:cubicBezTo>
                <a:close/>
                <a:moveTo>
                  <a:pt x="6253" y="6577"/>
                </a:moveTo>
                <a:cubicBezTo>
                  <a:pt x="5672" y="6556"/>
                  <a:pt x="5085" y="6685"/>
                  <a:pt x="4554" y="6967"/>
                </a:cubicBezTo>
                <a:cubicBezTo>
                  <a:pt x="3491" y="7532"/>
                  <a:pt x="2811" y="8622"/>
                  <a:pt x="2772" y="9824"/>
                </a:cubicBezTo>
                <a:lnTo>
                  <a:pt x="4106" y="9868"/>
                </a:lnTo>
                <a:cubicBezTo>
                  <a:pt x="4130" y="9143"/>
                  <a:pt x="4539" y="8487"/>
                  <a:pt x="5180" y="8146"/>
                </a:cubicBezTo>
                <a:cubicBezTo>
                  <a:pt x="5821" y="7806"/>
                  <a:pt x="6594" y="7834"/>
                  <a:pt x="7208" y="8221"/>
                </a:cubicBezTo>
                <a:cubicBezTo>
                  <a:pt x="7823" y="8607"/>
                  <a:pt x="8183" y="9292"/>
                  <a:pt x="8154" y="10017"/>
                </a:cubicBezTo>
                <a:lnTo>
                  <a:pt x="9488" y="10071"/>
                </a:lnTo>
                <a:cubicBezTo>
                  <a:pt x="9536" y="8868"/>
                  <a:pt x="8938" y="7731"/>
                  <a:pt x="7919" y="7091"/>
                </a:cubicBezTo>
                <a:cubicBezTo>
                  <a:pt x="7410" y="6770"/>
                  <a:pt x="6834" y="6598"/>
                  <a:pt x="6253" y="6577"/>
                </a:cubicBezTo>
                <a:close/>
                <a:moveTo>
                  <a:pt x="15374" y="6577"/>
                </a:moveTo>
                <a:cubicBezTo>
                  <a:pt x="14793" y="6556"/>
                  <a:pt x="14206" y="6685"/>
                  <a:pt x="13675" y="6967"/>
                </a:cubicBezTo>
                <a:cubicBezTo>
                  <a:pt x="12612" y="7532"/>
                  <a:pt x="11932" y="8622"/>
                  <a:pt x="11893" y="9824"/>
                </a:cubicBezTo>
                <a:lnTo>
                  <a:pt x="13227" y="9868"/>
                </a:lnTo>
                <a:cubicBezTo>
                  <a:pt x="13251" y="9143"/>
                  <a:pt x="13660" y="8487"/>
                  <a:pt x="14301" y="8146"/>
                </a:cubicBezTo>
                <a:cubicBezTo>
                  <a:pt x="14942" y="7806"/>
                  <a:pt x="15715" y="7834"/>
                  <a:pt x="16329" y="8221"/>
                </a:cubicBezTo>
                <a:cubicBezTo>
                  <a:pt x="16944" y="8607"/>
                  <a:pt x="17304" y="9292"/>
                  <a:pt x="17275" y="10017"/>
                </a:cubicBezTo>
                <a:lnTo>
                  <a:pt x="18609" y="10071"/>
                </a:lnTo>
                <a:cubicBezTo>
                  <a:pt x="18657" y="8868"/>
                  <a:pt x="18059" y="7731"/>
                  <a:pt x="17040" y="7091"/>
                </a:cubicBezTo>
                <a:cubicBezTo>
                  <a:pt x="16531" y="6770"/>
                  <a:pt x="15955" y="6598"/>
                  <a:pt x="15374" y="6577"/>
                </a:cubicBezTo>
                <a:close/>
                <a:moveTo>
                  <a:pt x="10800" y="0"/>
                </a:moveTo>
                <a:lnTo>
                  <a:pt x="11904" y="56"/>
                </a:lnTo>
                <a:lnTo>
                  <a:pt x="12977" y="219"/>
                </a:lnTo>
                <a:lnTo>
                  <a:pt x="14012" y="486"/>
                </a:lnTo>
                <a:lnTo>
                  <a:pt x="15004" y="849"/>
                </a:lnTo>
                <a:lnTo>
                  <a:pt x="15948" y="1304"/>
                </a:lnTo>
                <a:lnTo>
                  <a:pt x="16838" y="1844"/>
                </a:lnTo>
                <a:lnTo>
                  <a:pt x="17670" y="2466"/>
                </a:lnTo>
                <a:lnTo>
                  <a:pt x="18437" y="3163"/>
                </a:lnTo>
                <a:lnTo>
                  <a:pt x="19134" y="3930"/>
                </a:lnTo>
                <a:lnTo>
                  <a:pt x="19756" y="4762"/>
                </a:lnTo>
                <a:lnTo>
                  <a:pt x="20296" y="5652"/>
                </a:lnTo>
                <a:lnTo>
                  <a:pt x="20751" y="6596"/>
                </a:lnTo>
                <a:lnTo>
                  <a:pt x="21114" y="7588"/>
                </a:lnTo>
                <a:lnTo>
                  <a:pt x="21381" y="8623"/>
                </a:lnTo>
                <a:lnTo>
                  <a:pt x="21544" y="9696"/>
                </a:lnTo>
                <a:lnTo>
                  <a:pt x="21600" y="10800"/>
                </a:lnTo>
                <a:lnTo>
                  <a:pt x="21544" y="11904"/>
                </a:lnTo>
                <a:lnTo>
                  <a:pt x="21381" y="12977"/>
                </a:lnTo>
                <a:lnTo>
                  <a:pt x="21114" y="14012"/>
                </a:lnTo>
                <a:lnTo>
                  <a:pt x="20751" y="15004"/>
                </a:lnTo>
                <a:lnTo>
                  <a:pt x="20296" y="15948"/>
                </a:lnTo>
                <a:lnTo>
                  <a:pt x="19756" y="16838"/>
                </a:lnTo>
                <a:lnTo>
                  <a:pt x="19134" y="17670"/>
                </a:lnTo>
                <a:lnTo>
                  <a:pt x="18437" y="18437"/>
                </a:lnTo>
                <a:lnTo>
                  <a:pt x="17670" y="19134"/>
                </a:lnTo>
                <a:lnTo>
                  <a:pt x="16838" y="19756"/>
                </a:lnTo>
                <a:lnTo>
                  <a:pt x="15948" y="20296"/>
                </a:lnTo>
                <a:lnTo>
                  <a:pt x="15004" y="20751"/>
                </a:lnTo>
                <a:lnTo>
                  <a:pt x="14012" y="21114"/>
                </a:lnTo>
                <a:lnTo>
                  <a:pt x="12977" y="21381"/>
                </a:lnTo>
                <a:lnTo>
                  <a:pt x="11904" y="21544"/>
                </a:lnTo>
                <a:cubicBezTo>
                  <a:pt x="11541" y="21581"/>
                  <a:pt x="11173" y="21600"/>
                  <a:pt x="10800" y="21600"/>
                </a:cubicBezTo>
                <a:cubicBezTo>
                  <a:pt x="10054" y="21600"/>
                  <a:pt x="9326" y="21524"/>
                  <a:pt x="8623" y="21381"/>
                </a:cubicBezTo>
                <a:cubicBezTo>
                  <a:pt x="8272" y="21309"/>
                  <a:pt x="7927" y="21220"/>
                  <a:pt x="7588" y="21114"/>
                </a:cubicBezTo>
                <a:cubicBezTo>
                  <a:pt x="7250" y="21009"/>
                  <a:pt x="6919" y="20888"/>
                  <a:pt x="6596" y="20751"/>
                </a:cubicBezTo>
                <a:cubicBezTo>
                  <a:pt x="6273" y="20615"/>
                  <a:pt x="5958" y="20463"/>
                  <a:pt x="5652" y="20296"/>
                </a:cubicBezTo>
                <a:cubicBezTo>
                  <a:pt x="5346" y="20130"/>
                  <a:pt x="5049" y="19950"/>
                  <a:pt x="4762" y="19756"/>
                </a:cubicBezTo>
                <a:cubicBezTo>
                  <a:pt x="4474" y="19561"/>
                  <a:pt x="4197" y="19354"/>
                  <a:pt x="3930" y="19134"/>
                </a:cubicBezTo>
                <a:cubicBezTo>
                  <a:pt x="3663" y="18914"/>
                  <a:pt x="3408" y="18681"/>
                  <a:pt x="3163" y="18437"/>
                </a:cubicBezTo>
                <a:cubicBezTo>
                  <a:pt x="2919" y="18192"/>
                  <a:pt x="2686" y="17937"/>
                  <a:pt x="2466" y="17670"/>
                </a:cubicBezTo>
                <a:cubicBezTo>
                  <a:pt x="2246" y="17403"/>
                  <a:pt x="2039" y="17126"/>
                  <a:pt x="1844" y="16838"/>
                </a:cubicBezTo>
                <a:cubicBezTo>
                  <a:pt x="1650" y="16551"/>
                  <a:pt x="1470" y="16254"/>
                  <a:pt x="1304" y="15948"/>
                </a:cubicBezTo>
                <a:cubicBezTo>
                  <a:pt x="1137" y="15642"/>
                  <a:pt x="985" y="15327"/>
                  <a:pt x="849" y="15004"/>
                </a:cubicBezTo>
                <a:cubicBezTo>
                  <a:pt x="712" y="14681"/>
                  <a:pt x="591" y="14350"/>
                  <a:pt x="486" y="14012"/>
                </a:cubicBezTo>
                <a:cubicBezTo>
                  <a:pt x="380" y="13673"/>
                  <a:pt x="291" y="13328"/>
                  <a:pt x="219" y="12977"/>
                </a:cubicBezTo>
                <a:cubicBezTo>
                  <a:pt x="147" y="12625"/>
                  <a:pt x="93" y="12267"/>
                  <a:pt x="56" y="11904"/>
                </a:cubicBezTo>
                <a:cubicBezTo>
                  <a:pt x="19" y="11541"/>
                  <a:pt x="0" y="11173"/>
                  <a:pt x="0" y="10800"/>
                </a:cubicBezTo>
                <a:cubicBezTo>
                  <a:pt x="0" y="10054"/>
                  <a:pt x="76" y="9326"/>
                  <a:pt x="219" y="8623"/>
                </a:cubicBezTo>
                <a:cubicBezTo>
                  <a:pt x="291" y="8272"/>
                  <a:pt x="380" y="7927"/>
                  <a:pt x="486" y="7588"/>
                </a:cubicBezTo>
                <a:cubicBezTo>
                  <a:pt x="591" y="7250"/>
                  <a:pt x="712" y="6919"/>
                  <a:pt x="849" y="6596"/>
                </a:cubicBezTo>
                <a:cubicBezTo>
                  <a:pt x="985" y="6273"/>
                  <a:pt x="1137" y="5958"/>
                  <a:pt x="1304" y="5652"/>
                </a:cubicBezTo>
                <a:cubicBezTo>
                  <a:pt x="1470" y="5346"/>
                  <a:pt x="1650" y="5049"/>
                  <a:pt x="1844" y="4762"/>
                </a:cubicBezTo>
                <a:cubicBezTo>
                  <a:pt x="2039" y="4474"/>
                  <a:pt x="2246" y="4197"/>
                  <a:pt x="2466" y="3930"/>
                </a:cubicBezTo>
                <a:cubicBezTo>
                  <a:pt x="2686" y="3663"/>
                  <a:pt x="2919" y="3408"/>
                  <a:pt x="3163" y="3163"/>
                </a:cubicBezTo>
                <a:cubicBezTo>
                  <a:pt x="3408" y="2919"/>
                  <a:pt x="3663" y="2686"/>
                  <a:pt x="3930" y="2466"/>
                </a:cubicBezTo>
                <a:cubicBezTo>
                  <a:pt x="4197" y="2246"/>
                  <a:pt x="4474" y="2039"/>
                  <a:pt x="4762" y="1844"/>
                </a:cubicBezTo>
                <a:cubicBezTo>
                  <a:pt x="5049" y="1650"/>
                  <a:pt x="5346" y="1470"/>
                  <a:pt x="5652" y="1304"/>
                </a:cubicBezTo>
                <a:cubicBezTo>
                  <a:pt x="5958" y="1137"/>
                  <a:pt x="6273" y="985"/>
                  <a:pt x="6596" y="849"/>
                </a:cubicBezTo>
                <a:cubicBezTo>
                  <a:pt x="6919" y="712"/>
                  <a:pt x="7250" y="591"/>
                  <a:pt x="7588" y="486"/>
                </a:cubicBezTo>
                <a:cubicBezTo>
                  <a:pt x="7927" y="380"/>
                  <a:pt x="8272" y="291"/>
                  <a:pt x="8623" y="219"/>
                </a:cubicBezTo>
                <a:cubicBezTo>
                  <a:pt x="8975" y="147"/>
                  <a:pt x="9333" y="93"/>
                  <a:pt x="9696" y="56"/>
                </a:cubicBezTo>
                <a:cubicBezTo>
                  <a:pt x="10059" y="19"/>
                  <a:pt x="10427" y="0"/>
                  <a:pt x="1080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4" name="Shape 1014"/>
          <p:cNvSpPr/>
          <p:nvPr/>
        </p:nvSpPr>
        <p:spPr>
          <a:xfrm rot="16200000" flipH="1">
            <a:off x="796390" y="2249268"/>
            <a:ext cx="1501019" cy="15633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30" y="9397"/>
                </a:moveTo>
                <a:lnTo>
                  <a:pt x="20630" y="12076"/>
                </a:lnTo>
                <a:cubicBezTo>
                  <a:pt x="20630" y="12361"/>
                  <a:pt x="20847" y="12591"/>
                  <a:pt x="21115" y="12591"/>
                </a:cubicBezTo>
                <a:cubicBezTo>
                  <a:pt x="21383" y="12591"/>
                  <a:pt x="21600" y="12361"/>
                  <a:pt x="21600" y="12076"/>
                </a:cubicBezTo>
                <a:lnTo>
                  <a:pt x="21600" y="9397"/>
                </a:lnTo>
                <a:cubicBezTo>
                  <a:pt x="21600" y="9113"/>
                  <a:pt x="21383" y="8882"/>
                  <a:pt x="21115" y="8882"/>
                </a:cubicBezTo>
                <a:cubicBezTo>
                  <a:pt x="20847" y="8882"/>
                  <a:pt x="20630" y="9113"/>
                  <a:pt x="20630" y="9397"/>
                </a:cubicBezTo>
                <a:close/>
                <a:moveTo>
                  <a:pt x="19126" y="8985"/>
                </a:moveTo>
                <a:lnTo>
                  <a:pt x="19126" y="12488"/>
                </a:lnTo>
                <a:cubicBezTo>
                  <a:pt x="19126" y="12773"/>
                  <a:pt x="19343" y="13003"/>
                  <a:pt x="19611" y="13003"/>
                </a:cubicBezTo>
                <a:cubicBezTo>
                  <a:pt x="19879" y="13003"/>
                  <a:pt x="20096" y="12773"/>
                  <a:pt x="20096" y="12488"/>
                </a:cubicBezTo>
                <a:lnTo>
                  <a:pt x="20096" y="8985"/>
                </a:lnTo>
                <a:cubicBezTo>
                  <a:pt x="20096" y="8701"/>
                  <a:pt x="19879" y="8470"/>
                  <a:pt x="19611" y="8470"/>
                </a:cubicBezTo>
                <a:cubicBezTo>
                  <a:pt x="19343" y="8470"/>
                  <a:pt x="19126" y="8701"/>
                  <a:pt x="19126" y="8985"/>
                </a:cubicBezTo>
                <a:close/>
                <a:moveTo>
                  <a:pt x="17623" y="8779"/>
                </a:moveTo>
                <a:lnTo>
                  <a:pt x="17623" y="12694"/>
                </a:lnTo>
                <a:cubicBezTo>
                  <a:pt x="17623" y="12979"/>
                  <a:pt x="17840" y="13210"/>
                  <a:pt x="18108" y="13210"/>
                </a:cubicBezTo>
                <a:cubicBezTo>
                  <a:pt x="18376" y="13210"/>
                  <a:pt x="18593" y="12979"/>
                  <a:pt x="18593" y="12694"/>
                </a:cubicBezTo>
                <a:lnTo>
                  <a:pt x="18593" y="8779"/>
                </a:lnTo>
                <a:cubicBezTo>
                  <a:pt x="18593" y="8495"/>
                  <a:pt x="18376" y="8264"/>
                  <a:pt x="18108" y="8264"/>
                </a:cubicBezTo>
                <a:cubicBezTo>
                  <a:pt x="17840" y="8264"/>
                  <a:pt x="17623" y="8495"/>
                  <a:pt x="17623" y="8779"/>
                </a:cubicBezTo>
                <a:close/>
                <a:moveTo>
                  <a:pt x="9694" y="9766"/>
                </a:moveTo>
                <a:cubicBezTo>
                  <a:pt x="9694" y="9601"/>
                  <a:pt x="9820" y="9467"/>
                  <a:pt x="9976" y="9467"/>
                </a:cubicBezTo>
                <a:lnTo>
                  <a:pt x="10402" y="9467"/>
                </a:lnTo>
                <a:lnTo>
                  <a:pt x="10402" y="8981"/>
                </a:lnTo>
                <a:cubicBezTo>
                  <a:pt x="10402" y="8972"/>
                  <a:pt x="10402" y="8963"/>
                  <a:pt x="10412" y="8955"/>
                </a:cubicBezTo>
                <a:lnTo>
                  <a:pt x="10389" y="8877"/>
                </a:lnTo>
                <a:cubicBezTo>
                  <a:pt x="10402" y="8712"/>
                  <a:pt x="10539" y="8590"/>
                  <a:pt x="10694" y="8605"/>
                </a:cubicBezTo>
                <a:lnTo>
                  <a:pt x="16498" y="9144"/>
                </a:lnTo>
                <a:cubicBezTo>
                  <a:pt x="16653" y="9158"/>
                  <a:pt x="16768" y="9303"/>
                  <a:pt x="16754" y="9468"/>
                </a:cubicBezTo>
                <a:cubicBezTo>
                  <a:pt x="16740" y="9633"/>
                  <a:pt x="16604" y="9755"/>
                  <a:pt x="16449" y="9740"/>
                </a:cubicBezTo>
                <a:cubicBezTo>
                  <a:pt x="14558" y="9565"/>
                  <a:pt x="12668" y="9389"/>
                  <a:pt x="10778" y="9213"/>
                </a:cubicBezTo>
                <a:lnTo>
                  <a:pt x="10778" y="9467"/>
                </a:lnTo>
                <a:lnTo>
                  <a:pt x="11203" y="9467"/>
                </a:lnTo>
                <a:cubicBezTo>
                  <a:pt x="11359" y="9467"/>
                  <a:pt x="11485" y="9601"/>
                  <a:pt x="11485" y="9766"/>
                </a:cubicBezTo>
                <a:cubicBezTo>
                  <a:pt x="11485" y="9932"/>
                  <a:pt x="11359" y="10066"/>
                  <a:pt x="11203" y="10066"/>
                </a:cubicBezTo>
                <a:cubicBezTo>
                  <a:pt x="11061" y="10066"/>
                  <a:pt x="10920" y="10066"/>
                  <a:pt x="10778" y="10066"/>
                </a:cubicBezTo>
                <a:lnTo>
                  <a:pt x="10778" y="10476"/>
                </a:lnTo>
                <a:lnTo>
                  <a:pt x="11203" y="10476"/>
                </a:lnTo>
                <a:cubicBezTo>
                  <a:pt x="11359" y="10476"/>
                  <a:pt x="11485" y="10610"/>
                  <a:pt x="11485" y="10775"/>
                </a:cubicBezTo>
                <a:cubicBezTo>
                  <a:pt x="11485" y="10940"/>
                  <a:pt x="11359" y="11074"/>
                  <a:pt x="11203" y="11074"/>
                </a:cubicBezTo>
                <a:cubicBezTo>
                  <a:pt x="11061" y="11074"/>
                  <a:pt x="10920" y="11074"/>
                  <a:pt x="10778" y="11074"/>
                </a:cubicBezTo>
                <a:lnTo>
                  <a:pt x="10778" y="11484"/>
                </a:lnTo>
                <a:lnTo>
                  <a:pt x="11203" y="11484"/>
                </a:lnTo>
                <a:cubicBezTo>
                  <a:pt x="11359" y="11484"/>
                  <a:pt x="11485" y="11618"/>
                  <a:pt x="11485" y="11784"/>
                </a:cubicBezTo>
                <a:cubicBezTo>
                  <a:pt x="11485" y="11949"/>
                  <a:pt x="11359" y="12083"/>
                  <a:pt x="11203" y="12083"/>
                </a:cubicBezTo>
                <a:cubicBezTo>
                  <a:pt x="11061" y="12083"/>
                  <a:pt x="10920" y="12083"/>
                  <a:pt x="10778" y="12083"/>
                </a:cubicBezTo>
                <a:lnTo>
                  <a:pt x="10778" y="12338"/>
                </a:lnTo>
                <a:lnTo>
                  <a:pt x="16422" y="11708"/>
                </a:lnTo>
                <a:cubicBezTo>
                  <a:pt x="16577" y="11691"/>
                  <a:pt x="16716" y="11810"/>
                  <a:pt x="16732" y="11975"/>
                </a:cubicBezTo>
                <a:cubicBezTo>
                  <a:pt x="16748" y="12139"/>
                  <a:pt x="16636" y="12286"/>
                  <a:pt x="16481" y="12303"/>
                </a:cubicBezTo>
                <a:cubicBezTo>
                  <a:pt x="14550" y="12519"/>
                  <a:pt x="12618" y="12735"/>
                  <a:pt x="10687" y="12950"/>
                </a:cubicBezTo>
                <a:cubicBezTo>
                  <a:pt x="10532" y="12967"/>
                  <a:pt x="10393" y="12848"/>
                  <a:pt x="10377" y="12684"/>
                </a:cubicBezTo>
                <a:cubicBezTo>
                  <a:pt x="10373" y="12647"/>
                  <a:pt x="10376" y="12611"/>
                  <a:pt x="10405" y="12582"/>
                </a:cubicBezTo>
                <a:lnTo>
                  <a:pt x="10402" y="12573"/>
                </a:lnTo>
                <a:lnTo>
                  <a:pt x="10402" y="12083"/>
                </a:lnTo>
                <a:lnTo>
                  <a:pt x="9976" y="12083"/>
                </a:lnTo>
                <a:cubicBezTo>
                  <a:pt x="9820" y="12083"/>
                  <a:pt x="9694" y="11949"/>
                  <a:pt x="9694" y="11784"/>
                </a:cubicBezTo>
                <a:cubicBezTo>
                  <a:pt x="9694" y="11618"/>
                  <a:pt x="9820" y="11484"/>
                  <a:pt x="9976" y="11484"/>
                </a:cubicBezTo>
                <a:lnTo>
                  <a:pt x="10402" y="11484"/>
                </a:lnTo>
                <a:lnTo>
                  <a:pt x="10402" y="11074"/>
                </a:lnTo>
                <a:lnTo>
                  <a:pt x="9976" y="11074"/>
                </a:lnTo>
                <a:cubicBezTo>
                  <a:pt x="9820" y="11074"/>
                  <a:pt x="9694" y="10940"/>
                  <a:pt x="9694" y="10775"/>
                </a:cubicBezTo>
                <a:cubicBezTo>
                  <a:pt x="9694" y="10610"/>
                  <a:pt x="9820" y="10476"/>
                  <a:pt x="9976" y="10476"/>
                </a:cubicBezTo>
                <a:lnTo>
                  <a:pt x="10402" y="10476"/>
                </a:lnTo>
                <a:lnTo>
                  <a:pt x="10402" y="10066"/>
                </a:lnTo>
                <a:lnTo>
                  <a:pt x="9976" y="10066"/>
                </a:lnTo>
                <a:cubicBezTo>
                  <a:pt x="9820" y="10066"/>
                  <a:pt x="9694" y="9932"/>
                  <a:pt x="9694" y="9766"/>
                </a:cubicBezTo>
                <a:close/>
                <a:moveTo>
                  <a:pt x="8644" y="564"/>
                </a:moveTo>
                <a:lnTo>
                  <a:pt x="8644" y="2256"/>
                </a:lnTo>
                <a:cubicBezTo>
                  <a:pt x="8644" y="2567"/>
                  <a:pt x="8882" y="2819"/>
                  <a:pt x="9175" y="2819"/>
                </a:cubicBezTo>
                <a:cubicBezTo>
                  <a:pt x="9468" y="2819"/>
                  <a:pt x="9706" y="2567"/>
                  <a:pt x="9706" y="2256"/>
                </a:cubicBezTo>
                <a:lnTo>
                  <a:pt x="9706" y="564"/>
                </a:lnTo>
                <a:cubicBezTo>
                  <a:pt x="9706" y="252"/>
                  <a:pt x="9468" y="0"/>
                  <a:pt x="9175" y="0"/>
                </a:cubicBezTo>
                <a:cubicBezTo>
                  <a:pt x="8882" y="0"/>
                  <a:pt x="8644" y="252"/>
                  <a:pt x="8644" y="564"/>
                </a:cubicBezTo>
                <a:close/>
                <a:moveTo>
                  <a:pt x="8644" y="19344"/>
                </a:moveTo>
                <a:lnTo>
                  <a:pt x="8644" y="21036"/>
                </a:lnTo>
                <a:cubicBezTo>
                  <a:pt x="8644" y="21348"/>
                  <a:pt x="8882" y="21600"/>
                  <a:pt x="9175" y="21600"/>
                </a:cubicBezTo>
                <a:cubicBezTo>
                  <a:pt x="9468" y="21600"/>
                  <a:pt x="9706" y="21348"/>
                  <a:pt x="9706" y="21036"/>
                </a:cubicBezTo>
                <a:lnTo>
                  <a:pt x="9706" y="19344"/>
                </a:lnTo>
                <a:cubicBezTo>
                  <a:pt x="9706" y="19033"/>
                  <a:pt x="9468" y="18781"/>
                  <a:pt x="9175" y="18781"/>
                </a:cubicBezTo>
                <a:cubicBezTo>
                  <a:pt x="8882" y="18781"/>
                  <a:pt x="8644" y="19033"/>
                  <a:pt x="8644" y="19344"/>
                </a:cubicBezTo>
                <a:close/>
                <a:moveTo>
                  <a:pt x="3801" y="10737"/>
                </a:moveTo>
                <a:cubicBezTo>
                  <a:pt x="3801" y="12204"/>
                  <a:pt x="4328" y="13671"/>
                  <a:pt x="5382" y="14791"/>
                </a:cubicBezTo>
                <a:cubicBezTo>
                  <a:pt x="7491" y="17030"/>
                  <a:pt x="10909" y="17030"/>
                  <a:pt x="13018" y="14791"/>
                </a:cubicBezTo>
                <a:lnTo>
                  <a:pt x="14313" y="13416"/>
                </a:lnTo>
                <a:lnTo>
                  <a:pt x="15757" y="13416"/>
                </a:lnTo>
                <a:cubicBezTo>
                  <a:pt x="16338" y="13416"/>
                  <a:pt x="16808" y="12916"/>
                  <a:pt x="16808" y="12299"/>
                </a:cubicBezTo>
                <a:lnTo>
                  <a:pt x="16808" y="10766"/>
                </a:lnTo>
                <a:lnTo>
                  <a:pt x="16835" y="10737"/>
                </a:lnTo>
                <a:lnTo>
                  <a:pt x="16808" y="10708"/>
                </a:lnTo>
                <a:lnTo>
                  <a:pt x="16808" y="9174"/>
                </a:lnTo>
                <a:cubicBezTo>
                  <a:pt x="16808" y="8558"/>
                  <a:pt x="16338" y="8058"/>
                  <a:pt x="15757" y="8058"/>
                </a:cubicBezTo>
                <a:lnTo>
                  <a:pt x="14313" y="8058"/>
                </a:lnTo>
                <a:cubicBezTo>
                  <a:pt x="13881" y="7600"/>
                  <a:pt x="13449" y="7141"/>
                  <a:pt x="13018" y="6683"/>
                </a:cubicBezTo>
                <a:cubicBezTo>
                  <a:pt x="10909" y="4444"/>
                  <a:pt x="7491" y="4444"/>
                  <a:pt x="5382" y="6683"/>
                </a:cubicBezTo>
                <a:cubicBezTo>
                  <a:pt x="4328" y="7802"/>
                  <a:pt x="3801" y="9270"/>
                  <a:pt x="3801" y="10737"/>
                </a:cubicBezTo>
                <a:close/>
                <a:moveTo>
                  <a:pt x="2867" y="18692"/>
                </a:moveTo>
                <a:cubicBezTo>
                  <a:pt x="2867" y="18837"/>
                  <a:pt x="2919" y="18981"/>
                  <a:pt x="3023" y="19091"/>
                </a:cubicBezTo>
                <a:cubicBezTo>
                  <a:pt x="3230" y="19311"/>
                  <a:pt x="3567" y="19311"/>
                  <a:pt x="3774" y="19091"/>
                </a:cubicBezTo>
                <a:lnTo>
                  <a:pt x="4900" y="17895"/>
                </a:lnTo>
                <a:cubicBezTo>
                  <a:pt x="5108" y="17675"/>
                  <a:pt x="5108" y="17318"/>
                  <a:pt x="4900" y="17097"/>
                </a:cubicBezTo>
                <a:cubicBezTo>
                  <a:pt x="4693" y="16877"/>
                  <a:pt x="4357" y="16877"/>
                  <a:pt x="4149" y="17097"/>
                </a:cubicBezTo>
                <a:lnTo>
                  <a:pt x="3023" y="18294"/>
                </a:lnTo>
                <a:cubicBezTo>
                  <a:pt x="2919" y="18404"/>
                  <a:pt x="2867" y="18548"/>
                  <a:pt x="2867" y="18692"/>
                </a:cubicBezTo>
                <a:close/>
                <a:moveTo>
                  <a:pt x="2867" y="2864"/>
                </a:moveTo>
                <a:cubicBezTo>
                  <a:pt x="2867" y="3008"/>
                  <a:pt x="2919" y="3153"/>
                  <a:pt x="3023" y="3263"/>
                </a:cubicBezTo>
                <a:lnTo>
                  <a:pt x="4149" y="4459"/>
                </a:lnTo>
                <a:cubicBezTo>
                  <a:pt x="4357" y="4679"/>
                  <a:pt x="4693" y="4679"/>
                  <a:pt x="4900" y="4459"/>
                </a:cubicBezTo>
                <a:cubicBezTo>
                  <a:pt x="5108" y="4239"/>
                  <a:pt x="5108" y="3882"/>
                  <a:pt x="4900" y="3661"/>
                </a:cubicBezTo>
                <a:lnTo>
                  <a:pt x="3774" y="2465"/>
                </a:lnTo>
                <a:cubicBezTo>
                  <a:pt x="3567" y="2245"/>
                  <a:pt x="3230" y="2245"/>
                  <a:pt x="3023" y="2465"/>
                </a:cubicBezTo>
                <a:cubicBezTo>
                  <a:pt x="2919" y="2575"/>
                  <a:pt x="2867" y="2720"/>
                  <a:pt x="2867" y="2864"/>
                </a:cubicBezTo>
                <a:close/>
                <a:moveTo>
                  <a:pt x="0" y="10800"/>
                </a:moveTo>
                <a:cubicBezTo>
                  <a:pt x="0" y="11111"/>
                  <a:pt x="238" y="11364"/>
                  <a:pt x="531" y="11364"/>
                </a:cubicBezTo>
                <a:lnTo>
                  <a:pt x="2124" y="11364"/>
                </a:lnTo>
                <a:cubicBezTo>
                  <a:pt x="2417" y="11364"/>
                  <a:pt x="2655" y="11111"/>
                  <a:pt x="2655" y="10800"/>
                </a:cubicBezTo>
                <a:cubicBezTo>
                  <a:pt x="2655" y="10489"/>
                  <a:pt x="2417" y="10236"/>
                  <a:pt x="2124" y="10236"/>
                </a:cubicBezTo>
                <a:lnTo>
                  <a:pt x="531" y="10236"/>
                </a:lnTo>
                <a:cubicBezTo>
                  <a:pt x="238" y="10236"/>
                  <a:pt x="0" y="10489"/>
                  <a:pt x="0" y="1080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  <a:endParaRPr/>
          </a:p>
        </p:txBody>
      </p:sp>
      <p:sp>
        <p:nvSpPr>
          <p:cNvPr id="1015" name="Shape 1015"/>
          <p:cNvSpPr/>
          <p:nvPr/>
        </p:nvSpPr>
        <p:spPr>
          <a:xfrm>
            <a:off x="-1" y="107422"/>
            <a:ext cx="9144001" cy="576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algn="ctr" defTabSz="877822">
              <a:lnSpc>
                <a:spcPct val="90000"/>
              </a:lnSpc>
              <a:spcBef>
                <a:spcPts val="800"/>
              </a:spcBef>
              <a:defRPr sz="3400">
                <a:solidFill>
                  <a:srgbClr val="404040"/>
                </a:solidFill>
              </a:defRPr>
            </a:lvl1pPr>
          </a:lstStyle>
          <a:p>
            <a:r>
              <a:t>A Prediction for Our Start-up Project</a:t>
            </a:r>
          </a:p>
        </p:txBody>
      </p:sp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roup 1019"/>
          <p:cNvGrpSpPr/>
          <p:nvPr/>
        </p:nvGrpSpPr>
        <p:grpSpPr>
          <a:xfrm>
            <a:off x="350520" y="1593850"/>
            <a:ext cx="498198" cy="413426"/>
            <a:chOff x="0" y="0"/>
            <a:chExt cx="498197" cy="413425"/>
          </a:xfrm>
        </p:grpSpPr>
        <p:sp>
          <p:nvSpPr>
            <p:cNvPr id="1017" name="Shape 1017"/>
            <p:cNvSpPr/>
            <p:nvPr/>
          </p:nvSpPr>
          <p:spPr>
            <a:xfrm>
              <a:off x="0" y="0"/>
              <a:ext cx="498198" cy="413426"/>
            </a:xfrm>
            <a:prstGeom prst="roundRect">
              <a:avLst>
                <a:gd name="adj" fmla="val 46079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18" name="Shape 1018"/>
            <p:cNvSpPr/>
            <p:nvPr/>
          </p:nvSpPr>
          <p:spPr>
            <a:xfrm>
              <a:off x="55795" y="31382"/>
              <a:ext cx="386607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022" name="Group 1022"/>
          <p:cNvGrpSpPr/>
          <p:nvPr/>
        </p:nvGrpSpPr>
        <p:grpSpPr>
          <a:xfrm>
            <a:off x="363220" y="1081137"/>
            <a:ext cx="498198" cy="413427"/>
            <a:chOff x="0" y="0"/>
            <a:chExt cx="498197" cy="413425"/>
          </a:xfrm>
        </p:grpSpPr>
        <p:sp>
          <p:nvSpPr>
            <p:cNvPr id="1020" name="Shape 1020"/>
            <p:cNvSpPr/>
            <p:nvPr/>
          </p:nvSpPr>
          <p:spPr>
            <a:xfrm>
              <a:off x="0" y="0"/>
              <a:ext cx="498198" cy="413426"/>
            </a:xfrm>
            <a:prstGeom prst="roundRect">
              <a:avLst>
                <a:gd name="adj" fmla="val 46079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21" name="Shape 1021"/>
            <p:cNvSpPr/>
            <p:nvPr/>
          </p:nvSpPr>
          <p:spPr>
            <a:xfrm>
              <a:off x="55795" y="31382"/>
              <a:ext cx="386607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…</a:t>
              </a:r>
            </a:p>
          </p:txBody>
        </p:sp>
      </p:grpSp>
      <p:sp>
        <p:nvSpPr>
          <p:cNvPr id="1023" name="Shape 1023"/>
          <p:cNvSpPr/>
          <p:nvPr/>
        </p:nvSpPr>
        <p:spPr>
          <a:xfrm>
            <a:off x="192779" y="710485"/>
            <a:ext cx="766374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/>
            </a:lvl1pPr>
          </a:lstStyle>
          <a:p>
            <a:r>
              <a:t>Updates</a:t>
            </a:r>
          </a:p>
        </p:txBody>
      </p:sp>
      <p:grpSp>
        <p:nvGrpSpPr>
          <p:cNvPr id="1026" name="Group 1026"/>
          <p:cNvGrpSpPr/>
          <p:nvPr/>
        </p:nvGrpSpPr>
        <p:grpSpPr>
          <a:xfrm>
            <a:off x="1010919" y="1360169"/>
            <a:ext cx="813680" cy="413426"/>
            <a:chOff x="0" y="0"/>
            <a:chExt cx="813679" cy="413425"/>
          </a:xfrm>
        </p:grpSpPr>
        <p:sp>
          <p:nvSpPr>
            <p:cNvPr id="1024" name="Shape 1024"/>
            <p:cNvSpPr/>
            <p:nvPr/>
          </p:nvSpPr>
          <p:spPr>
            <a:xfrm>
              <a:off x="0" y="0"/>
              <a:ext cx="813680" cy="413426"/>
            </a:xfrm>
            <a:prstGeom prst="roundRect">
              <a:avLst>
                <a:gd name="adj" fmla="val 46079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25" name="Shape 1025"/>
            <p:cNvSpPr/>
            <p:nvPr/>
          </p:nvSpPr>
          <p:spPr>
            <a:xfrm>
              <a:off x="55795" y="31382"/>
              <a:ext cx="702090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…</a:t>
              </a:r>
            </a:p>
          </p:txBody>
        </p:sp>
      </p:grpSp>
      <p:grpSp>
        <p:nvGrpSpPr>
          <p:cNvPr id="1029" name="Group 1029"/>
          <p:cNvGrpSpPr/>
          <p:nvPr/>
        </p:nvGrpSpPr>
        <p:grpSpPr>
          <a:xfrm>
            <a:off x="1010919" y="1852929"/>
            <a:ext cx="813680" cy="413426"/>
            <a:chOff x="0" y="0"/>
            <a:chExt cx="813679" cy="413425"/>
          </a:xfrm>
        </p:grpSpPr>
        <p:sp>
          <p:nvSpPr>
            <p:cNvPr id="1027" name="Shape 1027"/>
            <p:cNvSpPr/>
            <p:nvPr/>
          </p:nvSpPr>
          <p:spPr>
            <a:xfrm>
              <a:off x="0" y="0"/>
              <a:ext cx="813680" cy="413426"/>
            </a:xfrm>
            <a:prstGeom prst="roundRect">
              <a:avLst>
                <a:gd name="adj" fmla="val 46079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28" name="Shape 1028"/>
            <p:cNvSpPr/>
            <p:nvPr/>
          </p:nvSpPr>
          <p:spPr>
            <a:xfrm>
              <a:off x="55795" y="31382"/>
              <a:ext cx="702090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$300</a:t>
              </a:r>
            </a:p>
          </p:txBody>
        </p:sp>
      </p:grpSp>
      <p:sp>
        <p:nvSpPr>
          <p:cNvPr id="1030" name="Shape 1030"/>
          <p:cNvSpPr/>
          <p:nvPr/>
        </p:nvSpPr>
        <p:spPr>
          <a:xfrm>
            <a:off x="1177905" y="1064329"/>
            <a:ext cx="479706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/>
            </a:lvl1pPr>
          </a:lstStyle>
          <a:p>
            <a:r>
              <a:t>Goal</a:t>
            </a:r>
          </a:p>
        </p:txBody>
      </p:sp>
      <p:grpSp>
        <p:nvGrpSpPr>
          <p:cNvPr id="1033" name="Group 1033"/>
          <p:cNvGrpSpPr/>
          <p:nvPr/>
        </p:nvGrpSpPr>
        <p:grpSpPr>
          <a:xfrm>
            <a:off x="1974100" y="2129788"/>
            <a:ext cx="498200" cy="413427"/>
            <a:chOff x="0" y="0"/>
            <a:chExt cx="498198" cy="413425"/>
          </a:xfrm>
        </p:grpSpPr>
        <p:sp>
          <p:nvSpPr>
            <p:cNvPr id="1031" name="Shape 1031"/>
            <p:cNvSpPr/>
            <p:nvPr/>
          </p:nvSpPr>
          <p:spPr>
            <a:xfrm>
              <a:off x="0" y="0"/>
              <a:ext cx="498199" cy="413426"/>
            </a:xfrm>
            <a:prstGeom prst="roundRect">
              <a:avLst>
                <a:gd name="adj" fmla="val 46079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32" name="Shape 1032"/>
            <p:cNvSpPr/>
            <p:nvPr/>
          </p:nvSpPr>
          <p:spPr>
            <a:xfrm>
              <a:off x="55796" y="31382"/>
              <a:ext cx="386607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036" name="Group 1036"/>
          <p:cNvGrpSpPr/>
          <p:nvPr/>
        </p:nvGrpSpPr>
        <p:grpSpPr>
          <a:xfrm>
            <a:off x="1974100" y="1576069"/>
            <a:ext cx="498200" cy="413426"/>
            <a:chOff x="0" y="0"/>
            <a:chExt cx="498198" cy="413425"/>
          </a:xfrm>
        </p:grpSpPr>
        <p:sp>
          <p:nvSpPr>
            <p:cNvPr id="1034" name="Shape 1034"/>
            <p:cNvSpPr/>
            <p:nvPr/>
          </p:nvSpPr>
          <p:spPr>
            <a:xfrm>
              <a:off x="0" y="0"/>
              <a:ext cx="498199" cy="413426"/>
            </a:xfrm>
            <a:prstGeom prst="roundRect">
              <a:avLst>
                <a:gd name="adj" fmla="val 46079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35" name="Shape 1035"/>
            <p:cNvSpPr/>
            <p:nvPr/>
          </p:nvSpPr>
          <p:spPr>
            <a:xfrm>
              <a:off x="55796" y="31382"/>
              <a:ext cx="386607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…</a:t>
              </a:r>
            </a:p>
          </p:txBody>
        </p:sp>
      </p:grpSp>
      <p:sp>
        <p:nvSpPr>
          <p:cNvPr id="1037" name="Shape 1037"/>
          <p:cNvSpPr/>
          <p:nvPr/>
        </p:nvSpPr>
        <p:spPr>
          <a:xfrm>
            <a:off x="1741343" y="1143439"/>
            <a:ext cx="963709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/>
            </a:lvl1pPr>
          </a:lstStyle>
          <a:p>
            <a:r>
              <a:t>Comments</a:t>
            </a:r>
          </a:p>
        </p:txBody>
      </p:sp>
      <p:grpSp>
        <p:nvGrpSpPr>
          <p:cNvPr id="1040" name="Group 1040"/>
          <p:cNvGrpSpPr/>
          <p:nvPr/>
        </p:nvGrpSpPr>
        <p:grpSpPr>
          <a:xfrm>
            <a:off x="2647200" y="2406650"/>
            <a:ext cx="498200" cy="413426"/>
            <a:chOff x="0" y="0"/>
            <a:chExt cx="498198" cy="413425"/>
          </a:xfrm>
        </p:grpSpPr>
        <p:sp>
          <p:nvSpPr>
            <p:cNvPr id="1038" name="Shape 1038"/>
            <p:cNvSpPr/>
            <p:nvPr/>
          </p:nvSpPr>
          <p:spPr>
            <a:xfrm>
              <a:off x="0" y="0"/>
              <a:ext cx="498199" cy="413426"/>
            </a:xfrm>
            <a:prstGeom prst="roundRect">
              <a:avLst>
                <a:gd name="adj" fmla="val 46079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39" name="Shape 1039"/>
            <p:cNvSpPr/>
            <p:nvPr/>
          </p:nvSpPr>
          <p:spPr>
            <a:xfrm>
              <a:off x="55796" y="31382"/>
              <a:ext cx="386607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15</a:t>
              </a:r>
            </a:p>
          </p:txBody>
        </p:sp>
      </p:grpSp>
      <p:grpSp>
        <p:nvGrpSpPr>
          <p:cNvPr id="1043" name="Group 1043"/>
          <p:cNvGrpSpPr/>
          <p:nvPr/>
        </p:nvGrpSpPr>
        <p:grpSpPr>
          <a:xfrm>
            <a:off x="2647200" y="1852929"/>
            <a:ext cx="498200" cy="413426"/>
            <a:chOff x="0" y="0"/>
            <a:chExt cx="498198" cy="413425"/>
          </a:xfrm>
        </p:grpSpPr>
        <p:sp>
          <p:nvSpPr>
            <p:cNvPr id="1041" name="Shape 1041"/>
            <p:cNvSpPr/>
            <p:nvPr/>
          </p:nvSpPr>
          <p:spPr>
            <a:xfrm>
              <a:off x="0" y="0"/>
              <a:ext cx="498199" cy="413426"/>
            </a:xfrm>
            <a:prstGeom prst="roundRect">
              <a:avLst>
                <a:gd name="adj" fmla="val 46079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42" name="Shape 1042"/>
            <p:cNvSpPr/>
            <p:nvPr/>
          </p:nvSpPr>
          <p:spPr>
            <a:xfrm>
              <a:off x="55796" y="31382"/>
              <a:ext cx="386607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…</a:t>
              </a:r>
            </a:p>
          </p:txBody>
        </p:sp>
      </p:grpSp>
      <p:sp>
        <p:nvSpPr>
          <p:cNvPr id="1044" name="Shape 1044"/>
          <p:cNvSpPr/>
          <p:nvPr/>
        </p:nvSpPr>
        <p:spPr>
          <a:xfrm>
            <a:off x="2536843" y="1346269"/>
            <a:ext cx="718910" cy="467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1300"/>
            </a:pPr>
            <a:r>
              <a:t>Reward</a:t>
            </a:r>
          </a:p>
          <a:p>
            <a:pPr algn="ctr">
              <a:defRPr sz="1300"/>
            </a:pPr>
            <a:r>
              <a:t>Average</a:t>
            </a:r>
          </a:p>
        </p:txBody>
      </p:sp>
      <p:grpSp>
        <p:nvGrpSpPr>
          <p:cNvPr id="1047" name="Group 1047"/>
          <p:cNvGrpSpPr/>
          <p:nvPr/>
        </p:nvGrpSpPr>
        <p:grpSpPr>
          <a:xfrm>
            <a:off x="3294900" y="2683510"/>
            <a:ext cx="498200" cy="413426"/>
            <a:chOff x="0" y="0"/>
            <a:chExt cx="498198" cy="413425"/>
          </a:xfrm>
        </p:grpSpPr>
        <p:sp>
          <p:nvSpPr>
            <p:cNvPr id="1045" name="Shape 1045"/>
            <p:cNvSpPr/>
            <p:nvPr/>
          </p:nvSpPr>
          <p:spPr>
            <a:xfrm>
              <a:off x="0" y="0"/>
              <a:ext cx="498199" cy="413426"/>
            </a:xfrm>
            <a:prstGeom prst="roundRect">
              <a:avLst>
                <a:gd name="adj" fmla="val 46079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46" name="Shape 1046"/>
            <p:cNvSpPr/>
            <p:nvPr/>
          </p:nvSpPr>
          <p:spPr>
            <a:xfrm>
              <a:off x="55796" y="31382"/>
              <a:ext cx="386607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30</a:t>
              </a:r>
            </a:p>
          </p:txBody>
        </p:sp>
      </p:grpSp>
      <p:grpSp>
        <p:nvGrpSpPr>
          <p:cNvPr id="1050" name="Group 1050"/>
          <p:cNvGrpSpPr/>
          <p:nvPr/>
        </p:nvGrpSpPr>
        <p:grpSpPr>
          <a:xfrm>
            <a:off x="3294900" y="2129788"/>
            <a:ext cx="498200" cy="413427"/>
            <a:chOff x="0" y="0"/>
            <a:chExt cx="498198" cy="413425"/>
          </a:xfrm>
        </p:grpSpPr>
        <p:sp>
          <p:nvSpPr>
            <p:cNvPr id="1048" name="Shape 1048"/>
            <p:cNvSpPr/>
            <p:nvPr/>
          </p:nvSpPr>
          <p:spPr>
            <a:xfrm>
              <a:off x="0" y="0"/>
              <a:ext cx="498199" cy="413426"/>
            </a:xfrm>
            <a:prstGeom prst="roundRect">
              <a:avLst>
                <a:gd name="adj" fmla="val 46079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49" name="Shape 1049"/>
            <p:cNvSpPr/>
            <p:nvPr/>
          </p:nvSpPr>
          <p:spPr>
            <a:xfrm>
              <a:off x="55796" y="31382"/>
              <a:ext cx="386607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…</a:t>
              </a:r>
            </a:p>
          </p:txBody>
        </p:sp>
      </p:grpSp>
      <p:sp>
        <p:nvSpPr>
          <p:cNvPr id="1051" name="Shape 1051"/>
          <p:cNvSpPr/>
          <p:nvPr/>
        </p:nvSpPr>
        <p:spPr>
          <a:xfrm>
            <a:off x="3155906" y="1792110"/>
            <a:ext cx="776184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/>
            </a:lvl1pPr>
          </a:lstStyle>
          <a:p>
            <a:r>
              <a:t>Duration</a:t>
            </a:r>
          </a:p>
        </p:txBody>
      </p:sp>
      <p:grpSp>
        <p:nvGrpSpPr>
          <p:cNvPr id="1054" name="Group 1054"/>
          <p:cNvGrpSpPr/>
          <p:nvPr/>
        </p:nvGrpSpPr>
        <p:grpSpPr>
          <a:xfrm>
            <a:off x="3929900" y="2950210"/>
            <a:ext cx="718914" cy="413426"/>
            <a:chOff x="0" y="0"/>
            <a:chExt cx="718912" cy="413425"/>
          </a:xfrm>
        </p:grpSpPr>
        <p:sp>
          <p:nvSpPr>
            <p:cNvPr id="1052" name="Shape 1052"/>
            <p:cNvSpPr/>
            <p:nvPr/>
          </p:nvSpPr>
          <p:spPr>
            <a:xfrm>
              <a:off x="0" y="0"/>
              <a:ext cx="718913" cy="413426"/>
            </a:xfrm>
            <a:prstGeom prst="roundRect">
              <a:avLst>
                <a:gd name="adj" fmla="val 46079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53" name="Shape 1053"/>
            <p:cNvSpPr/>
            <p:nvPr/>
          </p:nvSpPr>
          <p:spPr>
            <a:xfrm>
              <a:off x="55795" y="31382"/>
              <a:ext cx="607323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0.47</a:t>
              </a:r>
            </a:p>
          </p:txBody>
        </p:sp>
      </p:grpSp>
      <p:grpSp>
        <p:nvGrpSpPr>
          <p:cNvPr id="1057" name="Group 1057"/>
          <p:cNvGrpSpPr/>
          <p:nvPr/>
        </p:nvGrpSpPr>
        <p:grpSpPr>
          <a:xfrm>
            <a:off x="3929900" y="2406650"/>
            <a:ext cx="718914" cy="413426"/>
            <a:chOff x="0" y="0"/>
            <a:chExt cx="718912" cy="413425"/>
          </a:xfrm>
        </p:grpSpPr>
        <p:sp>
          <p:nvSpPr>
            <p:cNvPr id="1055" name="Shape 1055"/>
            <p:cNvSpPr/>
            <p:nvPr/>
          </p:nvSpPr>
          <p:spPr>
            <a:xfrm>
              <a:off x="0" y="0"/>
              <a:ext cx="718913" cy="413426"/>
            </a:xfrm>
            <a:prstGeom prst="roundRect">
              <a:avLst>
                <a:gd name="adj" fmla="val 46079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56" name="Shape 1056"/>
            <p:cNvSpPr/>
            <p:nvPr/>
          </p:nvSpPr>
          <p:spPr>
            <a:xfrm>
              <a:off x="55795" y="31382"/>
              <a:ext cx="607323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…</a:t>
              </a:r>
            </a:p>
          </p:txBody>
        </p:sp>
      </p:grpSp>
      <p:sp>
        <p:nvSpPr>
          <p:cNvPr id="1058" name="Shape 1058"/>
          <p:cNvSpPr/>
          <p:nvPr/>
        </p:nvSpPr>
        <p:spPr>
          <a:xfrm>
            <a:off x="3929899" y="1978522"/>
            <a:ext cx="718911" cy="467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1300"/>
            </a:pPr>
            <a:r>
              <a:t>Reward</a:t>
            </a:r>
          </a:p>
          <a:p>
            <a:pPr algn="ctr">
              <a:defRPr sz="1300"/>
            </a:pPr>
            <a:r>
              <a:t>CV</a:t>
            </a:r>
          </a:p>
        </p:txBody>
      </p:sp>
      <p:grpSp>
        <p:nvGrpSpPr>
          <p:cNvPr id="1061" name="Group 1061"/>
          <p:cNvGrpSpPr/>
          <p:nvPr/>
        </p:nvGrpSpPr>
        <p:grpSpPr>
          <a:xfrm>
            <a:off x="4798314" y="3227070"/>
            <a:ext cx="498199" cy="413426"/>
            <a:chOff x="0" y="0"/>
            <a:chExt cx="498197" cy="413425"/>
          </a:xfrm>
        </p:grpSpPr>
        <p:sp>
          <p:nvSpPr>
            <p:cNvPr id="1059" name="Shape 1059"/>
            <p:cNvSpPr/>
            <p:nvPr/>
          </p:nvSpPr>
          <p:spPr>
            <a:xfrm>
              <a:off x="0" y="0"/>
              <a:ext cx="498198" cy="413426"/>
            </a:xfrm>
            <a:prstGeom prst="roundRect">
              <a:avLst>
                <a:gd name="adj" fmla="val 46079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60" name="Shape 1060"/>
            <p:cNvSpPr/>
            <p:nvPr/>
          </p:nvSpPr>
          <p:spPr>
            <a:xfrm>
              <a:off x="55795" y="31382"/>
              <a:ext cx="386607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22</a:t>
              </a:r>
            </a:p>
          </p:txBody>
        </p:sp>
      </p:grpSp>
      <p:grpSp>
        <p:nvGrpSpPr>
          <p:cNvPr id="1064" name="Group 1064"/>
          <p:cNvGrpSpPr/>
          <p:nvPr/>
        </p:nvGrpSpPr>
        <p:grpSpPr>
          <a:xfrm>
            <a:off x="4798314" y="2673350"/>
            <a:ext cx="498199" cy="413426"/>
            <a:chOff x="0" y="0"/>
            <a:chExt cx="498197" cy="413425"/>
          </a:xfrm>
        </p:grpSpPr>
        <p:sp>
          <p:nvSpPr>
            <p:cNvPr id="1062" name="Shape 1062"/>
            <p:cNvSpPr/>
            <p:nvPr/>
          </p:nvSpPr>
          <p:spPr>
            <a:xfrm>
              <a:off x="0" y="0"/>
              <a:ext cx="498198" cy="413426"/>
            </a:xfrm>
            <a:prstGeom prst="roundRect">
              <a:avLst>
                <a:gd name="adj" fmla="val 46079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63" name="Shape 1063"/>
            <p:cNvSpPr/>
            <p:nvPr/>
          </p:nvSpPr>
          <p:spPr>
            <a:xfrm>
              <a:off x="55795" y="31382"/>
              <a:ext cx="386607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…</a:t>
              </a:r>
            </a:p>
          </p:txBody>
        </p:sp>
      </p:grpSp>
      <p:sp>
        <p:nvSpPr>
          <p:cNvPr id="1065" name="Shape 1065"/>
          <p:cNvSpPr/>
          <p:nvPr/>
        </p:nvSpPr>
        <p:spPr>
          <a:xfrm>
            <a:off x="4798314" y="2355991"/>
            <a:ext cx="47970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/>
            </a:lvl1pPr>
          </a:lstStyle>
          <a:p>
            <a:r>
              <a:t>Date</a:t>
            </a:r>
          </a:p>
        </p:txBody>
      </p:sp>
      <p:grpSp>
        <p:nvGrpSpPr>
          <p:cNvPr id="1068" name="Group 1068"/>
          <p:cNvGrpSpPr/>
          <p:nvPr/>
        </p:nvGrpSpPr>
        <p:grpSpPr>
          <a:xfrm>
            <a:off x="5446014" y="3503929"/>
            <a:ext cx="498199" cy="413427"/>
            <a:chOff x="0" y="0"/>
            <a:chExt cx="498197" cy="413425"/>
          </a:xfrm>
        </p:grpSpPr>
        <p:sp>
          <p:nvSpPr>
            <p:cNvPr id="1066" name="Shape 1066"/>
            <p:cNvSpPr/>
            <p:nvPr/>
          </p:nvSpPr>
          <p:spPr>
            <a:xfrm>
              <a:off x="0" y="0"/>
              <a:ext cx="498198" cy="413426"/>
            </a:xfrm>
            <a:prstGeom prst="roundRect">
              <a:avLst>
                <a:gd name="adj" fmla="val 46079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67" name="Shape 1067"/>
            <p:cNvSpPr/>
            <p:nvPr/>
          </p:nvSpPr>
          <p:spPr>
            <a:xfrm>
              <a:off x="55795" y="31382"/>
              <a:ext cx="386607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1071" name="Group 1071"/>
          <p:cNvGrpSpPr/>
          <p:nvPr/>
        </p:nvGrpSpPr>
        <p:grpSpPr>
          <a:xfrm>
            <a:off x="5446014" y="2950210"/>
            <a:ext cx="498199" cy="413426"/>
            <a:chOff x="0" y="0"/>
            <a:chExt cx="498197" cy="413425"/>
          </a:xfrm>
        </p:grpSpPr>
        <p:sp>
          <p:nvSpPr>
            <p:cNvPr id="1069" name="Shape 1069"/>
            <p:cNvSpPr/>
            <p:nvPr/>
          </p:nvSpPr>
          <p:spPr>
            <a:xfrm>
              <a:off x="0" y="0"/>
              <a:ext cx="498198" cy="413426"/>
            </a:xfrm>
            <a:prstGeom prst="roundRect">
              <a:avLst>
                <a:gd name="adj" fmla="val 46079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0" name="Shape 1070"/>
            <p:cNvSpPr/>
            <p:nvPr/>
          </p:nvSpPr>
          <p:spPr>
            <a:xfrm>
              <a:off x="55795" y="31382"/>
              <a:ext cx="386607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…</a:t>
              </a:r>
            </a:p>
          </p:txBody>
        </p:sp>
      </p:grpSp>
      <p:sp>
        <p:nvSpPr>
          <p:cNvPr id="1072" name="Shape 1072"/>
          <p:cNvSpPr/>
          <p:nvPr/>
        </p:nvSpPr>
        <p:spPr>
          <a:xfrm>
            <a:off x="5335657" y="2515891"/>
            <a:ext cx="718911" cy="467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1300"/>
            </a:pPr>
            <a:r>
              <a:t>Reward</a:t>
            </a:r>
          </a:p>
          <a:p>
            <a:pPr algn="ctr">
              <a:defRPr sz="1300"/>
            </a:pPr>
            <a:r>
              <a:t>Levels</a:t>
            </a:r>
          </a:p>
        </p:txBody>
      </p:sp>
      <p:grpSp>
        <p:nvGrpSpPr>
          <p:cNvPr id="1075" name="Group 1075"/>
          <p:cNvGrpSpPr/>
          <p:nvPr/>
        </p:nvGrpSpPr>
        <p:grpSpPr>
          <a:xfrm>
            <a:off x="6093714" y="3775709"/>
            <a:ext cx="616877" cy="413427"/>
            <a:chOff x="0" y="0"/>
            <a:chExt cx="616876" cy="413425"/>
          </a:xfrm>
        </p:grpSpPr>
        <p:sp>
          <p:nvSpPr>
            <p:cNvPr id="1073" name="Shape 1073"/>
            <p:cNvSpPr/>
            <p:nvPr/>
          </p:nvSpPr>
          <p:spPr>
            <a:xfrm>
              <a:off x="0" y="0"/>
              <a:ext cx="616877" cy="413426"/>
            </a:xfrm>
            <a:prstGeom prst="roundRect">
              <a:avLst>
                <a:gd name="adj" fmla="val 46079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4" name="Shape 1074"/>
            <p:cNvSpPr/>
            <p:nvPr/>
          </p:nvSpPr>
          <p:spPr>
            <a:xfrm>
              <a:off x="55796" y="31382"/>
              <a:ext cx="505284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Nov</a:t>
              </a:r>
            </a:p>
          </p:txBody>
        </p:sp>
      </p:grpSp>
      <p:grpSp>
        <p:nvGrpSpPr>
          <p:cNvPr id="1078" name="Group 1078"/>
          <p:cNvGrpSpPr/>
          <p:nvPr/>
        </p:nvGrpSpPr>
        <p:grpSpPr>
          <a:xfrm>
            <a:off x="6068314" y="3232150"/>
            <a:ext cx="616877" cy="413426"/>
            <a:chOff x="0" y="0"/>
            <a:chExt cx="616876" cy="413425"/>
          </a:xfrm>
        </p:grpSpPr>
        <p:sp>
          <p:nvSpPr>
            <p:cNvPr id="1076" name="Shape 1076"/>
            <p:cNvSpPr/>
            <p:nvPr/>
          </p:nvSpPr>
          <p:spPr>
            <a:xfrm>
              <a:off x="0" y="0"/>
              <a:ext cx="616877" cy="413426"/>
            </a:xfrm>
            <a:prstGeom prst="roundRect">
              <a:avLst>
                <a:gd name="adj" fmla="val 46079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7" name="Shape 1077"/>
            <p:cNvSpPr/>
            <p:nvPr/>
          </p:nvSpPr>
          <p:spPr>
            <a:xfrm>
              <a:off x="55796" y="31382"/>
              <a:ext cx="505284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…</a:t>
              </a:r>
            </a:p>
          </p:txBody>
        </p:sp>
      </p:grpSp>
      <p:sp>
        <p:nvSpPr>
          <p:cNvPr id="1079" name="Shape 1079"/>
          <p:cNvSpPr/>
          <p:nvPr/>
        </p:nvSpPr>
        <p:spPr>
          <a:xfrm>
            <a:off x="6077603" y="2940191"/>
            <a:ext cx="598298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/>
            </a:lvl1pPr>
          </a:lstStyle>
          <a:p>
            <a:r>
              <a:t>Month</a:t>
            </a:r>
          </a:p>
        </p:txBody>
      </p:sp>
      <p:grpSp>
        <p:nvGrpSpPr>
          <p:cNvPr id="1082" name="Group 1082"/>
          <p:cNvGrpSpPr/>
          <p:nvPr/>
        </p:nvGrpSpPr>
        <p:grpSpPr>
          <a:xfrm>
            <a:off x="6847392" y="3620768"/>
            <a:ext cx="963712" cy="413426"/>
            <a:chOff x="0" y="0"/>
            <a:chExt cx="963711" cy="413425"/>
          </a:xfrm>
        </p:grpSpPr>
        <p:sp>
          <p:nvSpPr>
            <p:cNvPr id="1080" name="Shape 1080"/>
            <p:cNvSpPr/>
            <p:nvPr/>
          </p:nvSpPr>
          <p:spPr>
            <a:xfrm>
              <a:off x="0" y="0"/>
              <a:ext cx="963712" cy="413426"/>
            </a:xfrm>
            <a:prstGeom prst="roundRect">
              <a:avLst>
                <a:gd name="adj" fmla="val 46079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1" name="Shape 1081"/>
            <p:cNvSpPr/>
            <p:nvPr/>
          </p:nvSpPr>
          <p:spPr>
            <a:xfrm>
              <a:off x="55795" y="31382"/>
              <a:ext cx="852121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…</a:t>
              </a:r>
            </a:p>
          </p:txBody>
        </p:sp>
      </p:grpSp>
      <p:grpSp>
        <p:nvGrpSpPr>
          <p:cNvPr id="1085" name="Group 1085"/>
          <p:cNvGrpSpPr/>
          <p:nvPr/>
        </p:nvGrpSpPr>
        <p:grpSpPr>
          <a:xfrm>
            <a:off x="6847392" y="4119581"/>
            <a:ext cx="963712" cy="413427"/>
            <a:chOff x="0" y="0"/>
            <a:chExt cx="963711" cy="413425"/>
          </a:xfrm>
        </p:grpSpPr>
        <p:sp>
          <p:nvSpPr>
            <p:cNvPr id="1083" name="Shape 1083"/>
            <p:cNvSpPr/>
            <p:nvPr/>
          </p:nvSpPr>
          <p:spPr>
            <a:xfrm>
              <a:off x="0" y="0"/>
              <a:ext cx="963712" cy="413426"/>
            </a:xfrm>
            <a:prstGeom prst="roundRect">
              <a:avLst>
                <a:gd name="adj" fmla="val 46079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4" name="Shape 1084"/>
            <p:cNvSpPr/>
            <p:nvPr/>
          </p:nvSpPr>
          <p:spPr>
            <a:xfrm>
              <a:off x="55795" y="31382"/>
              <a:ext cx="852121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Design</a:t>
              </a:r>
            </a:p>
          </p:txBody>
        </p:sp>
      </p:grpSp>
      <p:sp>
        <p:nvSpPr>
          <p:cNvPr id="1086" name="Shape 1086"/>
          <p:cNvSpPr/>
          <p:nvPr/>
        </p:nvSpPr>
        <p:spPr>
          <a:xfrm>
            <a:off x="6916456" y="3289369"/>
            <a:ext cx="825583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/>
            </a:lvl1pPr>
          </a:lstStyle>
          <a:p>
            <a:r>
              <a:t>Category</a:t>
            </a:r>
          </a:p>
        </p:txBody>
      </p:sp>
      <p:grpSp>
        <p:nvGrpSpPr>
          <p:cNvPr id="1089" name="Group 1089"/>
          <p:cNvGrpSpPr/>
          <p:nvPr/>
        </p:nvGrpSpPr>
        <p:grpSpPr>
          <a:xfrm>
            <a:off x="82668" y="1404460"/>
            <a:ext cx="105650" cy="350661"/>
            <a:chOff x="0" y="0"/>
            <a:chExt cx="105649" cy="350659"/>
          </a:xfrm>
        </p:grpSpPr>
        <p:sp>
          <p:nvSpPr>
            <p:cNvPr id="1087" name="Shape 1087"/>
            <p:cNvSpPr/>
            <p:nvPr/>
          </p:nvSpPr>
          <p:spPr>
            <a:xfrm>
              <a:off x="0" y="122363"/>
              <a:ext cx="105650" cy="105934"/>
            </a:xfrm>
            <a:prstGeom prst="roundRect">
              <a:avLst>
                <a:gd name="adj" fmla="val 46202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8" name="Shape 1088"/>
            <p:cNvSpPr/>
            <p:nvPr/>
          </p:nvSpPr>
          <p:spPr>
            <a:xfrm>
              <a:off x="14297" y="0"/>
              <a:ext cx="77055" cy="350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1119" name="Shape 1119"/>
          <p:cNvSpPr/>
          <p:nvPr/>
        </p:nvSpPr>
        <p:spPr>
          <a:xfrm>
            <a:off x="181880" y="1417387"/>
            <a:ext cx="218867" cy="134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120" name="Shape 1120"/>
          <p:cNvSpPr/>
          <p:nvPr/>
        </p:nvSpPr>
        <p:spPr>
          <a:xfrm>
            <a:off x="184334" y="1603022"/>
            <a:ext cx="189551" cy="901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121" name="Shape 1121"/>
          <p:cNvSpPr/>
          <p:nvPr/>
        </p:nvSpPr>
        <p:spPr>
          <a:xfrm>
            <a:off x="1788732" y="1864425"/>
            <a:ext cx="196951" cy="67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122" name="Shape 1122"/>
          <p:cNvSpPr/>
          <p:nvPr/>
        </p:nvSpPr>
        <p:spPr>
          <a:xfrm>
            <a:off x="1788800" y="2187183"/>
            <a:ext cx="196921" cy="67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123" name="Shape 1123"/>
          <p:cNvSpPr/>
          <p:nvPr/>
        </p:nvSpPr>
        <p:spPr>
          <a:xfrm>
            <a:off x="841238" y="1676131"/>
            <a:ext cx="194027" cy="55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124" name="Shape 1124"/>
          <p:cNvSpPr/>
          <p:nvPr/>
        </p:nvSpPr>
        <p:spPr>
          <a:xfrm>
            <a:off x="839174" y="1876422"/>
            <a:ext cx="202177" cy="64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125" name="Shape 1125"/>
          <p:cNvSpPr/>
          <p:nvPr/>
        </p:nvSpPr>
        <p:spPr>
          <a:xfrm>
            <a:off x="2455086" y="2155006"/>
            <a:ext cx="209365" cy="861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126" name="Shape 1126"/>
          <p:cNvSpPr/>
          <p:nvPr/>
        </p:nvSpPr>
        <p:spPr>
          <a:xfrm>
            <a:off x="2455131" y="2431900"/>
            <a:ext cx="209366" cy="861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127" name="Shape 1127"/>
          <p:cNvSpPr/>
          <p:nvPr/>
        </p:nvSpPr>
        <p:spPr>
          <a:xfrm>
            <a:off x="3126729" y="2434979"/>
            <a:ext cx="186888" cy="798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128" name="Shape 1128"/>
          <p:cNvSpPr/>
          <p:nvPr/>
        </p:nvSpPr>
        <p:spPr>
          <a:xfrm>
            <a:off x="3126776" y="2711880"/>
            <a:ext cx="186889" cy="798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129" name="Shape 1129"/>
          <p:cNvSpPr/>
          <p:nvPr/>
        </p:nvSpPr>
        <p:spPr>
          <a:xfrm>
            <a:off x="3779307" y="2735008"/>
            <a:ext cx="182556" cy="678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130" name="Shape 1130"/>
          <p:cNvSpPr/>
          <p:nvPr/>
        </p:nvSpPr>
        <p:spPr>
          <a:xfrm>
            <a:off x="3780451" y="2974828"/>
            <a:ext cx="179114" cy="640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131" name="Shape 1131"/>
          <p:cNvSpPr/>
          <p:nvPr/>
        </p:nvSpPr>
        <p:spPr>
          <a:xfrm>
            <a:off x="4617995" y="2966183"/>
            <a:ext cx="193615" cy="70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132" name="Shape 1132"/>
          <p:cNvSpPr/>
          <p:nvPr/>
        </p:nvSpPr>
        <p:spPr>
          <a:xfrm>
            <a:off x="4618058" y="3276971"/>
            <a:ext cx="193593" cy="70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133" name="Shape 1133"/>
          <p:cNvSpPr/>
          <p:nvPr/>
        </p:nvSpPr>
        <p:spPr>
          <a:xfrm>
            <a:off x="5277844" y="3255399"/>
            <a:ext cx="186888" cy="798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134" name="Shape 1134"/>
          <p:cNvSpPr/>
          <p:nvPr/>
        </p:nvSpPr>
        <p:spPr>
          <a:xfrm>
            <a:off x="5277891" y="3532300"/>
            <a:ext cx="186888" cy="798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135" name="Shape 1135"/>
          <p:cNvSpPr/>
          <p:nvPr/>
        </p:nvSpPr>
        <p:spPr>
          <a:xfrm>
            <a:off x="5928111" y="3551383"/>
            <a:ext cx="166433" cy="663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136" name="Shape 1136"/>
          <p:cNvSpPr/>
          <p:nvPr/>
        </p:nvSpPr>
        <p:spPr>
          <a:xfrm>
            <a:off x="5929384" y="3800693"/>
            <a:ext cx="188707" cy="725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137" name="Shape 1137"/>
          <p:cNvSpPr/>
          <p:nvPr/>
        </p:nvSpPr>
        <p:spPr>
          <a:xfrm>
            <a:off x="6707318" y="3906248"/>
            <a:ext cx="150623" cy="251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138" name="Shape 1138"/>
          <p:cNvSpPr/>
          <p:nvPr/>
        </p:nvSpPr>
        <p:spPr>
          <a:xfrm>
            <a:off x="6688133" y="4088495"/>
            <a:ext cx="215219" cy="79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grpSp>
        <p:nvGrpSpPr>
          <p:cNvPr id="1112" name="Group 1112"/>
          <p:cNvGrpSpPr/>
          <p:nvPr/>
        </p:nvGrpSpPr>
        <p:grpSpPr>
          <a:xfrm>
            <a:off x="7914192" y="3852326"/>
            <a:ext cx="1111349" cy="413426"/>
            <a:chOff x="0" y="0"/>
            <a:chExt cx="1111347" cy="413425"/>
          </a:xfrm>
        </p:grpSpPr>
        <p:sp>
          <p:nvSpPr>
            <p:cNvPr id="1110" name="Shape 1110"/>
            <p:cNvSpPr/>
            <p:nvPr/>
          </p:nvSpPr>
          <p:spPr>
            <a:xfrm>
              <a:off x="0" y="0"/>
              <a:ext cx="1111348" cy="413426"/>
            </a:xfrm>
            <a:prstGeom prst="roundRect">
              <a:avLst>
                <a:gd name="adj" fmla="val 46079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11" name="Shape 1111"/>
            <p:cNvSpPr/>
            <p:nvPr/>
          </p:nvSpPr>
          <p:spPr>
            <a:xfrm>
              <a:off x="55796" y="31382"/>
              <a:ext cx="999756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Success</a:t>
              </a:r>
            </a:p>
          </p:txBody>
        </p:sp>
      </p:grpSp>
      <p:grpSp>
        <p:nvGrpSpPr>
          <p:cNvPr id="1115" name="Group 1115"/>
          <p:cNvGrpSpPr/>
          <p:nvPr/>
        </p:nvGrpSpPr>
        <p:grpSpPr>
          <a:xfrm>
            <a:off x="7914192" y="4386836"/>
            <a:ext cx="1111349" cy="413426"/>
            <a:chOff x="0" y="0"/>
            <a:chExt cx="1111347" cy="413425"/>
          </a:xfrm>
        </p:grpSpPr>
        <p:sp>
          <p:nvSpPr>
            <p:cNvPr id="1113" name="Shape 1113"/>
            <p:cNvSpPr/>
            <p:nvPr/>
          </p:nvSpPr>
          <p:spPr>
            <a:xfrm>
              <a:off x="0" y="0"/>
              <a:ext cx="1111348" cy="413426"/>
            </a:xfrm>
            <a:prstGeom prst="roundRect">
              <a:avLst>
                <a:gd name="adj" fmla="val 46079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14" name="Shape 1114"/>
            <p:cNvSpPr/>
            <p:nvPr/>
          </p:nvSpPr>
          <p:spPr>
            <a:xfrm>
              <a:off x="55796" y="31382"/>
              <a:ext cx="999756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Failure</a:t>
              </a:r>
            </a:p>
          </p:txBody>
        </p:sp>
      </p:grpSp>
      <p:sp>
        <p:nvSpPr>
          <p:cNvPr id="1139" name="Shape 1139"/>
          <p:cNvSpPr/>
          <p:nvPr/>
        </p:nvSpPr>
        <p:spPr>
          <a:xfrm>
            <a:off x="7787864" y="4181602"/>
            <a:ext cx="158912" cy="37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140" name="Shape 1140"/>
          <p:cNvSpPr/>
          <p:nvPr/>
        </p:nvSpPr>
        <p:spPr>
          <a:xfrm>
            <a:off x="7787921" y="4433764"/>
            <a:ext cx="158924" cy="3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118" name="Shape 1118"/>
          <p:cNvSpPr/>
          <p:nvPr/>
        </p:nvSpPr>
        <p:spPr>
          <a:xfrm>
            <a:off x="-1" y="107422"/>
            <a:ext cx="9144001" cy="576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algn="ctr" defTabSz="877822">
              <a:lnSpc>
                <a:spcPct val="90000"/>
              </a:lnSpc>
              <a:spcBef>
                <a:spcPts val="800"/>
              </a:spcBef>
              <a:defRPr sz="3400">
                <a:solidFill>
                  <a:srgbClr val="404040"/>
                </a:solidFill>
              </a:defRPr>
            </a:lvl1pPr>
          </a:lstStyle>
          <a:p>
            <a:r>
              <a:t>Simulation of Decision Tree Process</a:t>
            </a:r>
          </a:p>
        </p:txBody>
      </p:sp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4" name="Group 1144"/>
          <p:cNvGrpSpPr/>
          <p:nvPr/>
        </p:nvGrpSpPr>
        <p:grpSpPr>
          <a:xfrm>
            <a:off x="350520" y="1593850"/>
            <a:ext cx="498198" cy="413426"/>
            <a:chOff x="0" y="0"/>
            <a:chExt cx="498197" cy="413425"/>
          </a:xfrm>
        </p:grpSpPr>
        <p:sp>
          <p:nvSpPr>
            <p:cNvPr id="1142" name="Shape 1142"/>
            <p:cNvSpPr/>
            <p:nvPr/>
          </p:nvSpPr>
          <p:spPr>
            <a:xfrm>
              <a:off x="0" y="0"/>
              <a:ext cx="498198" cy="413426"/>
            </a:xfrm>
            <a:prstGeom prst="roundRect">
              <a:avLst>
                <a:gd name="adj" fmla="val 46079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43" name="Shape 1143"/>
            <p:cNvSpPr/>
            <p:nvPr/>
          </p:nvSpPr>
          <p:spPr>
            <a:xfrm>
              <a:off x="55795" y="31382"/>
              <a:ext cx="386607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147" name="Group 1147"/>
          <p:cNvGrpSpPr/>
          <p:nvPr/>
        </p:nvGrpSpPr>
        <p:grpSpPr>
          <a:xfrm>
            <a:off x="363220" y="1081137"/>
            <a:ext cx="498198" cy="413427"/>
            <a:chOff x="0" y="0"/>
            <a:chExt cx="498197" cy="413425"/>
          </a:xfrm>
        </p:grpSpPr>
        <p:sp>
          <p:nvSpPr>
            <p:cNvPr id="1145" name="Shape 1145"/>
            <p:cNvSpPr/>
            <p:nvPr/>
          </p:nvSpPr>
          <p:spPr>
            <a:xfrm>
              <a:off x="0" y="0"/>
              <a:ext cx="498198" cy="413426"/>
            </a:xfrm>
            <a:prstGeom prst="roundRect">
              <a:avLst>
                <a:gd name="adj" fmla="val 46079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46" name="Shape 1146"/>
            <p:cNvSpPr/>
            <p:nvPr/>
          </p:nvSpPr>
          <p:spPr>
            <a:xfrm>
              <a:off x="55795" y="31382"/>
              <a:ext cx="386607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…</a:t>
              </a:r>
            </a:p>
          </p:txBody>
        </p:sp>
      </p:grpSp>
      <p:sp>
        <p:nvSpPr>
          <p:cNvPr id="1148" name="Shape 1148"/>
          <p:cNvSpPr/>
          <p:nvPr/>
        </p:nvSpPr>
        <p:spPr>
          <a:xfrm>
            <a:off x="192779" y="710485"/>
            <a:ext cx="766374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/>
            </a:lvl1pPr>
          </a:lstStyle>
          <a:p>
            <a:r>
              <a:t>Updates</a:t>
            </a:r>
          </a:p>
        </p:txBody>
      </p:sp>
      <p:grpSp>
        <p:nvGrpSpPr>
          <p:cNvPr id="1151" name="Group 1151"/>
          <p:cNvGrpSpPr/>
          <p:nvPr/>
        </p:nvGrpSpPr>
        <p:grpSpPr>
          <a:xfrm>
            <a:off x="1010919" y="1360169"/>
            <a:ext cx="813680" cy="413426"/>
            <a:chOff x="0" y="0"/>
            <a:chExt cx="813679" cy="413425"/>
          </a:xfrm>
        </p:grpSpPr>
        <p:sp>
          <p:nvSpPr>
            <p:cNvPr id="1149" name="Shape 1149"/>
            <p:cNvSpPr/>
            <p:nvPr/>
          </p:nvSpPr>
          <p:spPr>
            <a:xfrm>
              <a:off x="0" y="0"/>
              <a:ext cx="813680" cy="413426"/>
            </a:xfrm>
            <a:prstGeom prst="roundRect">
              <a:avLst>
                <a:gd name="adj" fmla="val 46079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50" name="Shape 1150"/>
            <p:cNvSpPr/>
            <p:nvPr/>
          </p:nvSpPr>
          <p:spPr>
            <a:xfrm>
              <a:off x="55795" y="31382"/>
              <a:ext cx="702090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…</a:t>
              </a:r>
            </a:p>
          </p:txBody>
        </p:sp>
      </p:grpSp>
      <p:grpSp>
        <p:nvGrpSpPr>
          <p:cNvPr id="1154" name="Group 1154"/>
          <p:cNvGrpSpPr/>
          <p:nvPr/>
        </p:nvGrpSpPr>
        <p:grpSpPr>
          <a:xfrm>
            <a:off x="1010919" y="1852929"/>
            <a:ext cx="813680" cy="413426"/>
            <a:chOff x="0" y="0"/>
            <a:chExt cx="813679" cy="413425"/>
          </a:xfrm>
        </p:grpSpPr>
        <p:sp>
          <p:nvSpPr>
            <p:cNvPr id="1152" name="Shape 1152"/>
            <p:cNvSpPr/>
            <p:nvPr/>
          </p:nvSpPr>
          <p:spPr>
            <a:xfrm>
              <a:off x="0" y="0"/>
              <a:ext cx="813680" cy="413426"/>
            </a:xfrm>
            <a:prstGeom prst="roundRect">
              <a:avLst>
                <a:gd name="adj" fmla="val 46079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53" name="Shape 1153"/>
            <p:cNvSpPr/>
            <p:nvPr/>
          </p:nvSpPr>
          <p:spPr>
            <a:xfrm>
              <a:off x="55795" y="31382"/>
              <a:ext cx="702090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$300</a:t>
              </a:r>
            </a:p>
          </p:txBody>
        </p:sp>
      </p:grpSp>
      <p:sp>
        <p:nvSpPr>
          <p:cNvPr id="1155" name="Shape 1155"/>
          <p:cNvSpPr/>
          <p:nvPr/>
        </p:nvSpPr>
        <p:spPr>
          <a:xfrm>
            <a:off x="1177905" y="1064329"/>
            <a:ext cx="479706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/>
            </a:lvl1pPr>
          </a:lstStyle>
          <a:p>
            <a:r>
              <a:t>Goal</a:t>
            </a:r>
          </a:p>
        </p:txBody>
      </p:sp>
      <p:grpSp>
        <p:nvGrpSpPr>
          <p:cNvPr id="1158" name="Group 1158"/>
          <p:cNvGrpSpPr/>
          <p:nvPr/>
        </p:nvGrpSpPr>
        <p:grpSpPr>
          <a:xfrm>
            <a:off x="1974100" y="2129788"/>
            <a:ext cx="498200" cy="413427"/>
            <a:chOff x="0" y="0"/>
            <a:chExt cx="498198" cy="413425"/>
          </a:xfrm>
        </p:grpSpPr>
        <p:sp>
          <p:nvSpPr>
            <p:cNvPr id="1156" name="Shape 1156"/>
            <p:cNvSpPr/>
            <p:nvPr/>
          </p:nvSpPr>
          <p:spPr>
            <a:xfrm>
              <a:off x="0" y="0"/>
              <a:ext cx="498199" cy="413426"/>
            </a:xfrm>
            <a:prstGeom prst="roundRect">
              <a:avLst>
                <a:gd name="adj" fmla="val 46079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57" name="Shape 1157"/>
            <p:cNvSpPr/>
            <p:nvPr/>
          </p:nvSpPr>
          <p:spPr>
            <a:xfrm>
              <a:off x="55796" y="31382"/>
              <a:ext cx="386607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161" name="Group 1161"/>
          <p:cNvGrpSpPr/>
          <p:nvPr/>
        </p:nvGrpSpPr>
        <p:grpSpPr>
          <a:xfrm>
            <a:off x="1974100" y="1576069"/>
            <a:ext cx="498200" cy="413426"/>
            <a:chOff x="0" y="0"/>
            <a:chExt cx="498198" cy="413425"/>
          </a:xfrm>
        </p:grpSpPr>
        <p:sp>
          <p:nvSpPr>
            <p:cNvPr id="1159" name="Shape 1159"/>
            <p:cNvSpPr/>
            <p:nvPr/>
          </p:nvSpPr>
          <p:spPr>
            <a:xfrm>
              <a:off x="0" y="0"/>
              <a:ext cx="498199" cy="413426"/>
            </a:xfrm>
            <a:prstGeom prst="roundRect">
              <a:avLst>
                <a:gd name="adj" fmla="val 46079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60" name="Shape 1160"/>
            <p:cNvSpPr/>
            <p:nvPr/>
          </p:nvSpPr>
          <p:spPr>
            <a:xfrm>
              <a:off x="55796" y="31382"/>
              <a:ext cx="386607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…</a:t>
              </a:r>
            </a:p>
          </p:txBody>
        </p:sp>
      </p:grpSp>
      <p:sp>
        <p:nvSpPr>
          <p:cNvPr id="1162" name="Shape 1162"/>
          <p:cNvSpPr/>
          <p:nvPr/>
        </p:nvSpPr>
        <p:spPr>
          <a:xfrm>
            <a:off x="1741343" y="1143439"/>
            <a:ext cx="963709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/>
            </a:lvl1pPr>
          </a:lstStyle>
          <a:p>
            <a:r>
              <a:t>Comments</a:t>
            </a:r>
          </a:p>
        </p:txBody>
      </p:sp>
      <p:grpSp>
        <p:nvGrpSpPr>
          <p:cNvPr id="1165" name="Group 1165"/>
          <p:cNvGrpSpPr/>
          <p:nvPr/>
        </p:nvGrpSpPr>
        <p:grpSpPr>
          <a:xfrm>
            <a:off x="2647200" y="2406650"/>
            <a:ext cx="498200" cy="413426"/>
            <a:chOff x="0" y="0"/>
            <a:chExt cx="498198" cy="413425"/>
          </a:xfrm>
        </p:grpSpPr>
        <p:sp>
          <p:nvSpPr>
            <p:cNvPr id="1163" name="Shape 1163"/>
            <p:cNvSpPr/>
            <p:nvPr/>
          </p:nvSpPr>
          <p:spPr>
            <a:xfrm>
              <a:off x="0" y="0"/>
              <a:ext cx="498199" cy="413426"/>
            </a:xfrm>
            <a:prstGeom prst="roundRect">
              <a:avLst>
                <a:gd name="adj" fmla="val 46079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64" name="Shape 1164"/>
            <p:cNvSpPr/>
            <p:nvPr/>
          </p:nvSpPr>
          <p:spPr>
            <a:xfrm>
              <a:off x="55796" y="31382"/>
              <a:ext cx="386607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15</a:t>
              </a:r>
            </a:p>
          </p:txBody>
        </p:sp>
      </p:grpSp>
      <p:grpSp>
        <p:nvGrpSpPr>
          <p:cNvPr id="1168" name="Group 1168"/>
          <p:cNvGrpSpPr/>
          <p:nvPr/>
        </p:nvGrpSpPr>
        <p:grpSpPr>
          <a:xfrm>
            <a:off x="2647200" y="1852929"/>
            <a:ext cx="498200" cy="413426"/>
            <a:chOff x="0" y="0"/>
            <a:chExt cx="498198" cy="413425"/>
          </a:xfrm>
        </p:grpSpPr>
        <p:sp>
          <p:nvSpPr>
            <p:cNvPr id="1166" name="Shape 1166"/>
            <p:cNvSpPr/>
            <p:nvPr/>
          </p:nvSpPr>
          <p:spPr>
            <a:xfrm>
              <a:off x="0" y="0"/>
              <a:ext cx="498199" cy="413426"/>
            </a:xfrm>
            <a:prstGeom prst="roundRect">
              <a:avLst>
                <a:gd name="adj" fmla="val 46079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67" name="Shape 1167"/>
            <p:cNvSpPr/>
            <p:nvPr/>
          </p:nvSpPr>
          <p:spPr>
            <a:xfrm>
              <a:off x="55796" y="31382"/>
              <a:ext cx="386607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…</a:t>
              </a:r>
            </a:p>
          </p:txBody>
        </p:sp>
      </p:grpSp>
      <p:sp>
        <p:nvSpPr>
          <p:cNvPr id="1169" name="Shape 1169"/>
          <p:cNvSpPr/>
          <p:nvPr/>
        </p:nvSpPr>
        <p:spPr>
          <a:xfrm>
            <a:off x="2536843" y="1346269"/>
            <a:ext cx="718910" cy="467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1300"/>
            </a:pPr>
            <a:r>
              <a:t>Reward</a:t>
            </a:r>
          </a:p>
          <a:p>
            <a:pPr algn="ctr">
              <a:defRPr sz="1300"/>
            </a:pPr>
            <a:r>
              <a:t>Average</a:t>
            </a:r>
          </a:p>
        </p:txBody>
      </p:sp>
      <p:grpSp>
        <p:nvGrpSpPr>
          <p:cNvPr id="1172" name="Group 1172"/>
          <p:cNvGrpSpPr/>
          <p:nvPr/>
        </p:nvGrpSpPr>
        <p:grpSpPr>
          <a:xfrm>
            <a:off x="3294900" y="2683510"/>
            <a:ext cx="498200" cy="413426"/>
            <a:chOff x="0" y="0"/>
            <a:chExt cx="498198" cy="413425"/>
          </a:xfrm>
        </p:grpSpPr>
        <p:sp>
          <p:nvSpPr>
            <p:cNvPr id="1170" name="Shape 1170"/>
            <p:cNvSpPr/>
            <p:nvPr/>
          </p:nvSpPr>
          <p:spPr>
            <a:xfrm>
              <a:off x="0" y="0"/>
              <a:ext cx="498199" cy="413426"/>
            </a:xfrm>
            <a:prstGeom prst="roundRect">
              <a:avLst>
                <a:gd name="adj" fmla="val 46079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71" name="Shape 1171"/>
            <p:cNvSpPr/>
            <p:nvPr/>
          </p:nvSpPr>
          <p:spPr>
            <a:xfrm>
              <a:off x="55796" y="31382"/>
              <a:ext cx="386607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30</a:t>
              </a:r>
            </a:p>
          </p:txBody>
        </p:sp>
      </p:grpSp>
      <p:grpSp>
        <p:nvGrpSpPr>
          <p:cNvPr id="1175" name="Group 1175"/>
          <p:cNvGrpSpPr/>
          <p:nvPr/>
        </p:nvGrpSpPr>
        <p:grpSpPr>
          <a:xfrm>
            <a:off x="3294900" y="2129788"/>
            <a:ext cx="498200" cy="413427"/>
            <a:chOff x="0" y="0"/>
            <a:chExt cx="498198" cy="413425"/>
          </a:xfrm>
        </p:grpSpPr>
        <p:sp>
          <p:nvSpPr>
            <p:cNvPr id="1173" name="Shape 1173"/>
            <p:cNvSpPr/>
            <p:nvPr/>
          </p:nvSpPr>
          <p:spPr>
            <a:xfrm>
              <a:off x="0" y="0"/>
              <a:ext cx="498199" cy="413426"/>
            </a:xfrm>
            <a:prstGeom prst="roundRect">
              <a:avLst>
                <a:gd name="adj" fmla="val 46079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74" name="Shape 1174"/>
            <p:cNvSpPr/>
            <p:nvPr/>
          </p:nvSpPr>
          <p:spPr>
            <a:xfrm>
              <a:off x="55796" y="31382"/>
              <a:ext cx="386607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…</a:t>
              </a:r>
            </a:p>
          </p:txBody>
        </p:sp>
      </p:grpSp>
      <p:sp>
        <p:nvSpPr>
          <p:cNvPr id="1176" name="Shape 1176"/>
          <p:cNvSpPr/>
          <p:nvPr/>
        </p:nvSpPr>
        <p:spPr>
          <a:xfrm>
            <a:off x="3155906" y="1792110"/>
            <a:ext cx="776184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/>
            </a:lvl1pPr>
          </a:lstStyle>
          <a:p>
            <a:r>
              <a:t>Duration</a:t>
            </a:r>
          </a:p>
        </p:txBody>
      </p:sp>
      <p:grpSp>
        <p:nvGrpSpPr>
          <p:cNvPr id="1179" name="Group 1179"/>
          <p:cNvGrpSpPr/>
          <p:nvPr/>
        </p:nvGrpSpPr>
        <p:grpSpPr>
          <a:xfrm>
            <a:off x="3929900" y="2950210"/>
            <a:ext cx="718914" cy="413426"/>
            <a:chOff x="0" y="0"/>
            <a:chExt cx="718912" cy="413425"/>
          </a:xfrm>
        </p:grpSpPr>
        <p:sp>
          <p:nvSpPr>
            <p:cNvPr id="1177" name="Shape 1177"/>
            <p:cNvSpPr/>
            <p:nvPr/>
          </p:nvSpPr>
          <p:spPr>
            <a:xfrm>
              <a:off x="0" y="0"/>
              <a:ext cx="718913" cy="413426"/>
            </a:xfrm>
            <a:prstGeom prst="roundRect">
              <a:avLst>
                <a:gd name="adj" fmla="val 46079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78" name="Shape 1178"/>
            <p:cNvSpPr/>
            <p:nvPr/>
          </p:nvSpPr>
          <p:spPr>
            <a:xfrm>
              <a:off x="55795" y="31382"/>
              <a:ext cx="607323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0.47</a:t>
              </a:r>
            </a:p>
          </p:txBody>
        </p:sp>
      </p:grpSp>
      <p:grpSp>
        <p:nvGrpSpPr>
          <p:cNvPr id="1182" name="Group 1182"/>
          <p:cNvGrpSpPr/>
          <p:nvPr/>
        </p:nvGrpSpPr>
        <p:grpSpPr>
          <a:xfrm>
            <a:off x="3929900" y="2406650"/>
            <a:ext cx="718914" cy="413426"/>
            <a:chOff x="0" y="0"/>
            <a:chExt cx="718912" cy="413425"/>
          </a:xfrm>
        </p:grpSpPr>
        <p:sp>
          <p:nvSpPr>
            <p:cNvPr id="1180" name="Shape 1180"/>
            <p:cNvSpPr/>
            <p:nvPr/>
          </p:nvSpPr>
          <p:spPr>
            <a:xfrm>
              <a:off x="0" y="0"/>
              <a:ext cx="718913" cy="413426"/>
            </a:xfrm>
            <a:prstGeom prst="roundRect">
              <a:avLst>
                <a:gd name="adj" fmla="val 46079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81" name="Shape 1181"/>
            <p:cNvSpPr/>
            <p:nvPr/>
          </p:nvSpPr>
          <p:spPr>
            <a:xfrm>
              <a:off x="55795" y="31382"/>
              <a:ext cx="607323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…</a:t>
              </a:r>
            </a:p>
          </p:txBody>
        </p:sp>
      </p:grpSp>
      <p:sp>
        <p:nvSpPr>
          <p:cNvPr id="1183" name="Shape 1183"/>
          <p:cNvSpPr/>
          <p:nvPr/>
        </p:nvSpPr>
        <p:spPr>
          <a:xfrm>
            <a:off x="3929899" y="1978522"/>
            <a:ext cx="718911" cy="467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1300"/>
            </a:pPr>
            <a:r>
              <a:t>Reward</a:t>
            </a:r>
          </a:p>
          <a:p>
            <a:pPr algn="ctr">
              <a:defRPr sz="1300"/>
            </a:pPr>
            <a:r>
              <a:t>CV</a:t>
            </a:r>
          </a:p>
        </p:txBody>
      </p:sp>
      <p:grpSp>
        <p:nvGrpSpPr>
          <p:cNvPr id="1186" name="Group 1186"/>
          <p:cNvGrpSpPr/>
          <p:nvPr/>
        </p:nvGrpSpPr>
        <p:grpSpPr>
          <a:xfrm>
            <a:off x="4798314" y="3227070"/>
            <a:ext cx="498199" cy="413426"/>
            <a:chOff x="0" y="0"/>
            <a:chExt cx="498197" cy="413425"/>
          </a:xfrm>
        </p:grpSpPr>
        <p:sp>
          <p:nvSpPr>
            <p:cNvPr id="1184" name="Shape 1184"/>
            <p:cNvSpPr/>
            <p:nvPr/>
          </p:nvSpPr>
          <p:spPr>
            <a:xfrm>
              <a:off x="0" y="0"/>
              <a:ext cx="498198" cy="413426"/>
            </a:xfrm>
            <a:prstGeom prst="roundRect">
              <a:avLst>
                <a:gd name="adj" fmla="val 46079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85" name="Shape 1185"/>
            <p:cNvSpPr/>
            <p:nvPr/>
          </p:nvSpPr>
          <p:spPr>
            <a:xfrm>
              <a:off x="55795" y="31382"/>
              <a:ext cx="386607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22</a:t>
              </a:r>
            </a:p>
          </p:txBody>
        </p:sp>
      </p:grpSp>
      <p:grpSp>
        <p:nvGrpSpPr>
          <p:cNvPr id="1189" name="Group 1189"/>
          <p:cNvGrpSpPr/>
          <p:nvPr/>
        </p:nvGrpSpPr>
        <p:grpSpPr>
          <a:xfrm>
            <a:off x="4798314" y="2673350"/>
            <a:ext cx="498199" cy="413426"/>
            <a:chOff x="0" y="0"/>
            <a:chExt cx="498197" cy="413425"/>
          </a:xfrm>
        </p:grpSpPr>
        <p:sp>
          <p:nvSpPr>
            <p:cNvPr id="1187" name="Shape 1187"/>
            <p:cNvSpPr/>
            <p:nvPr/>
          </p:nvSpPr>
          <p:spPr>
            <a:xfrm>
              <a:off x="0" y="0"/>
              <a:ext cx="498198" cy="413426"/>
            </a:xfrm>
            <a:prstGeom prst="roundRect">
              <a:avLst>
                <a:gd name="adj" fmla="val 46079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88" name="Shape 1188"/>
            <p:cNvSpPr/>
            <p:nvPr/>
          </p:nvSpPr>
          <p:spPr>
            <a:xfrm>
              <a:off x="55795" y="31382"/>
              <a:ext cx="386607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…</a:t>
              </a:r>
            </a:p>
          </p:txBody>
        </p:sp>
      </p:grpSp>
      <p:sp>
        <p:nvSpPr>
          <p:cNvPr id="1190" name="Shape 1190"/>
          <p:cNvSpPr/>
          <p:nvPr/>
        </p:nvSpPr>
        <p:spPr>
          <a:xfrm>
            <a:off x="4798314" y="2355991"/>
            <a:ext cx="47970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/>
            </a:lvl1pPr>
          </a:lstStyle>
          <a:p>
            <a:r>
              <a:t>Date</a:t>
            </a:r>
          </a:p>
        </p:txBody>
      </p:sp>
      <p:grpSp>
        <p:nvGrpSpPr>
          <p:cNvPr id="1193" name="Group 1193"/>
          <p:cNvGrpSpPr/>
          <p:nvPr/>
        </p:nvGrpSpPr>
        <p:grpSpPr>
          <a:xfrm>
            <a:off x="5446014" y="3503929"/>
            <a:ext cx="498199" cy="413427"/>
            <a:chOff x="0" y="0"/>
            <a:chExt cx="498197" cy="413425"/>
          </a:xfrm>
        </p:grpSpPr>
        <p:sp>
          <p:nvSpPr>
            <p:cNvPr id="1191" name="Shape 1191"/>
            <p:cNvSpPr/>
            <p:nvPr/>
          </p:nvSpPr>
          <p:spPr>
            <a:xfrm>
              <a:off x="0" y="0"/>
              <a:ext cx="498198" cy="413426"/>
            </a:xfrm>
            <a:prstGeom prst="roundRect">
              <a:avLst>
                <a:gd name="adj" fmla="val 46079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92" name="Shape 1192"/>
            <p:cNvSpPr/>
            <p:nvPr/>
          </p:nvSpPr>
          <p:spPr>
            <a:xfrm>
              <a:off x="55795" y="31382"/>
              <a:ext cx="386607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1196" name="Group 1196"/>
          <p:cNvGrpSpPr/>
          <p:nvPr/>
        </p:nvGrpSpPr>
        <p:grpSpPr>
          <a:xfrm>
            <a:off x="5446014" y="2950210"/>
            <a:ext cx="498199" cy="413426"/>
            <a:chOff x="0" y="0"/>
            <a:chExt cx="498197" cy="413425"/>
          </a:xfrm>
        </p:grpSpPr>
        <p:sp>
          <p:nvSpPr>
            <p:cNvPr id="1194" name="Shape 1194"/>
            <p:cNvSpPr/>
            <p:nvPr/>
          </p:nvSpPr>
          <p:spPr>
            <a:xfrm>
              <a:off x="0" y="0"/>
              <a:ext cx="498198" cy="413426"/>
            </a:xfrm>
            <a:prstGeom prst="roundRect">
              <a:avLst>
                <a:gd name="adj" fmla="val 46079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95" name="Shape 1195"/>
            <p:cNvSpPr/>
            <p:nvPr/>
          </p:nvSpPr>
          <p:spPr>
            <a:xfrm>
              <a:off x="55795" y="31382"/>
              <a:ext cx="386607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…</a:t>
              </a:r>
            </a:p>
          </p:txBody>
        </p:sp>
      </p:grpSp>
      <p:sp>
        <p:nvSpPr>
          <p:cNvPr id="1197" name="Shape 1197"/>
          <p:cNvSpPr/>
          <p:nvPr/>
        </p:nvSpPr>
        <p:spPr>
          <a:xfrm>
            <a:off x="5335657" y="2515891"/>
            <a:ext cx="718911" cy="467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1300"/>
            </a:pPr>
            <a:r>
              <a:t>Reward</a:t>
            </a:r>
          </a:p>
          <a:p>
            <a:pPr algn="ctr">
              <a:defRPr sz="1300"/>
            </a:pPr>
            <a:r>
              <a:t>Levels</a:t>
            </a:r>
          </a:p>
        </p:txBody>
      </p:sp>
      <p:grpSp>
        <p:nvGrpSpPr>
          <p:cNvPr id="1200" name="Group 1200"/>
          <p:cNvGrpSpPr/>
          <p:nvPr/>
        </p:nvGrpSpPr>
        <p:grpSpPr>
          <a:xfrm>
            <a:off x="6093714" y="3775709"/>
            <a:ext cx="616877" cy="413427"/>
            <a:chOff x="0" y="0"/>
            <a:chExt cx="616876" cy="413425"/>
          </a:xfrm>
        </p:grpSpPr>
        <p:sp>
          <p:nvSpPr>
            <p:cNvPr id="1198" name="Shape 1198"/>
            <p:cNvSpPr/>
            <p:nvPr/>
          </p:nvSpPr>
          <p:spPr>
            <a:xfrm>
              <a:off x="0" y="0"/>
              <a:ext cx="616877" cy="413426"/>
            </a:xfrm>
            <a:prstGeom prst="roundRect">
              <a:avLst>
                <a:gd name="adj" fmla="val 46079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99" name="Shape 1199"/>
            <p:cNvSpPr/>
            <p:nvPr/>
          </p:nvSpPr>
          <p:spPr>
            <a:xfrm>
              <a:off x="55796" y="31382"/>
              <a:ext cx="505284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Nov</a:t>
              </a:r>
            </a:p>
          </p:txBody>
        </p:sp>
      </p:grpSp>
      <p:grpSp>
        <p:nvGrpSpPr>
          <p:cNvPr id="1203" name="Group 1203"/>
          <p:cNvGrpSpPr/>
          <p:nvPr/>
        </p:nvGrpSpPr>
        <p:grpSpPr>
          <a:xfrm>
            <a:off x="6068314" y="3232150"/>
            <a:ext cx="616877" cy="413426"/>
            <a:chOff x="0" y="0"/>
            <a:chExt cx="616876" cy="413425"/>
          </a:xfrm>
        </p:grpSpPr>
        <p:sp>
          <p:nvSpPr>
            <p:cNvPr id="1201" name="Shape 1201"/>
            <p:cNvSpPr/>
            <p:nvPr/>
          </p:nvSpPr>
          <p:spPr>
            <a:xfrm>
              <a:off x="0" y="0"/>
              <a:ext cx="616877" cy="413426"/>
            </a:xfrm>
            <a:prstGeom prst="roundRect">
              <a:avLst>
                <a:gd name="adj" fmla="val 46079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2" name="Shape 1202"/>
            <p:cNvSpPr/>
            <p:nvPr/>
          </p:nvSpPr>
          <p:spPr>
            <a:xfrm>
              <a:off x="55796" y="31382"/>
              <a:ext cx="505284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…</a:t>
              </a:r>
            </a:p>
          </p:txBody>
        </p:sp>
      </p:grpSp>
      <p:sp>
        <p:nvSpPr>
          <p:cNvPr id="1204" name="Shape 1204"/>
          <p:cNvSpPr/>
          <p:nvPr/>
        </p:nvSpPr>
        <p:spPr>
          <a:xfrm>
            <a:off x="6077603" y="2940191"/>
            <a:ext cx="598298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/>
            </a:lvl1pPr>
          </a:lstStyle>
          <a:p>
            <a:r>
              <a:t>Month</a:t>
            </a:r>
          </a:p>
        </p:txBody>
      </p:sp>
      <p:grpSp>
        <p:nvGrpSpPr>
          <p:cNvPr id="1207" name="Group 1207"/>
          <p:cNvGrpSpPr/>
          <p:nvPr/>
        </p:nvGrpSpPr>
        <p:grpSpPr>
          <a:xfrm>
            <a:off x="6847392" y="3620768"/>
            <a:ext cx="963712" cy="413426"/>
            <a:chOff x="0" y="0"/>
            <a:chExt cx="963711" cy="413425"/>
          </a:xfrm>
        </p:grpSpPr>
        <p:sp>
          <p:nvSpPr>
            <p:cNvPr id="1205" name="Shape 1205"/>
            <p:cNvSpPr/>
            <p:nvPr/>
          </p:nvSpPr>
          <p:spPr>
            <a:xfrm>
              <a:off x="0" y="0"/>
              <a:ext cx="963712" cy="413426"/>
            </a:xfrm>
            <a:prstGeom prst="roundRect">
              <a:avLst>
                <a:gd name="adj" fmla="val 46079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6" name="Shape 1206"/>
            <p:cNvSpPr/>
            <p:nvPr/>
          </p:nvSpPr>
          <p:spPr>
            <a:xfrm>
              <a:off x="55795" y="31382"/>
              <a:ext cx="852121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…</a:t>
              </a:r>
            </a:p>
          </p:txBody>
        </p:sp>
      </p:grpSp>
      <p:grpSp>
        <p:nvGrpSpPr>
          <p:cNvPr id="1210" name="Group 1210"/>
          <p:cNvGrpSpPr/>
          <p:nvPr/>
        </p:nvGrpSpPr>
        <p:grpSpPr>
          <a:xfrm>
            <a:off x="6847392" y="4119581"/>
            <a:ext cx="963712" cy="413427"/>
            <a:chOff x="0" y="0"/>
            <a:chExt cx="963711" cy="413425"/>
          </a:xfrm>
        </p:grpSpPr>
        <p:sp>
          <p:nvSpPr>
            <p:cNvPr id="1208" name="Shape 1208"/>
            <p:cNvSpPr/>
            <p:nvPr/>
          </p:nvSpPr>
          <p:spPr>
            <a:xfrm>
              <a:off x="0" y="0"/>
              <a:ext cx="963712" cy="413426"/>
            </a:xfrm>
            <a:prstGeom prst="roundRect">
              <a:avLst>
                <a:gd name="adj" fmla="val 46079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9" name="Shape 1209"/>
            <p:cNvSpPr/>
            <p:nvPr/>
          </p:nvSpPr>
          <p:spPr>
            <a:xfrm>
              <a:off x="55795" y="31382"/>
              <a:ext cx="852121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Design</a:t>
              </a:r>
            </a:p>
          </p:txBody>
        </p:sp>
      </p:grpSp>
      <p:sp>
        <p:nvSpPr>
          <p:cNvPr id="1211" name="Shape 1211"/>
          <p:cNvSpPr/>
          <p:nvPr/>
        </p:nvSpPr>
        <p:spPr>
          <a:xfrm>
            <a:off x="6916456" y="3289369"/>
            <a:ext cx="825583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/>
            </a:lvl1pPr>
          </a:lstStyle>
          <a:p>
            <a:r>
              <a:t>Category</a:t>
            </a:r>
          </a:p>
        </p:txBody>
      </p:sp>
      <p:grpSp>
        <p:nvGrpSpPr>
          <p:cNvPr id="1214" name="Group 1214"/>
          <p:cNvGrpSpPr/>
          <p:nvPr/>
        </p:nvGrpSpPr>
        <p:grpSpPr>
          <a:xfrm>
            <a:off x="82668" y="1404460"/>
            <a:ext cx="105650" cy="350661"/>
            <a:chOff x="0" y="0"/>
            <a:chExt cx="105649" cy="350659"/>
          </a:xfrm>
        </p:grpSpPr>
        <p:sp>
          <p:nvSpPr>
            <p:cNvPr id="1212" name="Shape 1212"/>
            <p:cNvSpPr/>
            <p:nvPr/>
          </p:nvSpPr>
          <p:spPr>
            <a:xfrm>
              <a:off x="0" y="122363"/>
              <a:ext cx="105650" cy="105934"/>
            </a:xfrm>
            <a:prstGeom prst="roundRect">
              <a:avLst>
                <a:gd name="adj" fmla="val 46202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13" name="Shape 1213"/>
            <p:cNvSpPr/>
            <p:nvPr/>
          </p:nvSpPr>
          <p:spPr>
            <a:xfrm>
              <a:off x="14297" y="0"/>
              <a:ext cx="77055" cy="350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1246" name="Shape 1246"/>
          <p:cNvSpPr/>
          <p:nvPr/>
        </p:nvSpPr>
        <p:spPr>
          <a:xfrm>
            <a:off x="181880" y="1417387"/>
            <a:ext cx="218867" cy="134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247" name="Shape 1247"/>
          <p:cNvSpPr/>
          <p:nvPr/>
        </p:nvSpPr>
        <p:spPr>
          <a:xfrm>
            <a:off x="184334" y="1603022"/>
            <a:ext cx="189551" cy="901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248" name="Shape 1248"/>
          <p:cNvSpPr/>
          <p:nvPr/>
        </p:nvSpPr>
        <p:spPr>
          <a:xfrm>
            <a:off x="1788732" y="1864425"/>
            <a:ext cx="196951" cy="67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249" name="Shape 1249"/>
          <p:cNvSpPr/>
          <p:nvPr/>
        </p:nvSpPr>
        <p:spPr>
          <a:xfrm>
            <a:off x="1788800" y="2187183"/>
            <a:ext cx="196921" cy="67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250" name="Shape 1250"/>
          <p:cNvSpPr/>
          <p:nvPr/>
        </p:nvSpPr>
        <p:spPr>
          <a:xfrm>
            <a:off x="841238" y="1676131"/>
            <a:ext cx="194027" cy="55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251" name="Shape 1251"/>
          <p:cNvSpPr/>
          <p:nvPr/>
        </p:nvSpPr>
        <p:spPr>
          <a:xfrm>
            <a:off x="839174" y="1876422"/>
            <a:ext cx="202177" cy="64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252" name="Shape 1252"/>
          <p:cNvSpPr/>
          <p:nvPr/>
        </p:nvSpPr>
        <p:spPr>
          <a:xfrm>
            <a:off x="2455086" y="2155006"/>
            <a:ext cx="209365" cy="861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253" name="Shape 1253"/>
          <p:cNvSpPr/>
          <p:nvPr/>
        </p:nvSpPr>
        <p:spPr>
          <a:xfrm>
            <a:off x="2455131" y="2431900"/>
            <a:ext cx="209366" cy="861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254" name="Shape 1254"/>
          <p:cNvSpPr/>
          <p:nvPr/>
        </p:nvSpPr>
        <p:spPr>
          <a:xfrm>
            <a:off x="3126729" y="2434979"/>
            <a:ext cx="186888" cy="798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255" name="Shape 1255"/>
          <p:cNvSpPr/>
          <p:nvPr/>
        </p:nvSpPr>
        <p:spPr>
          <a:xfrm>
            <a:off x="3126776" y="2711880"/>
            <a:ext cx="186889" cy="798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256" name="Shape 1256"/>
          <p:cNvSpPr/>
          <p:nvPr/>
        </p:nvSpPr>
        <p:spPr>
          <a:xfrm>
            <a:off x="3779307" y="2735008"/>
            <a:ext cx="182556" cy="678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257" name="Shape 1257"/>
          <p:cNvSpPr/>
          <p:nvPr/>
        </p:nvSpPr>
        <p:spPr>
          <a:xfrm>
            <a:off x="3780451" y="2974828"/>
            <a:ext cx="179114" cy="640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258" name="Shape 1258"/>
          <p:cNvSpPr/>
          <p:nvPr/>
        </p:nvSpPr>
        <p:spPr>
          <a:xfrm>
            <a:off x="4617995" y="2966183"/>
            <a:ext cx="193615" cy="70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259" name="Shape 1259"/>
          <p:cNvSpPr/>
          <p:nvPr/>
        </p:nvSpPr>
        <p:spPr>
          <a:xfrm>
            <a:off x="4618058" y="3276971"/>
            <a:ext cx="193593" cy="70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260" name="Shape 1260"/>
          <p:cNvSpPr/>
          <p:nvPr/>
        </p:nvSpPr>
        <p:spPr>
          <a:xfrm>
            <a:off x="5277844" y="3255399"/>
            <a:ext cx="186888" cy="798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261" name="Shape 1261"/>
          <p:cNvSpPr/>
          <p:nvPr/>
        </p:nvSpPr>
        <p:spPr>
          <a:xfrm>
            <a:off x="5277891" y="3532300"/>
            <a:ext cx="186888" cy="798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262" name="Shape 1262"/>
          <p:cNvSpPr/>
          <p:nvPr/>
        </p:nvSpPr>
        <p:spPr>
          <a:xfrm>
            <a:off x="5928111" y="3551383"/>
            <a:ext cx="166433" cy="663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263" name="Shape 1263"/>
          <p:cNvSpPr/>
          <p:nvPr/>
        </p:nvSpPr>
        <p:spPr>
          <a:xfrm>
            <a:off x="5929384" y="3800693"/>
            <a:ext cx="188707" cy="725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264" name="Shape 1264"/>
          <p:cNvSpPr/>
          <p:nvPr/>
        </p:nvSpPr>
        <p:spPr>
          <a:xfrm>
            <a:off x="6707318" y="3906248"/>
            <a:ext cx="150623" cy="251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265" name="Shape 1265"/>
          <p:cNvSpPr/>
          <p:nvPr/>
        </p:nvSpPr>
        <p:spPr>
          <a:xfrm>
            <a:off x="6688133" y="4088495"/>
            <a:ext cx="215219" cy="79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grpSp>
        <p:nvGrpSpPr>
          <p:cNvPr id="1237" name="Group 1237"/>
          <p:cNvGrpSpPr/>
          <p:nvPr/>
        </p:nvGrpSpPr>
        <p:grpSpPr>
          <a:xfrm>
            <a:off x="7914192" y="3852326"/>
            <a:ext cx="1111349" cy="413426"/>
            <a:chOff x="0" y="0"/>
            <a:chExt cx="1111347" cy="413425"/>
          </a:xfrm>
        </p:grpSpPr>
        <p:sp>
          <p:nvSpPr>
            <p:cNvPr id="1235" name="Shape 1235"/>
            <p:cNvSpPr/>
            <p:nvPr/>
          </p:nvSpPr>
          <p:spPr>
            <a:xfrm>
              <a:off x="0" y="0"/>
              <a:ext cx="1111348" cy="413426"/>
            </a:xfrm>
            <a:prstGeom prst="roundRect">
              <a:avLst>
                <a:gd name="adj" fmla="val 46079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36" name="Shape 1236"/>
            <p:cNvSpPr/>
            <p:nvPr/>
          </p:nvSpPr>
          <p:spPr>
            <a:xfrm>
              <a:off x="55796" y="31382"/>
              <a:ext cx="999756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Success</a:t>
              </a:r>
            </a:p>
          </p:txBody>
        </p:sp>
      </p:grpSp>
      <p:grpSp>
        <p:nvGrpSpPr>
          <p:cNvPr id="1240" name="Group 1240"/>
          <p:cNvGrpSpPr/>
          <p:nvPr/>
        </p:nvGrpSpPr>
        <p:grpSpPr>
          <a:xfrm>
            <a:off x="7914192" y="4386836"/>
            <a:ext cx="1111349" cy="413426"/>
            <a:chOff x="0" y="0"/>
            <a:chExt cx="1111347" cy="413425"/>
          </a:xfrm>
        </p:grpSpPr>
        <p:sp>
          <p:nvSpPr>
            <p:cNvPr id="1238" name="Shape 1238"/>
            <p:cNvSpPr/>
            <p:nvPr/>
          </p:nvSpPr>
          <p:spPr>
            <a:xfrm>
              <a:off x="0" y="0"/>
              <a:ext cx="1111348" cy="413426"/>
            </a:xfrm>
            <a:prstGeom prst="roundRect">
              <a:avLst>
                <a:gd name="adj" fmla="val 46079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39" name="Shape 1239"/>
            <p:cNvSpPr/>
            <p:nvPr/>
          </p:nvSpPr>
          <p:spPr>
            <a:xfrm>
              <a:off x="55796" y="31382"/>
              <a:ext cx="999756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Failure</a:t>
              </a:r>
            </a:p>
          </p:txBody>
        </p:sp>
      </p:grpSp>
      <p:sp>
        <p:nvSpPr>
          <p:cNvPr id="1266" name="Shape 1266"/>
          <p:cNvSpPr/>
          <p:nvPr/>
        </p:nvSpPr>
        <p:spPr>
          <a:xfrm>
            <a:off x="7787864" y="4181602"/>
            <a:ext cx="158912" cy="37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267" name="Shape 1267"/>
          <p:cNvSpPr/>
          <p:nvPr/>
        </p:nvSpPr>
        <p:spPr>
          <a:xfrm>
            <a:off x="7787921" y="4433764"/>
            <a:ext cx="158924" cy="37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243" name="Shape 1243"/>
          <p:cNvSpPr/>
          <p:nvPr/>
        </p:nvSpPr>
        <p:spPr>
          <a:xfrm>
            <a:off x="5288800" y="1459261"/>
            <a:ext cx="378195" cy="378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11" y="14767"/>
                </a:moveTo>
                <a:cubicBezTo>
                  <a:pt x="13064" y="15857"/>
                  <a:pt x="12008" y="16574"/>
                  <a:pt x="10830" y="16586"/>
                </a:cubicBezTo>
                <a:cubicBezTo>
                  <a:pt x="9652" y="16598"/>
                  <a:pt x="8582" y="15904"/>
                  <a:pt x="8112" y="14823"/>
                </a:cubicBezTo>
                <a:lnTo>
                  <a:pt x="6927" y="15338"/>
                </a:lnTo>
                <a:cubicBezTo>
                  <a:pt x="7604" y="16895"/>
                  <a:pt x="9146" y="17895"/>
                  <a:pt x="10844" y="17878"/>
                </a:cubicBezTo>
                <a:cubicBezTo>
                  <a:pt x="12541" y="17860"/>
                  <a:pt x="14063" y="16828"/>
                  <a:pt x="14706" y="15258"/>
                </a:cubicBezTo>
                <a:close/>
                <a:moveTo>
                  <a:pt x="6253" y="6577"/>
                </a:moveTo>
                <a:cubicBezTo>
                  <a:pt x="5672" y="6556"/>
                  <a:pt x="5085" y="6685"/>
                  <a:pt x="4554" y="6967"/>
                </a:cubicBezTo>
                <a:cubicBezTo>
                  <a:pt x="3491" y="7532"/>
                  <a:pt x="2811" y="8622"/>
                  <a:pt x="2772" y="9824"/>
                </a:cubicBezTo>
                <a:lnTo>
                  <a:pt x="4106" y="9868"/>
                </a:lnTo>
                <a:cubicBezTo>
                  <a:pt x="4130" y="9143"/>
                  <a:pt x="4539" y="8487"/>
                  <a:pt x="5180" y="8146"/>
                </a:cubicBezTo>
                <a:cubicBezTo>
                  <a:pt x="5821" y="7806"/>
                  <a:pt x="6594" y="7834"/>
                  <a:pt x="7208" y="8221"/>
                </a:cubicBezTo>
                <a:cubicBezTo>
                  <a:pt x="7823" y="8607"/>
                  <a:pt x="8183" y="9292"/>
                  <a:pt x="8154" y="10017"/>
                </a:cubicBezTo>
                <a:lnTo>
                  <a:pt x="9488" y="10071"/>
                </a:lnTo>
                <a:cubicBezTo>
                  <a:pt x="9536" y="8868"/>
                  <a:pt x="8938" y="7731"/>
                  <a:pt x="7919" y="7091"/>
                </a:cubicBezTo>
                <a:cubicBezTo>
                  <a:pt x="7410" y="6770"/>
                  <a:pt x="6834" y="6598"/>
                  <a:pt x="6253" y="6577"/>
                </a:cubicBezTo>
                <a:close/>
                <a:moveTo>
                  <a:pt x="15374" y="6577"/>
                </a:moveTo>
                <a:cubicBezTo>
                  <a:pt x="14793" y="6556"/>
                  <a:pt x="14206" y="6685"/>
                  <a:pt x="13675" y="6967"/>
                </a:cubicBezTo>
                <a:cubicBezTo>
                  <a:pt x="12612" y="7532"/>
                  <a:pt x="11932" y="8622"/>
                  <a:pt x="11893" y="9824"/>
                </a:cubicBezTo>
                <a:lnTo>
                  <a:pt x="13227" y="9868"/>
                </a:lnTo>
                <a:cubicBezTo>
                  <a:pt x="13251" y="9143"/>
                  <a:pt x="13660" y="8487"/>
                  <a:pt x="14301" y="8146"/>
                </a:cubicBezTo>
                <a:cubicBezTo>
                  <a:pt x="14942" y="7806"/>
                  <a:pt x="15715" y="7834"/>
                  <a:pt x="16329" y="8221"/>
                </a:cubicBezTo>
                <a:cubicBezTo>
                  <a:pt x="16944" y="8607"/>
                  <a:pt x="17304" y="9292"/>
                  <a:pt x="17275" y="10017"/>
                </a:cubicBezTo>
                <a:lnTo>
                  <a:pt x="18609" y="10071"/>
                </a:lnTo>
                <a:cubicBezTo>
                  <a:pt x="18657" y="8868"/>
                  <a:pt x="18059" y="7731"/>
                  <a:pt x="17040" y="7091"/>
                </a:cubicBezTo>
                <a:cubicBezTo>
                  <a:pt x="16531" y="6770"/>
                  <a:pt x="15955" y="6598"/>
                  <a:pt x="15374" y="6577"/>
                </a:cubicBezTo>
                <a:close/>
                <a:moveTo>
                  <a:pt x="10800" y="0"/>
                </a:moveTo>
                <a:lnTo>
                  <a:pt x="11904" y="56"/>
                </a:lnTo>
                <a:lnTo>
                  <a:pt x="12977" y="219"/>
                </a:lnTo>
                <a:lnTo>
                  <a:pt x="14012" y="486"/>
                </a:lnTo>
                <a:lnTo>
                  <a:pt x="15004" y="849"/>
                </a:lnTo>
                <a:lnTo>
                  <a:pt x="15948" y="1304"/>
                </a:lnTo>
                <a:lnTo>
                  <a:pt x="16838" y="1844"/>
                </a:lnTo>
                <a:lnTo>
                  <a:pt x="17670" y="2466"/>
                </a:lnTo>
                <a:lnTo>
                  <a:pt x="18437" y="3163"/>
                </a:lnTo>
                <a:lnTo>
                  <a:pt x="19134" y="3930"/>
                </a:lnTo>
                <a:lnTo>
                  <a:pt x="19756" y="4762"/>
                </a:lnTo>
                <a:lnTo>
                  <a:pt x="20296" y="5652"/>
                </a:lnTo>
                <a:lnTo>
                  <a:pt x="20751" y="6596"/>
                </a:lnTo>
                <a:lnTo>
                  <a:pt x="21114" y="7588"/>
                </a:lnTo>
                <a:lnTo>
                  <a:pt x="21381" y="8623"/>
                </a:lnTo>
                <a:lnTo>
                  <a:pt x="21544" y="9696"/>
                </a:lnTo>
                <a:lnTo>
                  <a:pt x="21600" y="10800"/>
                </a:lnTo>
                <a:lnTo>
                  <a:pt x="21544" y="11904"/>
                </a:lnTo>
                <a:lnTo>
                  <a:pt x="21381" y="12977"/>
                </a:lnTo>
                <a:lnTo>
                  <a:pt x="21114" y="14012"/>
                </a:lnTo>
                <a:lnTo>
                  <a:pt x="20751" y="15004"/>
                </a:lnTo>
                <a:lnTo>
                  <a:pt x="20296" y="15948"/>
                </a:lnTo>
                <a:lnTo>
                  <a:pt x="19756" y="16838"/>
                </a:lnTo>
                <a:lnTo>
                  <a:pt x="19134" y="17670"/>
                </a:lnTo>
                <a:lnTo>
                  <a:pt x="18437" y="18437"/>
                </a:lnTo>
                <a:lnTo>
                  <a:pt x="17670" y="19134"/>
                </a:lnTo>
                <a:lnTo>
                  <a:pt x="16838" y="19756"/>
                </a:lnTo>
                <a:lnTo>
                  <a:pt x="15948" y="20296"/>
                </a:lnTo>
                <a:lnTo>
                  <a:pt x="15004" y="20751"/>
                </a:lnTo>
                <a:lnTo>
                  <a:pt x="14012" y="21114"/>
                </a:lnTo>
                <a:lnTo>
                  <a:pt x="12977" y="21381"/>
                </a:lnTo>
                <a:lnTo>
                  <a:pt x="11904" y="21544"/>
                </a:lnTo>
                <a:cubicBezTo>
                  <a:pt x="11541" y="21581"/>
                  <a:pt x="11173" y="21600"/>
                  <a:pt x="10800" y="21600"/>
                </a:cubicBezTo>
                <a:cubicBezTo>
                  <a:pt x="10054" y="21600"/>
                  <a:pt x="9326" y="21524"/>
                  <a:pt x="8623" y="21381"/>
                </a:cubicBezTo>
                <a:cubicBezTo>
                  <a:pt x="8272" y="21309"/>
                  <a:pt x="7927" y="21220"/>
                  <a:pt x="7588" y="21114"/>
                </a:cubicBezTo>
                <a:cubicBezTo>
                  <a:pt x="7250" y="21009"/>
                  <a:pt x="6919" y="20888"/>
                  <a:pt x="6596" y="20751"/>
                </a:cubicBezTo>
                <a:cubicBezTo>
                  <a:pt x="6273" y="20615"/>
                  <a:pt x="5958" y="20463"/>
                  <a:pt x="5652" y="20296"/>
                </a:cubicBezTo>
                <a:cubicBezTo>
                  <a:pt x="5346" y="20130"/>
                  <a:pt x="5049" y="19950"/>
                  <a:pt x="4762" y="19756"/>
                </a:cubicBezTo>
                <a:cubicBezTo>
                  <a:pt x="4474" y="19561"/>
                  <a:pt x="4197" y="19354"/>
                  <a:pt x="3930" y="19134"/>
                </a:cubicBezTo>
                <a:cubicBezTo>
                  <a:pt x="3663" y="18914"/>
                  <a:pt x="3408" y="18681"/>
                  <a:pt x="3163" y="18437"/>
                </a:cubicBezTo>
                <a:cubicBezTo>
                  <a:pt x="2919" y="18192"/>
                  <a:pt x="2686" y="17937"/>
                  <a:pt x="2466" y="17670"/>
                </a:cubicBezTo>
                <a:cubicBezTo>
                  <a:pt x="2246" y="17403"/>
                  <a:pt x="2039" y="17126"/>
                  <a:pt x="1844" y="16838"/>
                </a:cubicBezTo>
                <a:cubicBezTo>
                  <a:pt x="1650" y="16551"/>
                  <a:pt x="1470" y="16254"/>
                  <a:pt x="1304" y="15948"/>
                </a:cubicBezTo>
                <a:cubicBezTo>
                  <a:pt x="1137" y="15642"/>
                  <a:pt x="985" y="15327"/>
                  <a:pt x="849" y="15004"/>
                </a:cubicBezTo>
                <a:cubicBezTo>
                  <a:pt x="712" y="14681"/>
                  <a:pt x="591" y="14350"/>
                  <a:pt x="486" y="14012"/>
                </a:cubicBezTo>
                <a:cubicBezTo>
                  <a:pt x="380" y="13673"/>
                  <a:pt x="291" y="13328"/>
                  <a:pt x="219" y="12977"/>
                </a:cubicBezTo>
                <a:cubicBezTo>
                  <a:pt x="147" y="12625"/>
                  <a:pt x="93" y="12267"/>
                  <a:pt x="56" y="11904"/>
                </a:cubicBezTo>
                <a:cubicBezTo>
                  <a:pt x="19" y="11541"/>
                  <a:pt x="0" y="11173"/>
                  <a:pt x="0" y="10800"/>
                </a:cubicBezTo>
                <a:cubicBezTo>
                  <a:pt x="0" y="10054"/>
                  <a:pt x="76" y="9326"/>
                  <a:pt x="219" y="8623"/>
                </a:cubicBezTo>
                <a:cubicBezTo>
                  <a:pt x="291" y="8272"/>
                  <a:pt x="380" y="7927"/>
                  <a:pt x="486" y="7588"/>
                </a:cubicBezTo>
                <a:cubicBezTo>
                  <a:pt x="591" y="7250"/>
                  <a:pt x="712" y="6919"/>
                  <a:pt x="849" y="6596"/>
                </a:cubicBezTo>
                <a:cubicBezTo>
                  <a:pt x="985" y="6273"/>
                  <a:pt x="1137" y="5958"/>
                  <a:pt x="1304" y="5652"/>
                </a:cubicBezTo>
                <a:cubicBezTo>
                  <a:pt x="1470" y="5346"/>
                  <a:pt x="1650" y="5049"/>
                  <a:pt x="1844" y="4762"/>
                </a:cubicBezTo>
                <a:cubicBezTo>
                  <a:pt x="2039" y="4474"/>
                  <a:pt x="2246" y="4197"/>
                  <a:pt x="2466" y="3930"/>
                </a:cubicBezTo>
                <a:cubicBezTo>
                  <a:pt x="2686" y="3663"/>
                  <a:pt x="2919" y="3408"/>
                  <a:pt x="3163" y="3163"/>
                </a:cubicBezTo>
                <a:cubicBezTo>
                  <a:pt x="3408" y="2919"/>
                  <a:pt x="3663" y="2686"/>
                  <a:pt x="3930" y="2466"/>
                </a:cubicBezTo>
                <a:cubicBezTo>
                  <a:pt x="4197" y="2246"/>
                  <a:pt x="4474" y="2039"/>
                  <a:pt x="4762" y="1844"/>
                </a:cubicBezTo>
                <a:cubicBezTo>
                  <a:pt x="5049" y="1650"/>
                  <a:pt x="5346" y="1470"/>
                  <a:pt x="5652" y="1304"/>
                </a:cubicBezTo>
                <a:cubicBezTo>
                  <a:pt x="5958" y="1137"/>
                  <a:pt x="6273" y="985"/>
                  <a:pt x="6596" y="849"/>
                </a:cubicBezTo>
                <a:cubicBezTo>
                  <a:pt x="6919" y="712"/>
                  <a:pt x="7250" y="591"/>
                  <a:pt x="7588" y="486"/>
                </a:cubicBezTo>
                <a:cubicBezTo>
                  <a:pt x="7927" y="380"/>
                  <a:pt x="8272" y="291"/>
                  <a:pt x="8623" y="219"/>
                </a:cubicBezTo>
                <a:cubicBezTo>
                  <a:pt x="8975" y="147"/>
                  <a:pt x="9333" y="93"/>
                  <a:pt x="9696" y="56"/>
                </a:cubicBezTo>
                <a:cubicBezTo>
                  <a:pt x="10059" y="19"/>
                  <a:pt x="10427" y="0"/>
                  <a:pt x="1080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aphicFrame>
        <p:nvGraphicFramePr>
          <p:cNvPr id="1244" name="Table 1244"/>
          <p:cNvGraphicFramePr/>
          <p:nvPr/>
        </p:nvGraphicFramePr>
        <p:xfrm>
          <a:off x="5713707" y="1299601"/>
          <a:ext cx="2283420" cy="697513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283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75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700" b="1">
                          <a:solidFill>
                            <a:schemeClr val="accent1"/>
                          </a:solidFill>
                        </a:rPr>
                        <a:t>Succeed!</a:t>
                      </a:r>
                    </a:p>
                  </a:txBody>
                  <a:tcPr marL="47127" marR="47127" marT="47127" marB="47127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45" name="Shape 1245"/>
          <p:cNvSpPr/>
          <p:nvPr/>
        </p:nvSpPr>
        <p:spPr>
          <a:xfrm>
            <a:off x="-1" y="107422"/>
            <a:ext cx="9144001" cy="576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algn="ctr" defTabSz="877822">
              <a:lnSpc>
                <a:spcPct val="90000"/>
              </a:lnSpc>
              <a:spcBef>
                <a:spcPts val="800"/>
              </a:spcBef>
              <a:defRPr sz="3400">
                <a:solidFill>
                  <a:srgbClr val="404040"/>
                </a:solidFill>
              </a:defRPr>
            </a:lvl1pPr>
          </a:lstStyle>
          <a:p>
            <a:r>
              <a:t>Simulation of Decision Tree Process</a:t>
            </a:r>
          </a:p>
        </p:txBody>
      </p:sp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Shape 1269"/>
          <p:cNvSpPr>
            <a:spLocks noGrp="1"/>
          </p:cNvSpPr>
          <p:nvPr>
            <p:ph type="body" sz="quarter" idx="1"/>
          </p:nvPr>
        </p:nvSpPr>
        <p:spPr>
          <a:xfrm>
            <a:off x="4263025" y="2155604"/>
            <a:ext cx="4880975" cy="473578"/>
          </a:xfrm>
          <a:prstGeom prst="rect">
            <a:avLst/>
          </a:prstGeom>
        </p:spPr>
        <p:txBody>
          <a:bodyPr/>
          <a:lstStyle>
            <a:lvl1pPr defTabSz="685800">
              <a:lnSpc>
                <a:spcPct val="90000"/>
              </a:lnSpc>
              <a:spcBef>
                <a:spcPts val="600"/>
              </a:spcBef>
              <a:defRPr sz="2700"/>
            </a:lvl1pPr>
          </a:lstStyle>
          <a:p>
            <a:r>
              <a:t>Linear Regression Model</a:t>
            </a:r>
          </a:p>
        </p:txBody>
      </p:sp>
      <p:sp>
        <p:nvSpPr>
          <p:cNvPr id="1270" name="Shape 1270"/>
          <p:cNvSpPr/>
          <p:nvPr/>
        </p:nvSpPr>
        <p:spPr>
          <a:xfrm>
            <a:off x="1210628" y="1371571"/>
            <a:ext cx="1800001" cy="180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79" y="13703"/>
                </a:moveTo>
                <a:lnTo>
                  <a:pt x="5799" y="13703"/>
                </a:lnTo>
                <a:lnTo>
                  <a:pt x="5799" y="19463"/>
                </a:lnTo>
                <a:lnTo>
                  <a:pt x="2679" y="19463"/>
                </a:lnTo>
                <a:close/>
                <a:moveTo>
                  <a:pt x="7480" y="11303"/>
                </a:moveTo>
                <a:lnTo>
                  <a:pt x="10600" y="11303"/>
                </a:lnTo>
                <a:lnTo>
                  <a:pt x="10600" y="19463"/>
                </a:lnTo>
                <a:lnTo>
                  <a:pt x="7480" y="19463"/>
                </a:lnTo>
                <a:close/>
                <a:moveTo>
                  <a:pt x="12280" y="8903"/>
                </a:moveTo>
                <a:lnTo>
                  <a:pt x="15400" y="8903"/>
                </a:lnTo>
                <a:lnTo>
                  <a:pt x="15400" y="19463"/>
                </a:lnTo>
                <a:lnTo>
                  <a:pt x="12280" y="19463"/>
                </a:lnTo>
                <a:close/>
                <a:moveTo>
                  <a:pt x="17081" y="6503"/>
                </a:moveTo>
                <a:lnTo>
                  <a:pt x="20201" y="6503"/>
                </a:lnTo>
                <a:lnTo>
                  <a:pt x="20201" y="19463"/>
                </a:lnTo>
                <a:lnTo>
                  <a:pt x="17081" y="19463"/>
                </a:lnTo>
                <a:close/>
                <a:moveTo>
                  <a:pt x="15479" y="1499"/>
                </a:moveTo>
                <a:lnTo>
                  <a:pt x="19204" y="1649"/>
                </a:lnTo>
                <a:lnTo>
                  <a:pt x="17472" y="4951"/>
                </a:lnTo>
                <a:lnTo>
                  <a:pt x="16974" y="4088"/>
                </a:lnTo>
                <a:lnTo>
                  <a:pt x="3610" y="11803"/>
                </a:lnTo>
                <a:lnTo>
                  <a:pt x="2614" y="10077"/>
                </a:lnTo>
                <a:lnTo>
                  <a:pt x="15978" y="2362"/>
                </a:lnTo>
                <a:close/>
                <a:moveTo>
                  <a:pt x="0" y="0"/>
                </a:moveTo>
                <a:lnTo>
                  <a:pt x="1200" y="0"/>
                </a:lnTo>
                <a:lnTo>
                  <a:pt x="1200" y="20400"/>
                </a:lnTo>
                <a:lnTo>
                  <a:pt x="21600" y="20400"/>
                </a:lnTo>
                <a:lnTo>
                  <a:pt x="21600" y="21600"/>
                </a:lnTo>
                <a:lnTo>
                  <a:pt x="0" y="21600"/>
                </a:lnTo>
                <a:lnTo>
                  <a:pt x="0" y="204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71" name="Shape 1271"/>
          <p:cNvSpPr/>
          <p:nvPr/>
        </p:nvSpPr>
        <p:spPr>
          <a:xfrm>
            <a:off x="6133374" y="2578010"/>
            <a:ext cx="2723983" cy="241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tIns="34289" rIns="34289" bIns="34289" anchor="ctr">
            <a:spAutoFit/>
          </a:bodyPr>
          <a:lstStyle>
            <a:lvl1pPr defTabSz="685800">
              <a:defRPr sz="1200" b="1">
                <a:solidFill>
                  <a:srgbClr val="FFFFFF"/>
                </a:solidFill>
              </a:defRPr>
            </a:lvl1pPr>
          </a:lstStyle>
          <a:p>
            <a:r>
              <a:t>-How to increase the money raised?</a:t>
            </a:r>
          </a:p>
        </p:txBody>
      </p:sp>
    </p:spTree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5" name="Group 1275"/>
          <p:cNvGrpSpPr/>
          <p:nvPr/>
        </p:nvGrpSpPr>
        <p:grpSpPr>
          <a:xfrm>
            <a:off x="6341745" y="496506"/>
            <a:ext cx="2278957" cy="3991520"/>
            <a:chOff x="0" y="0"/>
            <a:chExt cx="2278956" cy="3991518"/>
          </a:xfrm>
        </p:grpSpPr>
        <p:pic>
          <p:nvPicPr>
            <p:cNvPr id="1273" name="image48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r="56480"/>
            <a:stretch>
              <a:fillRect/>
            </a:stretch>
          </p:blipFill>
          <p:spPr>
            <a:xfrm>
              <a:off x="0" y="0"/>
              <a:ext cx="1891226" cy="39915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74" name="image48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5081" r="25207"/>
            <a:stretch>
              <a:fillRect/>
            </a:stretch>
          </p:blipFill>
          <p:spPr>
            <a:xfrm>
              <a:off x="1856923" y="-1"/>
              <a:ext cx="422034" cy="39915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aphicFrame>
        <p:nvGraphicFramePr>
          <p:cNvPr id="1276" name="Table 1276"/>
          <p:cNvGraphicFramePr/>
          <p:nvPr/>
        </p:nvGraphicFramePr>
        <p:xfrm>
          <a:off x="185305" y="969460"/>
          <a:ext cx="2482929" cy="2492586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482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>
                          <a:solidFill>
                            <a:srgbClr val="FFFFFF"/>
                          </a:solidFill>
                        </a:rPr>
                        <a:t>Predictor Variables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404040"/>
                          </a:solidFill>
                        </a:rPr>
                        <a:t>Backers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404040"/>
                          </a:solidFill>
                        </a:rPr>
                        <a:t>Updates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404040"/>
                          </a:solidFill>
                        </a:rPr>
                        <a:t>Comments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404040"/>
                          </a:solidFill>
                        </a:rPr>
                        <a:t>Updates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404040"/>
                          </a:solidFill>
                        </a:rPr>
                        <a:t>Reward Levels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404040"/>
                          </a:solidFill>
                        </a:rPr>
                        <a:t>Reward - Average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404040"/>
                          </a:solidFill>
                        </a:rPr>
                        <a:t>Goals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404040"/>
                          </a:solidFill>
                        </a:rPr>
                        <a:t>Category (dummy)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277" name="Shape 1277"/>
          <p:cNvSpPr>
            <a:spLocks noGrp="1"/>
          </p:cNvSpPr>
          <p:nvPr>
            <p:ph type="body" sz="quarter" idx="4294967295"/>
          </p:nvPr>
        </p:nvSpPr>
        <p:spPr>
          <a:xfrm>
            <a:off x="-1" y="1557"/>
            <a:ext cx="9144001" cy="4787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ctr">
            <a:normAutofit/>
          </a:bodyPr>
          <a:lstStyle/>
          <a:p>
            <a:pPr marL="0" indent="0" algn="ctr">
              <a:spcBef>
                <a:spcPts val="800"/>
              </a:spcBef>
              <a:buSzTx/>
              <a:buNone/>
              <a:defRPr sz="1900">
                <a:solidFill>
                  <a:srgbClr val="404040"/>
                </a:solidFill>
              </a:defRPr>
            </a:pPr>
            <a:r>
              <a:t>Linear Regression with Selected Variables（Feature Extraction)</a:t>
            </a:r>
          </a:p>
        </p:txBody>
      </p:sp>
      <p:sp>
        <p:nvSpPr>
          <p:cNvPr id="1278" name="Shape 1278"/>
          <p:cNvSpPr/>
          <p:nvPr/>
        </p:nvSpPr>
        <p:spPr>
          <a:xfrm>
            <a:off x="2791459" y="2127824"/>
            <a:ext cx="142282" cy="709773"/>
          </a:xfrm>
          <a:prstGeom prst="rightArrow">
            <a:avLst>
              <a:gd name="adj1" fmla="val 32000"/>
              <a:gd name="adj2" fmla="val 319268"/>
            </a:avLst>
          </a:prstGeom>
          <a:gradFill>
            <a:gsLst>
              <a:gs pos="0">
                <a:schemeClr val="accent2">
                  <a:hueOff val="370574"/>
                  <a:satOff val="39484"/>
                  <a:lumOff val="28823"/>
                </a:schemeClr>
              </a:gs>
              <a:gs pos="35000">
                <a:srgbClr val="E5FFC2"/>
              </a:gs>
              <a:gs pos="100000">
                <a:schemeClr val="accent2">
                  <a:hueOff val="452989"/>
                  <a:satOff val="39484"/>
                  <a:lumOff val="41102"/>
                </a:schemeClr>
              </a:gs>
            </a:gsLst>
            <a:lin ang="16200000"/>
          </a:gradFill>
          <a:ln>
            <a:solidFill>
              <a:srgbClr val="A1D03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279" name="Shape 1279"/>
          <p:cNvSpPr/>
          <p:nvPr/>
        </p:nvSpPr>
        <p:spPr>
          <a:xfrm rot="5400000">
            <a:off x="1387334" y="3212676"/>
            <a:ext cx="142282" cy="709773"/>
          </a:xfrm>
          <a:prstGeom prst="rightArrow">
            <a:avLst>
              <a:gd name="adj1" fmla="val 32000"/>
              <a:gd name="adj2" fmla="val 319268"/>
            </a:avLst>
          </a:prstGeom>
          <a:gradFill>
            <a:gsLst>
              <a:gs pos="0">
                <a:schemeClr val="accent2">
                  <a:hueOff val="370574"/>
                  <a:satOff val="39484"/>
                  <a:lumOff val="28823"/>
                </a:schemeClr>
              </a:gs>
              <a:gs pos="35000">
                <a:srgbClr val="E5FFC2"/>
              </a:gs>
              <a:gs pos="100000">
                <a:schemeClr val="accent2">
                  <a:hueOff val="452989"/>
                  <a:satOff val="39484"/>
                  <a:lumOff val="41102"/>
                </a:schemeClr>
              </a:gs>
            </a:gsLst>
            <a:lin ang="16200000"/>
          </a:gradFill>
          <a:ln>
            <a:solidFill>
              <a:srgbClr val="A1D03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graphicFrame>
        <p:nvGraphicFramePr>
          <p:cNvPr id="1280" name="Table 1280"/>
          <p:cNvGraphicFramePr/>
          <p:nvPr/>
        </p:nvGraphicFramePr>
        <p:xfrm>
          <a:off x="185305" y="3679818"/>
          <a:ext cx="2482929" cy="553908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482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954">
                <a:tc>
                  <a:txBody>
                    <a:bodyPr/>
                    <a:lstStyle/>
                    <a:p>
                      <a:pPr algn="ctr"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Dependent Variable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algn="ctr">
                        <a:defRPr>
                          <a:solidFill>
                            <a:srgbClr val="404040"/>
                          </a:solidFill>
                        </a:defRPr>
                      </a:pPr>
                      <a:r>
                        <a:t>Funded Percentage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81" name="Shape 1281"/>
          <p:cNvSpPr/>
          <p:nvPr/>
        </p:nvSpPr>
        <p:spPr>
          <a:xfrm>
            <a:off x="1103587" y="1387365"/>
            <a:ext cx="709774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82" name="Shape 1282"/>
          <p:cNvSpPr/>
          <p:nvPr/>
        </p:nvSpPr>
        <p:spPr>
          <a:xfrm>
            <a:off x="748701" y="2492266"/>
            <a:ext cx="1413475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1283" name="image4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69071" y="1064210"/>
            <a:ext cx="3005858" cy="17733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4" name="image5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69071" y="2928641"/>
            <a:ext cx="2988626" cy="883004"/>
          </a:xfrm>
          <a:prstGeom prst="rect">
            <a:avLst/>
          </a:prstGeom>
          <a:ln w="12700">
            <a:miter lim="400000"/>
          </a:ln>
        </p:spPr>
      </p:pic>
      <p:sp>
        <p:nvSpPr>
          <p:cNvPr id="1285" name="Shape 1285"/>
          <p:cNvSpPr/>
          <p:nvPr/>
        </p:nvSpPr>
        <p:spPr>
          <a:xfrm>
            <a:off x="6083891" y="2127824"/>
            <a:ext cx="142282" cy="709773"/>
          </a:xfrm>
          <a:prstGeom prst="rightArrow">
            <a:avLst>
              <a:gd name="adj1" fmla="val 32000"/>
              <a:gd name="adj2" fmla="val 319268"/>
            </a:avLst>
          </a:prstGeom>
          <a:gradFill>
            <a:gsLst>
              <a:gs pos="0">
                <a:schemeClr val="accent2">
                  <a:hueOff val="370574"/>
                  <a:satOff val="39484"/>
                  <a:lumOff val="28823"/>
                </a:schemeClr>
              </a:gs>
              <a:gs pos="35000">
                <a:srgbClr val="E5FFC2"/>
              </a:gs>
              <a:gs pos="100000">
                <a:schemeClr val="accent2">
                  <a:hueOff val="452989"/>
                  <a:satOff val="39484"/>
                  <a:lumOff val="41102"/>
                </a:schemeClr>
              </a:gs>
            </a:gsLst>
            <a:lin ang="16200000"/>
          </a:gradFill>
          <a:ln>
            <a:solidFill>
              <a:srgbClr val="A1D03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286" name="Shape 1286"/>
          <p:cNvSpPr/>
          <p:nvPr/>
        </p:nvSpPr>
        <p:spPr>
          <a:xfrm>
            <a:off x="5586872" y="1093787"/>
            <a:ext cx="589371" cy="478731"/>
          </a:xfrm>
          <a:prstGeom prst="ellipse">
            <a:avLst/>
          </a:prstGeom>
          <a:ln w="38100">
            <a:solidFill>
              <a:srgbClr val="FF93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287" name="Shape 1287"/>
          <p:cNvSpPr/>
          <p:nvPr/>
        </p:nvSpPr>
        <p:spPr>
          <a:xfrm>
            <a:off x="5420252" y="3542141"/>
            <a:ext cx="654677" cy="360549"/>
          </a:xfrm>
          <a:prstGeom prst="ellipse">
            <a:avLst/>
          </a:prstGeom>
          <a:ln w="38100">
            <a:solidFill>
              <a:srgbClr val="FF93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288" name="Shape 1288"/>
          <p:cNvSpPr/>
          <p:nvPr/>
        </p:nvSpPr>
        <p:spPr>
          <a:xfrm>
            <a:off x="4783149" y="671724"/>
            <a:ext cx="2482929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>
              <a:defRPr sz="1400" b="1">
                <a:solidFill>
                  <a:srgbClr val="404040"/>
                </a:solidFill>
              </a:defRPr>
            </a:pPr>
            <a:r>
              <a:t>Little Variation is explained</a:t>
            </a:r>
          </a:p>
        </p:txBody>
      </p:sp>
      <p:sp>
        <p:nvSpPr>
          <p:cNvPr id="1289" name="Shape 1289"/>
          <p:cNvSpPr/>
          <p:nvPr/>
        </p:nvSpPr>
        <p:spPr>
          <a:xfrm>
            <a:off x="3362816" y="4009286"/>
            <a:ext cx="300585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>
              <a:defRPr sz="1400" b="1">
                <a:solidFill>
                  <a:srgbClr val="404040"/>
                </a:solidFill>
              </a:defRPr>
            </a:pPr>
            <a:r>
              <a:t>Strong multicollinearity may exist </a:t>
            </a:r>
          </a:p>
        </p:txBody>
      </p:sp>
      <p:sp>
        <p:nvSpPr>
          <p:cNvPr id="1290" name="Shape 1290"/>
          <p:cNvSpPr/>
          <p:nvPr/>
        </p:nvSpPr>
        <p:spPr>
          <a:xfrm>
            <a:off x="5448224" y="3111324"/>
            <a:ext cx="654677" cy="225487"/>
          </a:xfrm>
          <a:prstGeom prst="ellipse">
            <a:avLst/>
          </a:prstGeom>
          <a:ln w="38100">
            <a:solidFill>
              <a:srgbClr val="FF93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291" name="Shape 1291"/>
          <p:cNvSpPr/>
          <p:nvPr/>
        </p:nvSpPr>
        <p:spPr>
          <a:xfrm>
            <a:off x="4865744" y="2660163"/>
            <a:ext cx="1645210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>
              <a:defRPr sz="1400" b="1">
                <a:solidFill>
                  <a:srgbClr val="404040"/>
                </a:solidFill>
              </a:defRPr>
            </a:pPr>
            <a:r>
              <a:t>Skewness is large</a:t>
            </a:r>
          </a:p>
        </p:txBody>
      </p:sp>
      <p:sp>
        <p:nvSpPr>
          <p:cNvPr id="1292" name="Shape 1292"/>
          <p:cNvSpPr/>
          <p:nvPr/>
        </p:nvSpPr>
        <p:spPr>
          <a:xfrm>
            <a:off x="7181001" y="890412"/>
            <a:ext cx="501160" cy="337553"/>
          </a:xfrm>
          <a:prstGeom prst="ellipse">
            <a:avLst/>
          </a:prstGeom>
          <a:ln w="38100">
            <a:solidFill>
              <a:srgbClr val="FF93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>
            <a:spLocks noGrp="1"/>
          </p:cNvSpPr>
          <p:nvPr>
            <p:ph type="body" sz="quarter" idx="1"/>
          </p:nvPr>
        </p:nvSpPr>
        <p:spPr>
          <a:xfrm>
            <a:off x="0" y="123476"/>
            <a:ext cx="9144000" cy="576067"/>
          </a:xfrm>
          <a:prstGeom prst="rect">
            <a:avLst/>
          </a:prstGeom>
        </p:spPr>
        <p:txBody>
          <a:bodyPr/>
          <a:lstStyle>
            <a:lvl1pPr defTabSz="877822">
              <a:lnSpc>
                <a:spcPct val="90000"/>
              </a:lnSpc>
              <a:defRPr sz="3400"/>
            </a:lvl1pPr>
          </a:lstStyle>
          <a:p>
            <a:r>
              <a:t>Kickstarter</a:t>
            </a:r>
          </a:p>
        </p:txBody>
      </p:sp>
      <p:sp>
        <p:nvSpPr>
          <p:cNvPr id="776" name="Shape 776"/>
          <p:cNvSpPr/>
          <p:nvPr/>
        </p:nvSpPr>
        <p:spPr>
          <a:xfrm>
            <a:off x="0" y="1103319"/>
            <a:ext cx="9144000" cy="360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77" name="Shape 777"/>
          <p:cNvSpPr/>
          <p:nvPr/>
        </p:nvSpPr>
        <p:spPr>
          <a:xfrm>
            <a:off x="2361322" y="940083"/>
            <a:ext cx="436066" cy="436066"/>
          </a:xfrm>
          <a:prstGeom prst="diamond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404040"/>
                </a:solidFill>
              </a:defRPr>
            </a:pPr>
            <a:endParaRPr/>
          </a:p>
        </p:txBody>
      </p:sp>
      <p:sp>
        <p:nvSpPr>
          <p:cNvPr id="778" name="Shape 778"/>
          <p:cNvSpPr/>
          <p:nvPr/>
        </p:nvSpPr>
        <p:spPr>
          <a:xfrm>
            <a:off x="1796818" y="702882"/>
            <a:ext cx="1565076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 b="1">
                <a:solidFill>
                  <a:srgbClr val="404040"/>
                </a:solidFill>
              </a:defRPr>
            </a:lvl1pPr>
          </a:lstStyle>
          <a:p>
            <a:r>
              <a:t>Back Projects</a:t>
            </a:r>
          </a:p>
        </p:txBody>
      </p:sp>
      <p:sp>
        <p:nvSpPr>
          <p:cNvPr id="779" name="Shape 779"/>
          <p:cNvSpPr/>
          <p:nvPr/>
        </p:nvSpPr>
        <p:spPr>
          <a:xfrm>
            <a:off x="6526134" y="991367"/>
            <a:ext cx="332755" cy="332755"/>
          </a:xfrm>
          <a:prstGeom prst="diamond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404040"/>
                </a:solidFill>
              </a:defRPr>
            </a:pPr>
            <a:endParaRPr/>
          </a:p>
        </p:txBody>
      </p:sp>
      <p:sp>
        <p:nvSpPr>
          <p:cNvPr id="780" name="Shape 780"/>
          <p:cNvSpPr/>
          <p:nvPr/>
        </p:nvSpPr>
        <p:spPr>
          <a:xfrm>
            <a:off x="5909974" y="702882"/>
            <a:ext cx="1565075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 b="1">
                <a:solidFill>
                  <a:srgbClr val="404040"/>
                </a:solidFill>
              </a:defRPr>
            </a:lvl1pPr>
          </a:lstStyle>
          <a:p>
            <a:r>
              <a:t>Create Your Project</a:t>
            </a:r>
          </a:p>
        </p:txBody>
      </p:sp>
      <p:pic>
        <p:nvPicPr>
          <p:cNvPr id="781" name="image10.gi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3759" y="1512912"/>
            <a:ext cx="6181861" cy="29714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Shape 1294"/>
          <p:cNvSpPr>
            <a:spLocks noGrp="1"/>
          </p:cNvSpPr>
          <p:nvPr>
            <p:ph type="body" sz="quarter" idx="4294967295"/>
          </p:nvPr>
        </p:nvSpPr>
        <p:spPr>
          <a:xfrm>
            <a:off x="-152401" y="-1"/>
            <a:ext cx="9144001" cy="4787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ctr">
            <a:normAutofit/>
          </a:bodyPr>
          <a:lstStyle/>
          <a:p>
            <a:pPr marL="0" indent="0" algn="ctr">
              <a:spcBef>
                <a:spcPts val="800"/>
              </a:spcBef>
              <a:buSzTx/>
              <a:buNone/>
              <a:defRPr sz="1900">
                <a:solidFill>
                  <a:srgbClr val="404040"/>
                </a:solidFill>
              </a:defRPr>
            </a:pPr>
            <a:r>
              <a:t>Evaluation of Linear Regression Model</a:t>
            </a:r>
          </a:p>
        </p:txBody>
      </p:sp>
      <p:pic>
        <p:nvPicPr>
          <p:cNvPr id="1295" name="image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7350" y="1182010"/>
            <a:ext cx="3641725" cy="2779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6" name="image5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81548" y="1239160"/>
            <a:ext cx="3641726" cy="2726265"/>
          </a:xfrm>
          <a:prstGeom prst="rect">
            <a:avLst/>
          </a:prstGeom>
          <a:ln w="12700">
            <a:miter lim="400000"/>
          </a:ln>
        </p:spPr>
      </p:pic>
      <p:sp>
        <p:nvSpPr>
          <p:cNvPr id="1297" name="Shape 1297"/>
          <p:cNvSpPr/>
          <p:nvPr/>
        </p:nvSpPr>
        <p:spPr>
          <a:xfrm>
            <a:off x="1742287" y="883711"/>
            <a:ext cx="931851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>
              <a:defRPr sz="1400" b="1">
                <a:solidFill>
                  <a:srgbClr val="404040"/>
                </a:solidFill>
              </a:defRPr>
            </a:pPr>
            <a:r>
              <a:t>Raw Data</a:t>
            </a:r>
          </a:p>
        </p:txBody>
      </p:sp>
      <p:sp>
        <p:nvSpPr>
          <p:cNvPr id="1298" name="Shape 1298"/>
          <p:cNvSpPr/>
          <p:nvPr/>
        </p:nvSpPr>
        <p:spPr>
          <a:xfrm>
            <a:off x="6136485" y="879776"/>
            <a:ext cx="1265228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>
              <a:defRPr sz="1400" b="1">
                <a:solidFill>
                  <a:srgbClr val="404040"/>
                </a:solidFill>
              </a:defRPr>
            </a:pPr>
            <a:r>
              <a:t>After Scaling</a:t>
            </a:r>
          </a:p>
        </p:txBody>
      </p:sp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Shape 1300"/>
          <p:cNvSpPr>
            <a:spLocks noGrp="1"/>
          </p:cNvSpPr>
          <p:nvPr>
            <p:ph type="body" sz="quarter" idx="4294967295"/>
          </p:nvPr>
        </p:nvSpPr>
        <p:spPr>
          <a:xfrm>
            <a:off x="-152401" y="-1"/>
            <a:ext cx="9144001" cy="4787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ctr">
            <a:normAutofit/>
          </a:bodyPr>
          <a:lstStyle/>
          <a:p>
            <a:pPr marL="0" indent="0" algn="ctr">
              <a:spcBef>
                <a:spcPts val="800"/>
              </a:spcBef>
              <a:buSzTx/>
              <a:buNone/>
              <a:defRPr sz="1900">
                <a:solidFill>
                  <a:srgbClr val="404040"/>
                </a:solidFill>
              </a:defRPr>
            </a:pPr>
            <a:r>
              <a:t>Evaluation of Linear Regression Model</a:t>
            </a:r>
          </a:p>
        </p:txBody>
      </p:sp>
      <p:pic>
        <p:nvPicPr>
          <p:cNvPr id="1301" name="image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0008" y="542140"/>
            <a:ext cx="7003985" cy="40592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>
            <a:spLocks noGrp="1"/>
          </p:cNvSpPr>
          <p:nvPr>
            <p:ph type="body" sz="quarter" idx="1"/>
          </p:nvPr>
        </p:nvSpPr>
        <p:spPr>
          <a:xfrm>
            <a:off x="0" y="123476"/>
            <a:ext cx="9144000" cy="576069"/>
          </a:xfrm>
          <a:prstGeom prst="rect">
            <a:avLst/>
          </a:prstGeom>
        </p:spPr>
        <p:txBody>
          <a:bodyPr/>
          <a:lstStyle>
            <a:lvl1pPr defTabSz="658366">
              <a:defRPr sz="2400"/>
            </a:lvl1pPr>
          </a:lstStyle>
          <a:p>
            <a:r>
              <a:t>Recommendation</a:t>
            </a:r>
          </a:p>
        </p:txBody>
      </p:sp>
      <p:grpSp>
        <p:nvGrpSpPr>
          <p:cNvPr id="1314" name="Group 1314"/>
          <p:cNvGrpSpPr/>
          <p:nvPr/>
        </p:nvGrpSpPr>
        <p:grpSpPr>
          <a:xfrm>
            <a:off x="910694" y="1103570"/>
            <a:ext cx="7106324" cy="3062377"/>
            <a:chOff x="0" y="0"/>
            <a:chExt cx="7106322" cy="3062376"/>
          </a:xfrm>
        </p:grpSpPr>
        <p:sp>
          <p:nvSpPr>
            <p:cNvPr id="1304" name="Shape 1304"/>
            <p:cNvSpPr/>
            <p:nvPr/>
          </p:nvSpPr>
          <p:spPr>
            <a:xfrm rot="5400000">
              <a:off x="400276" y="1173935"/>
              <a:ext cx="1524437" cy="2252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3480" y="0"/>
                  </a:lnTo>
                  <a:lnTo>
                    <a:pt x="3480" y="19426"/>
                  </a:lnTo>
                  <a:lnTo>
                    <a:pt x="21600" y="19426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685800"/>
              <a:endParaRPr/>
            </a:p>
          </p:txBody>
        </p:sp>
        <p:sp>
          <p:nvSpPr>
            <p:cNvPr id="1305" name="Shape 1305"/>
            <p:cNvSpPr/>
            <p:nvPr/>
          </p:nvSpPr>
          <p:spPr>
            <a:xfrm>
              <a:off x="1942132" y="935433"/>
              <a:ext cx="346585" cy="375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685800"/>
              <a:endParaRPr/>
            </a:p>
          </p:txBody>
        </p:sp>
        <p:sp>
          <p:nvSpPr>
            <p:cNvPr id="1306" name="Shape 1306"/>
            <p:cNvSpPr/>
            <p:nvPr/>
          </p:nvSpPr>
          <p:spPr>
            <a:xfrm rot="5400000">
              <a:off x="2809080" y="590206"/>
              <a:ext cx="1524435" cy="2252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3480" y="0"/>
                  </a:lnTo>
                  <a:lnTo>
                    <a:pt x="3480" y="19426"/>
                  </a:lnTo>
                  <a:lnTo>
                    <a:pt x="21600" y="19426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685800"/>
              <a:endParaRPr/>
            </a:p>
          </p:txBody>
        </p:sp>
        <p:sp>
          <p:nvSpPr>
            <p:cNvPr id="1307" name="Shape 1307"/>
            <p:cNvSpPr/>
            <p:nvPr/>
          </p:nvSpPr>
          <p:spPr>
            <a:xfrm>
              <a:off x="4350936" y="332160"/>
              <a:ext cx="346586" cy="375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685800"/>
              <a:endParaRPr/>
            </a:p>
          </p:txBody>
        </p:sp>
        <p:sp>
          <p:nvSpPr>
            <p:cNvPr id="1308" name="Shape 1308"/>
            <p:cNvSpPr/>
            <p:nvPr/>
          </p:nvSpPr>
          <p:spPr>
            <a:xfrm rot="5400000">
              <a:off x="5217882" y="6478"/>
              <a:ext cx="1524436" cy="2252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3480" y="0"/>
                  </a:lnTo>
                  <a:lnTo>
                    <a:pt x="3480" y="19426"/>
                  </a:lnTo>
                  <a:lnTo>
                    <a:pt x="21600" y="19426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685800"/>
              <a:endParaRPr/>
            </a:p>
          </p:txBody>
        </p:sp>
        <p:sp>
          <p:nvSpPr>
            <p:cNvPr id="1309" name="Shape 1309"/>
            <p:cNvSpPr/>
            <p:nvPr/>
          </p:nvSpPr>
          <p:spPr>
            <a:xfrm>
              <a:off x="289606" y="1785621"/>
              <a:ext cx="1811051" cy="1130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marL="228600" indent="-228600" defTabSz="685800">
                <a:buSzPct val="100000"/>
                <a:buAutoNum type="arabicPeriod"/>
                <a:defRPr sz="1200" b="1">
                  <a:solidFill>
                    <a:srgbClr val="404040"/>
                  </a:solidFill>
                </a:defRPr>
              </a:pPr>
              <a:r>
                <a:t>Interaction matters</a:t>
              </a:r>
            </a:p>
            <a:p>
              <a:pPr defTabSz="685800">
                <a:defRPr sz="1200" b="1">
                  <a:solidFill>
                    <a:srgbClr val="404040"/>
                  </a:solidFill>
                </a:defRPr>
              </a:pPr>
              <a:r>
                <a:t> </a:t>
              </a:r>
              <a:r>
                <a:rPr b="0"/>
                <a:t>- More updates</a:t>
              </a:r>
            </a:p>
            <a:p>
              <a:pPr defTabSz="685800">
                <a:defRPr sz="1200">
                  <a:solidFill>
                    <a:srgbClr val="404040"/>
                  </a:solidFill>
                </a:defRPr>
              </a:pPr>
              <a:r>
                <a:t> - Transparency and Communication</a:t>
              </a:r>
            </a:p>
            <a:p>
              <a:pPr defTabSz="685800">
                <a:defRPr sz="1200" b="1">
                  <a:solidFill>
                    <a:srgbClr val="404040"/>
                  </a:solidFill>
                </a:defRPr>
              </a:pPr>
              <a:r>
                <a:t>2. Awarding backers in level</a:t>
              </a:r>
            </a:p>
          </p:txBody>
        </p:sp>
        <p:sp>
          <p:nvSpPr>
            <p:cNvPr id="1310" name="Shape 1310"/>
            <p:cNvSpPr/>
            <p:nvPr/>
          </p:nvSpPr>
          <p:spPr>
            <a:xfrm>
              <a:off x="0" y="1215698"/>
              <a:ext cx="1665218" cy="241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defTabSz="685800">
                <a:defRPr sz="1200" b="1">
                  <a:solidFill>
                    <a:srgbClr val="404040"/>
                  </a:solidFill>
                </a:defRPr>
              </a:pPr>
              <a:r>
                <a:t>Suggestion 1</a:t>
              </a:r>
            </a:p>
          </p:txBody>
        </p:sp>
        <p:sp>
          <p:nvSpPr>
            <p:cNvPr id="1311" name="Shape 1311"/>
            <p:cNvSpPr/>
            <p:nvPr/>
          </p:nvSpPr>
          <p:spPr>
            <a:xfrm>
              <a:off x="2671522" y="1329031"/>
              <a:ext cx="2113175" cy="774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defTabSz="685800">
                <a:defRPr sz="1200" b="1">
                  <a:solidFill>
                    <a:srgbClr val="404040"/>
                  </a:solidFill>
                </a:defRPr>
              </a:pPr>
              <a:r>
                <a:t>Using our RF prediction</a:t>
              </a:r>
            </a:p>
            <a:p>
              <a:pPr marL="171450" indent="-171450" defTabSz="685800">
                <a:buSzPct val="100000"/>
                <a:buChar char="-"/>
                <a:defRPr sz="1200">
                  <a:solidFill>
                    <a:srgbClr val="404040"/>
                  </a:solidFill>
                </a:defRPr>
              </a:pPr>
              <a:r>
                <a:t>Make a reasonable goal</a:t>
              </a:r>
            </a:p>
            <a:p>
              <a:pPr marL="171450" indent="-171450" defTabSz="685800">
                <a:buSzPct val="100000"/>
                <a:buChar char="-"/>
                <a:defRPr sz="1200">
                  <a:solidFill>
                    <a:srgbClr val="404040"/>
                  </a:solidFill>
                </a:defRPr>
              </a:pPr>
              <a:r>
                <a:t>Knowing your current stage</a:t>
              </a:r>
            </a:p>
          </p:txBody>
        </p:sp>
        <p:sp>
          <p:nvSpPr>
            <p:cNvPr id="1312" name="Shape 1312"/>
            <p:cNvSpPr/>
            <p:nvPr/>
          </p:nvSpPr>
          <p:spPr>
            <a:xfrm>
              <a:off x="4949945" y="0"/>
              <a:ext cx="1665218" cy="241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defTabSz="685800">
                <a:defRPr sz="1200" b="1">
                  <a:solidFill>
                    <a:srgbClr val="404040"/>
                  </a:solidFill>
                </a:defRPr>
              </a:lvl1pPr>
            </a:lstStyle>
            <a:p>
              <a:r>
                <a:t>Suggestion 3</a:t>
              </a:r>
            </a:p>
          </p:txBody>
        </p:sp>
        <p:sp>
          <p:nvSpPr>
            <p:cNvPr id="1313" name="Shape 1313"/>
            <p:cNvSpPr/>
            <p:nvPr/>
          </p:nvSpPr>
          <p:spPr>
            <a:xfrm>
              <a:off x="2637345" y="607849"/>
              <a:ext cx="1665218" cy="241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defTabSz="685800">
                <a:defRPr sz="1200" b="1">
                  <a:solidFill>
                    <a:srgbClr val="404040"/>
                  </a:solidFill>
                </a:defRPr>
              </a:pPr>
              <a:r>
                <a:t>Suggestion 2</a:t>
              </a:r>
            </a:p>
          </p:txBody>
        </p:sp>
      </p:grpSp>
      <p:sp>
        <p:nvSpPr>
          <p:cNvPr id="1315" name="Shape 1315"/>
          <p:cNvSpPr/>
          <p:nvPr/>
        </p:nvSpPr>
        <p:spPr>
          <a:xfrm>
            <a:off x="6060198" y="1747812"/>
            <a:ext cx="2113175" cy="1130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sz="1200" b="1">
                <a:solidFill>
                  <a:srgbClr val="404040"/>
                </a:solidFill>
              </a:defRPr>
            </a:pPr>
            <a:r>
              <a:t>Little influence of your goal on your percent of funded</a:t>
            </a:r>
          </a:p>
          <a:p>
            <a:pPr marL="171450" indent="-171450" defTabSz="685800">
              <a:buSzPct val="100000"/>
              <a:buChar char="-"/>
              <a:defRPr sz="1200">
                <a:solidFill>
                  <a:srgbClr val="404040"/>
                </a:solidFill>
              </a:defRPr>
            </a:pPr>
            <a:r>
              <a:t>Focus on your project</a:t>
            </a:r>
          </a:p>
          <a:p>
            <a:pPr marL="171450" indent="-171450" defTabSz="685800">
              <a:buSzPct val="100000"/>
              <a:buChar char="-"/>
              <a:defRPr sz="1200">
                <a:solidFill>
                  <a:srgbClr val="404040"/>
                </a:solidFill>
              </a:defRPr>
            </a:pPr>
            <a:r>
              <a:t>Once reasonable, higher goal will not make your percent of funded less.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E8C0204-8901-C047-81EC-DB9D900BB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039" t="12696"/>
          <a:stretch/>
        </p:blipFill>
        <p:spPr>
          <a:xfrm>
            <a:off x="1426580" y="874944"/>
            <a:ext cx="1102355" cy="14973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3FB5DDC-97FC-B441-8067-5FE56C5DE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709" y="3587505"/>
            <a:ext cx="2459931" cy="1156886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Shape 1317"/>
          <p:cNvSpPr/>
          <p:nvPr/>
        </p:nvSpPr>
        <p:spPr>
          <a:xfrm>
            <a:off x="0" y="2606031"/>
            <a:ext cx="9144000" cy="1368154"/>
          </a:xfrm>
          <a:prstGeom prst="rect">
            <a:avLst/>
          </a:prstGeom>
          <a:solidFill>
            <a:schemeClr val="accent1">
              <a:alpha val="70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68580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18" name="Shape 1318"/>
          <p:cNvSpPr/>
          <p:nvPr/>
        </p:nvSpPr>
        <p:spPr>
          <a:xfrm>
            <a:off x="-2" y="2606031"/>
            <a:ext cx="395541" cy="1368154"/>
          </a:xfrm>
          <a:prstGeom prst="rect">
            <a:avLst/>
          </a:prstGeom>
          <a:solidFill>
            <a:schemeClr val="accent2">
              <a:alpha val="70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68580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19" name="Shape 1319"/>
          <p:cNvSpPr/>
          <p:nvPr/>
        </p:nvSpPr>
        <p:spPr>
          <a:xfrm rot="16200000">
            <a:off x="755765" y="3001884"/>
            <a:ext cx="576067" cy="5764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181" y="15884"/>
                </a:moveTo>
                <a:cubicBezTo>
                  <a:pt x="3843" y="15290"/>
                  <a:pt x="2613" y="14466"/>
                  <a:pt x="1560" y="13428"/>
                </a:cubicBezTo>
                <a:cubicBezTo>
                  <a:pt x="2014" y="15070"/>
                  <a:pt x="2903" y="16530"/>
                  <a:pt x="4096" y="17679"/>
                </a:cubicBezTo>
                <a:cubicBezTo>
                  <a:pt x="4528" y="17115"/>
                  <a:pt x="4886" y="16511"/>
                  <a:pt x="5181" y="15884"/>
                </a:cubicBezTo>
                <a:close/>
                <a:moveTo>
                  <a:pt x="5313" y="5847"/>
                </a:moveTo>
                <a:cubicBezTo>
                  <a:pt x="5002" y="5156"/>
                  <a:pt x="4619" y="4489"/>
                  <a:pt x="4148" y="3870"/>
                </a:cubicBezTo>
                <a:cubicBezTo>
                  <a:pt x="2843" y="5109"/>
                  <a:pt x="1893" y="6717"/>
                  <a:pt x="1462" y="8525"/>
                </a:cubicBezTo>
                <a:cubicBezTo>
                  <a:pt x="2568" y="7387"/>
                  <a:pt x="3878" y="6484"/>
                  <a:pt x="5313" y="5847"/>
                </a:cubicBezTo>
                <a:close/>
                <a:moveTo>
                  <a:pt x="6345" y="11338"/>
                </a:moveTo>
                <a:lnTo>
                  <a:pt x="1539" y="11338"/>
                </a:lnTo>
                <a:cubicBezTo>
                  <a:pt x="2665" y="12759"/>
                  <a:pt x="4107" y="13864"/>
                  <a:pt x="5725" y="14590"/>
                </a:cubicBezTo>
                <a:cubicBezTo>
                  <a:pt x="6089" y="13535"/>
                  <a:pt x="6298" y="12440"/>
                  <a:pt x="6345" y="11338"/>
                </a:cubicBezTo>
                <a:close/>
                <a:moveTo>
                  <a:pt x="6346" y="10118"/>
                </a:moveTo>
                <a:cubicBezTo>
                  <a:pt x="6299" y="9119"/>
                  <a:pt x="6118" y="8125"/>
                  <a:pt x="5810" y="7162"/>
                </a:cubicBezTo>
                <a:cubicBezTo>
                  <a:pt x="4318" y="7840"/>
                  <a:pt x="2980" y="8841"/>
                  <a:pt x="1909" y="10118"/>
                </a:cubicBezTo>
                <a:close/>
                <a:moveTo>
                  <a:pt x="9966" y="17043"/>
                </a:moveTo>
                <a:cubicBezTo>
                  <a:pt x="8700" y="16996"/>
                  <a:pt x="7462" y="16753"/>
                  <a:pt x="6290" y="16339"/>
                </a:cubicBezTo>
                <a:cubicBezTo>
                  <a:pt x="5946" y="17082"/>
                  <a:pt x="5521" y="17796"/>
                  <a:pt x="5006" y="18461"/>
                </a:cubicBezTo>
                <a:cubicBezTo>
                  <a:pt x="6405" y="19527"/>
                  <a:pt x="8111" y="20210"/>
                  <a:pt x="9966" y="20366"/>
                </a:cubicBezTo>
                <a:close/>
                <a:moveTo>
                  <a:pt x="9966" y="11338"/>
                </a:moveTo>
                <a:lnTo>
                  <a:pt x="7542" y="11338"/>
                </a:lnTo>
                <a:cubicBezTo>
                  <a:pt x="7495" y="12591"/>
                  <a:pt x="7256" y="13838"/>
                  <a:pt x="6835" y="15037"/>
                </a:cubicBezTo>
                <a:cubicBezTo>
                  <a:pt x="7835" y="15385"/>
                  <a:pt x="8889" y="15591"/>
                  <a:pt x="9966" y="15639"/>
                </a:cubicBezTo>
                <a:close/>
                <a:moveTo>
                  <a:pt x="9966" y="6092"/>
                </a:moveTo>
                <a:cubicBezTo>
                  <a:pt x="8917" y="6151"/>
                  <a:pt x="7894" y="6362"/>
                  <a:pt x="6923" y="6709"/>
                </a:cubicBezTo>
                <a:cubicBezTo>
                  <a:pt x="7286" y="7818"/>
                  <a:pt x="7496" y="8965"/>
                  <a:pt x="7543" y="10118"/>
                </a:cubicBezTo>
                <a:lnTo>
                  <a:pt x="9966" y="10118"/>
                </a:lnTo>
                <a:close/>
                <a:moveTo>
                  <a:pt x="9966" y="1234"/>
                </a:moveTo>
                <a:cubicBezTo>
                  <a:pt x="8136" y="1388"/>
                  <a:pt x="6452" y="2054"/>
                  <a:pt x="5063" y="3095"/>
                </a:cubicBezTo>
                <a:cubicBezTo>
                  <a:pt x="5617" y="3814"/>
                  <a:pt x="6064" y="4590"/>
                  <a:pt x="6424" y="5394"/>
                </a:cubicBezTo>
                <a:cubicBezTo>
                  <a:pt x="7553" y="4988"/>
                  <a:pt x="8745" y="4746"/>
                  <a:pt x="9966" y="4686"/>
                </a:cubicBezTo>
                <a:close/>
                <a:moveTo>
                  <a:pt x="14579" y="6723"/>
                </a:moveTo>
                <a:cubicBezTo>
                  <a:pt x="13499" y="6339"/>
                  <a:pt x="12356" y="6116"/>
                  <a:pt x="11187" y="6080"/>
                </a:cubicBezTo>
                <a:lnTo>
                  <a:pt x="11187" y="10118"/>
                </a:lnTo>
                <a:lnTo>
                  <a:pt x="13994" y="10118"/>
                </a:lnTo>
                <a:cubicBezTo>
                  <a:pt x="14030" y="8971"/>
                  <a:pt x="14229" y="7829"/>
                  <a:pt x="14579" y="6723"/>
                </a:cubicBezTo>
                <a:close/>
                <a:moveTo>
                  <a:pt x="14707" y="14902"/>
                </a:moveTo>
                <a:cubicBezTo>
                  <a:pt x="14298" y="13747"/>
                  <a:pt x="14061" y="12547"/>
                  <a:pt x="14004" y="11338"/>
                </a:cubicBezTo>
                <a:lnTo>
                  <a:pt x="11187" y="11338"/>
                </a:lnTo>
                <a:lnTo>
                  <a:pt x="11187" y="15635"/>
                </a:lnTo>
                <a:cubicBezTo>
                  <a:pt x="12405" y="15582"/>
                  <a:pt x="13591" y="15328"/>
                  <a:pt x="14707" y="14902"/>
                </a:cubicBezTo>
                <a:close/>
                <a:moveTo>
                  <a:pt x="16426" y="3028"/>
                </a:moveTo>
                <a:cubicBezTo>
                  <a:pt x="14947" y="1946"/>
                  <a:pt x="13142" y="1287"/>
                  <a:pt x="11187" y="1212"/>
                </a:cubicBezTo>
                <a:lnTo>
                  <a:pt x="11187" y="4675"/>
                </a:lnTo>
                <a:cubicBezTo>
                  <a:pt x="12524" y="4711"/>
                  <a:pt x="13831" y="4964"/>
                  <a:pt x="15065" y="5404"/>
                </a:cubicBezTo>
                <a:cubicBezTo>
                  <a:pt x="15427" y="4576"/>
                  <a:pt x="15879" y="3779"/>
                  <a:pt x="16426" y="3028"/>
                </a:cubicBezTo>
                <a:close/>
                <a:moveTo>
                  <a:pt x="16595" y="18446"/>
                </a:moveTo>
                <a:cubicBezTo>
                  <a:pt x="16044" y="17745"/>
                  <a:pt x="15593" y="16991"/>
                  <a:pt x="15231" y="16205"/>
                </a:cubicBezTo>
                <a:cubicBezTo>
                  <a:pt x="13951" y="16698"/>
                  <a:pt x="12587" y="16988"/>
                  <a:pt x="11187" y="17041"/>
                </a:cubicBezTo>
                <a:lnTo>
                  <a:pt x="11187" y="20388"/>
                </a:lnTo>
                <a:cubicBezTo>
                  <a:pt x="13217" y="20310"/>
                  <a:pt x="15085" y="19602"/>
                  <a:pt x="16595" y="18446"/>
                </a:cubicBezTo>
                <a:close/>
                <a:moveTo>
                  <a:pt x="19521" y="10118"/>
                </a:moveTo>
                <a:cubicBezTo>
                  <a:pt x="18465" y="8858"/>
                  <a:pt x="17152" y="7868"/>
                  <a:pt x="15690" y="7187"/>
                </a:cubicBezTo>
                <a:cubicBezTo>
                  <a:pt x="15396" y="8143"/>
                  <a:pt x="15227" y="9128"/>
                  <a:pt x="15190" y="10118"/>
                </a:cubicBezTo>
                <a:close/>
                <a:moveTo>
                  <a:pt x="19601" y="11338"/>
                </a:moveTo>
                <a:lnTo>
                  <a:pt x="15201" y="11338"/>
                </a:lnTo>
                <a:cubicBezTo>
                  <a:pt x="15255" y="12381"/>
                  <a:pt x="15457" y="13417"/>
                  <a:pt x="15799" y="14417"/>
                </a:cubicBezTo>
                <a:cubicBezTo>
                  <a:pt x="17262" y="13688"/>
                  <a:pt x="18567" y="12647"/>
                  <a:pt x="19601" y="11338"/>
                </a:cubicBezTo>
                <a:close/>
                <a:moveTo>
                  <a:pt x="20160" y="8703"/>
                </a:moveTo>
                <a:cubicBezTo>
                  <a:pt x="19746" y="6789"/>
                  <a:pt x="18751" y="5092"/>
                  <a:pt x="17368" y="3802"/>
                </a:cubicBezTo>
                <a:cubicBezTo>
                  <a:pt x="16880" y="4448"/>
                  <a:pt x="16487" y="5145"/>
                  <a:pt x="16169" y="5866"/>
                </a:cubicBezTo>
                <a:cubicBezTo>
                  <a:pt x="17661" y="6539"/>
                  <a:pt x="19018" y="7499"/>
                  <a:pt x="20160" y="8703"/>
                </a:cubicBezTo>
                <a:close/>
                <a:moveTo>
                  <a:pt x="20168" y="12857"/>
                </a:moveTo>
                <a:cubicBezTo>
                  <a:pt x="19071" y="14054"/>
                  <a:pt x="17765" y="15021"/>
                  <a:pt x="16325" y="15719"/>
                </a:cubicBezTo>
                <a:cubicBezTo>
                  <a:pt x="16641" y="16402"/>
                  <a:pt x="17032" y="17059"/>
                  <a:pt x="17508" y="17669"/>
                </a:cubicBezTo>
                <a:cubicBezTo>
                  <a:pt x="18826" y="16385"/>
                  <a:pt x="19773" y="14723"/>
                  <a:pt x="20168" y="12857"/>
                </a:cubicBezTo>
                <a:close/>
                <a:moveTo>
                  <a:pt x="21600" y="10800"/>
                </a:moveTo>
                <a:cubicBezTo>
                  <a:pt x="21600" y="16765"/>
                  <a:pt x="16761" y="21600"/>
                  <a:pt x="10793" y="21600"/>
                </a:cubicBezTo>
                <a:cubicBezTo>
                  <a:pt x="5005" y="21600"/>
                  <a:pt x="280" y="17053"/>
                  <a:pt x="13" y="11338"/>
                </a:cubicBezTo>
                <a:lnTo>
                  <a:pt x="0" y="11338"/>
                </a:lnTo>
                <a:lnTo>
                  <a:pt x="0" y="10118"/>
                </a:lnTo>
                <a:lnTo>
                  <a:pt x="19" y="10118"/>
                </a:lnTo>
                <a:cubicBezTo>
                  <a:pt x="342" y="4745"/>
                  <a:pt x="4609" y="437"/>
                  <a:pt x="9966" y="42"/>
                </a:cubicBezTo>
                <a:lnTo>
                  <a:pt x="9966" y="0"/>
                </a:lnTo>
                <a:lnTo>
                  <a:pt x="11187" y="0"/>
                </a:lnTo>
                <a:lnTo>
                  <a:pt x="11187" y="20"/>
                </a:lnTo>
                <a:cubicBezTo>
                  <a:pt x="16973" y="214"/>
                  <a:pt x="21600" y="4967"/>
                  <a:pt x="21600" y="108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685800"/>
            <a:endParaRPr/>
          </a:p>
        </p:txBody>
      </p:sp>
      <p:sp>
        <p:nvSpPr>
          <p:cNvPr id="1320" name="Shape 1320"/>
          <p:cNvSpPr/>
          <p:nvPr/>
        </p:nvSpPr>
        <p:spPr>
          <a:xfrm>
            <a:off x="1475654" y="2996599"/>
            <a:ext cx="6976107" cy="587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lnSpc>
                <a:spcPct val="110000"/>
              </a:lnSpc>
              <a:spcBef>
                <a:spcPts val="600"/>
              </a:spcBef>
              <a:defRPr sz="3600" b="1">
                <a:solidFill>
                  <a:srgbClr val="FFFFFF"/>
                </a:solidFill>
              </a:defRPr>
            </a:pPr>
            <a:r>
              <a:t>Any Question?</a:t>
            </a:r>
          </a:p>
        </p:txBody>
      </p:sp>
      <p:pic>
        <p:nvPicPr>
          <p:cNvPr id="1321" name="image9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82437" y="136838"/>
            <a:ext cx="1207396" cy="1207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>
            <a:spLocks noGrp="1"/>
          </p:cNvSpPr>
          <p:nvPr>
            <p:ph type="body" sz="quarter" idx="1"/>
          </p:nvPr>
        </p:nvSpPr>
        <p:spPr>
          <a:xfrm>
            <a:off x="0" y="123476"/>
            <a:ext cx="9144000" cy="576067"/>
          </a:xfrm>
          <a:prstGeom prst="rect">
            <a:avLst/>
          </a:prstGeom>
        </p:spPr>
        <p:txBody>
          <a:bodyPr/>
          <a:lstStyle>
            <a:lvl1pPr defTabSz="877822">
              <a:lnSpc>
                <a:spcPct val="90000"/>
              </a:lnSpc>
              <a:defRPr sz="3400"/>
            </a:lvl1pPr>
          </a:lstStyle>
          <a:p>
            <a:r>
              <a:t>Kickstarter</a:t>
            </a:r>
          </a:p>
        </p:txBody>
      </p:sp>
      <p:pic>
        <p:nvPicPr>
          <p:cNvPr id="784" name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4205" y="1496825"/>
            <a:ext cx="5579271" cy="3121820"/>
          </a:xfrm>
          <a:prstGeom prst="rect">
            <a:avLst/>
          </a:prstGeom>
          <a:ln w="12700">
            <a:miter lim="400000"/>
          </a:ln>
        </p:spPr>
      </p:pic>
      <p:sp>
        <p:nvSpPr>
          <p:cNvPr id="785" name="Shape 785"/>
          <p:cNvSpPr/>
          <p:nvPr/>
        </p:nvSpPr>
        <p:spPr>
          <a:xfrm>
            <a:off x="0" y="1103319"/>
            <a:ext cx="9144000" cy="360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6" name="Shape 786"/>
          <p:cNvSpPr/>
          <p:nvPr/>
        </p:nvSpPr>
        <p:spPr>
          <a:xfrm>
            <a:off x="6450448" y="940083"/>
            <a:ext cx="436066" cy="436066"/>
          </a:xfrm>
          <a:prstGeom prst="diamond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404040"/>
                </a:solidFill>
              </a:defRPr>
            </a:pPr>
            <a:endParaRPr/>
          </a:p>
        </p:txBody>
      </p:sp>
      <p:sp>
        <p:nvSpPr>
          <p:cNvPr id="787" name="Shape 787"/>
          <p:cNvSpPr/>
          <p:nvPr/>
        </p:nvSpPr>
        <p:spPr>
          <a:xfrm>
            <a:off x="1796818" y="702882"/>
            <a:ext cx="1565076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 b="1">
                <a:solidFill>
                  <a:srgbClr val="404040"/>
                </a:solidFill>
              </a:defRPr>
            </a:lvl1pPr>
          </a:lstStyle>
          <a:p>
            <a:r>
              <a:t>Back Projects</a:t>
            </a:r>
          </a:p>
        </p:txBody>
      </p:sp>
      <p:sp>
        <p:nvSpPr>
          <p:cNvPr id="788" name="Shape 788"/>
          <p:cNvSpPr/>
          <p:nvPr/>
        </p:nvSpPr>
        <p:spPr>
          <a:xfrm>
            <a:off x="2334273" y="991367"/>
            <a:ext cx="332755" cy="332755"/>
          </a:xfrm>
          <a:prstGeom prst="diamond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404040"/>
                </a:solidFill>
              </a:defRPr>
            </a:pPr>
            <a:endParaRPr/>
          </a:p>
        </p:txBody>
      </p:sp>
      <p:sp>
        <p:nvSpPr>
          <p:cNvPr id="789" name="Shape 789"/>
          <p:cNvSpPr/>
          <p:nvPr/>
        </p:nvSpPr>
        <p:spPr>
          <a:xfrm>
            <a:off x="5909974" y="702882"/>
            <a:ext cx="1565075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 b="1">
                <a:solidFill>
                  <a:srgbClr val="404040"/>
                </a:solidFill>
              </a:defRPr>
            </a:lvl1pPr>
          </a:lstStyle>
          <a:p>
            <a:r>
              <a:t>Create Your Project</a:t>
            </a: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>
            <a:spLocks noGrp="1"/>
          </p:cNvSpPr>
          <p:nvPr>
            <p:ph type="body" sz="quarter" idx="1"/>
          </p:nvPr>
        </p:nvSpPr>
        <p:spPr>
          <a:xfrm>
            <a:off x="0" y="123476"/>
            <a:ext cx="9144000" cy="576069"/>
          </a:xfrm>
          <a:prstGeom prst="rect">
            <a:avLst/>
          </a:prstGeom>
        </p:spPr>
        <p:txBody>
          <a:bodyPr/>
          <a:lstStyle>
            <a:lvl1pPr defTabSz="658366">
              <a:defRPr sz="2400"/>
            </a:lvl1pPr>
          </a:lstStyle>
          <a:p>
            <a:r>
              <a:t>Business Problem Identification</a:t>
            </a:r>
          </a:p>
        </p:txBody>
      </p:sp>
      <p:sp>
        <p:nvSpPr>
          <p:cNvPr id="792" name="Shape 792"/>
          <p:cNvSpPr>
            <a:spLocks noGrp="1"/>
          </p:cNvSpPr>
          <p:nvPr>
            <p:ph type="body" idx="13"/>
          </p:nvPr>
        </p:nvSpPr>
        <p:spPr>
          <a:xfrm>
            <a:off x="55390" y="732066"/>
            <a:ext cx="9144001" cy="2880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 algn="ctr" defTabSz="914377">
              <a:spcBef>
                <a:spcPts val="200"/>
              </a:spcBef>
              <a:buSzTx/>
              <a:buNone/>
              <a:defRPr sz="1000">
                <a:solidFill>
                  <a:srgbClr val="404040"/>
                </a:solidFill>
              </a:defRPr>
            </a:lvl1pPr>
          </a:lstStyle>
          <a:p>
            <a:r>
              <a:t>Three problems are identified in sequence.</a:t>
            </a:r>
          </a:p>
        </p:txBody>
      </p:sp>
      <p:grpSp>
        <p:nvGrpSpPr>
          <p:cNvPr id="808" name="Group 808"/>
          <p:cNvGrpSpPr/>
          <p:nvPr/>
        </p:nvGrpSpPr>
        <p:grpSpPr>
          <a:xfrm>
            <a:off x="1160978" y="1201398"/>
            <a:ext cx="7232074" cy="3062378"/>
            <a:chOff x="0" y="0"/>
            <a:chExt cx="7232073" cy="3062376"/>
          </a:xfrm>
        </p:grpSpPr>
        <p:grpSp>
          <p:nvGrpSpPr>
            <p:cNvPr id="805" name="Group 805"/>
            <p:cNvGrpSpPr/>
            <p:nvPr/>
          </p:nvGrpSpPr>
          <p:grpSpPr>
            <a:xfrm>
              <a:off x="0" y="-1"/>
              <a:ext cx="7232073" cy="3062378"/>
              <a:chOff x="0" y="0"/>
              <a:chExt cx="7232072" cy="3062376"/>
            </a:xfrm>
          </p:grpSpPr>
          <p:sp>
            <p:nvSpPr>
              <p:cNvPr id="793" name="Shape 793"/>
              <p:cNvSpPr/>
              <p:nvPr/>
            </p:nvSpPr>
            <p:spPr>
              <a:xfrm rot="5400000">
                <a:off x="400275" y="1173935"/>
                <a:ext cx="1524438" cy="22524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3480" y="0"/>
                    </a:lnTo>
                    <a:lnTo>
                      <a:pt x="3480" y="19426"/>
                    </a:lnTo>
                    <a:lnTo>
                      <a:pt x="21600" y="19426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685800"/>
                <a:endParaRPr/>
              </a:p>
            </p:txBody>
          </p:sp>
          <p:sp>
            <p:nvSpPr>
              <p:cNvPr id="794" name="Shape 794"/>
              <p:cNvSpPr/>
              <p:nvPr/>
            </p:nvSpPr>
            <p:spPr>
              <a:xfrm>
                <a:off x="1942132" y="935432"/>
                <a:ext cx="346585" cy="3757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685800"/>
                <a:endParaRPr/>
              </a:p>
            </p:txBody>
          </p:sp>
          <p:sp>
            <p:nvSpPr>
              <p:cNvPr id="795" name="Shape 795"/>
              <p:cNvSpPr/>
              <p:nvPr/>
            </p:nvSpPr>
            <p:spPr>
              <a:xfrm rot="5400000">
                <a:off x="2809080" y="590205"/>
                <a:ext cx="1524435" cy="22524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3480" y="0"/>
                    </a:lnTo>
                    <a:lnTo>
                      <a:pt x="3480" y="19426"/>
                    </a:lnTo>
                    <a:lnTo>
                      <a:pt x="21600" y="19426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685800"/>
                <a:endParaRPr/>
              </a:p>
            </p:txBody>
          </p:sp>
          <p:sp>
            <p:nvSpPr>
              <p:cNvPr id="796" name="Shape 796"/>
              <p:cNvSpPr/>
              <p:nvPr/>
            </p:nvSpPr>
            <p:spPr>
              <a:xfrm>
                <a:off x="4350936" y="332159"/>
                <a:ext cx="346586" cy="3757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685800"/>
                <a:endParaRPr/>
              </a:p>
            </p:txBody>
          </p:sp>
          <p:sp>
            <p:nvSpPr>
              <p:cNvPr id="797" name="Shape 797"/>
              <p:cNvSpPr/>
              <p:nvPr/>
            </p:nvSpPr>
            <p:spPr>
              <a:xfrm rot="5400000">
                <a:off x="5217882" y="6478"/>
                <a:ext cx="1524437" cy="22524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3480" y="0"/>
                    </a:lnTo>
                    <a:lnTo>
                      <a:pt x="3480" y="19426"/>
                    </a:lnTo>
                    <a:lnTo>
                      <a:pt x="21600" y="19426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685800"/>
                <a:endParaRPr/>
              </a:p>
            </p:txBody>
          </p:sp>
          <p:sp>
            <p:nvSpPr>
              <p:cNvPr id="798" name="Shape 798"/>
              <p:cNvSpPr/>
              <p:nvPr/>
            </p:nvSpPr>
            <p:spPr>
              <a:xfrm>
                <a:off x="752482" y="1954685"/>
                <a:ext cx="1665218" cy="9525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4289" tIns="34289" rIns="34289" bIns="34289" numCol="1" anchor="ctr">
                <a:spAutoFit/>
              </a:bodyPr>
              <a:lstStyle>
                <a:lvl1pPr defTabSz="685800">
                  <a:defRPr sz="1200">
                    <a:solidFill>
                      <a:srgbClr val="404040"/>
                    </a:solidFill>
                  </a:defRPr>
                </a:lvl1pPr>
              </a:lstStyle>
              <a:p>
                <a:r>
                  <a:t>What factors on the kickstarter website presentation will influence the status of project.</a:t>
                </a:r>
              </a:p>
            </p:txBody>
          </p:sp>
          <p:sp>
            <p:nvSpPr>
              <p:cNvPr id="799" name="Shape 799"/>
              <p:cNvSpPr/>
              <p:nvPr/>
            </p:nvSpPr>
            <p:spPr>
              <a:xfrm>
                <a:off x="0" y="1215698"/>
                <a:ext cx="1665218" cy="2413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4289" tIns="34289" rIns="34289" bIns="34289" numCol="1" anchor="ctr">
                <a:spAutoFit/>
              </a:bodyPr>
              <a:lstStyle>
                <a:lvl1pPr defTabSz="685800">
                  <a:defRPr sz="1200" b="1">
                    <a:solidFill>
                      <a:srgbClr val="404040"/>
                    </a:solidFill>
                  </a:defRPr>
                </a:lvl1pPr>
              </a:lstStyle>
              <a:p>
                <a:r>
                  <a:t>Problem 1</a:t>
                </a:r>
              </a:p>
            </p:txBody>
          </p:sp>
          <p:sp>
            <p:nvSpPr>
              <p:cNvPr id="800" name="Shape 800"/>
              <p:cNvSpPr/>
              <p:nvPr/>
            </p:nvSpPr>
            <p:spPr>
              <a:xfrm>
                <a:off x="3133910" y="1489649"/>
                <a:ext cx="1665218" cy="5969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4289" tIns="34289" rIns="34289" bIns="34289" numCol="1" anchor="ctr">
                <a:spAutoFit/>
              </a:bodyPr>
              <a:lstStyle>
                <a:lvl1pPr defTabSz="685800">
                  <a:defRPr sz="1200">
                    <a:solidFill>
                      <a:srgbClr val="404040"/>
                    </a:solidFill>
                  </a:defRPr>
                </a:lvl1pPr>
              </a:lstStyle>
              <a:p>
                <a:r>
                  <a:t>Predict whether our project will succeed or not.  </a:t>
                </a:r>
              </a:p>
            </p:txBody>
          </p:sp>
          <p:sp>
            <p:nvSpPr>
              <p:cNvPr id="801" name="Shape 801"/>
              <p:cNvSpPr/>
              <p:nvPr/>
            </p:nvSpPr>
            <p:spPr>
              <a:xfrm>
                <a:off x="5566856" y="984953"/>
                <a:ext cx="1665217" cy="4191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4289" tIns="34289" rIns="34289" bIns="34289" numCol="1" anchor="ctr">
                <a:spAutoFit/>
              </a:bodyPr>
              <a:lstStyle>
                <a:lvl1pPr defTabSz="685800">
                  <a:defRPr sz="1200">
                    <a:solidFill>
                      <a:srgbClr val="404040"/>
                    </a:solidFill>
                  </a:defRPr>
                </a:lvl1pPr>
              </a:lstStyle>
              <a:p>
                <a:r>
                  <a:t>How to increase the money raised</a:t>
                </a:r>
              </a:p>
            </p:txBody>
          </p:sp>
          <p:sp>
            <p:nvSpPr>
              <p:cNvPr id="802" name="Shape 802"/>
              <p:cNvSpPr/>
              <p:nvPr/>
            </p:nvSpPr>
            <p:spPr>
              <a:xfrm>
                <a:off x="4949945" y="0"/>
                <a:ext cx="1665218" cy="2413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4289" tIns="34289" rIns="34289" bIns="34289" numCol="1" anchor="ctr">
                <a:spAutoFit/>
              </a:bodyPr>
              <a:lstStyle>
                <a:lvl1pPr defTabSz="685800">
                  <a:defRPr sz="1200" b="1">
                    <a:solidFill>
                      <a:srgbClr val="404040"/>
                    </a:solidFill>
                  </a:defRPr>
                </a:lvl1pPr>
              </a:lstStyle>
              <a:p>
                <a:r>
                  <a:t>Problem 3</a:t>
                </a:r>
              </a:p>
            </p:txBody>
          </p:sp>
          <p:sp>
            <p:nvSpPr>
              <p:cNvPr id="803" name="Shape 803"/>
              <p:cNvSpPr/>
              <p:nvPr/>
            </p:nvSpPr>
            <p:spPr>
              <a:xfrm>
                <a:off x="2637345" y="607848"/>
                <a:ext cx="1665218" cy="2413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4289" tIns="34289" rIns="34289" bIns="34289" numCol="1" anchor="ctr">
                <a:spAutoFit/>
              </a:bodyPr>
              <a:lstStyle>
                <a:lvl1pPr defTabSz="685800">
                  <a:defRPr sz="1200" b="1">
                    <a:solidFill>
                      <a:srgbClr val="404040"/>
                    </a:solidFill>
                  </a:defRPr>
                </a:lvl1pPr>
              </a:lstStyle>
              <a:p>
                <a:r>
                  <a:t>Problem 2</a:t>
                </a:r>
              </a:p>
            </p:txBody>
          </p:sp>
          <p:sp>
            <p:nvSpPr>
              <p:cNvPr id="804" name="Shape 804"/>
              <p:cNvSpPr/>
              <p:nvPr/>
            </p:nvSpPr>
            <p:spPr>
              <a:xfrm rot="8100000">
                <a:off x="379223" y="2224873"/>
                <a:ext cx="287662" cy="311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719" y="15881"/>
                    </a:moveTo>
                    <a:cubicBezTo>
                      <a:pt x="7014" y="17176"/>
                      <a:pt x="9113" y="17176"/>
                      <a:pt x="10408" y="15881"/>
                    </a:cubicBezTo>
                    <a:cubicBezTo>
                      <a:pt x="11703" y="14586"/>
                      <a:pt x="11703" y="12487"/>
                      <a:pt x="10408" y="11192"/>
                    </a:cubicBezTo>
                    <a:cubicBezTo>
                      <a:pt x="9113" y="9897"/>
                      <a:pt x="7014" y="9897"/>
                      <a:pt x="5719" y="11192"/>
                    </a:cubicBezTo>
                    <a:cubicBezTo>
                      <a:pt x="4424" y="12487"/>
                      <a:pt x="4424" y="14586"/>
                      <a:pt x="5719" y="15881"/>
                    </a:cubicBezTo>
                    <a:close/>
                    <a:moveTo>
                      <a:pt x="2551" y="19049"/>
                    </a:moveTo>
                    <a:cubicBezTo>
                      <a:pt x="975" y="17473"/>
                      <a:pt x="0" y="15296"/>
                      <a:pt x="0" y="12891"/>
                    </a:cubicBezTo>
                    <a:cubicBezTo>
                      <a:pt x="0" y="8081"/>
                      <a:pt x="3994" y="5131"/>
                      <a:pt x="8709" y="4181"/>
                    </a:cubicBezTo>
                    <a:cubicBezTo>
                      <a:pt x="13651" y="3186"/>
                      <a:pt x="16190" y="2260"/>
                      <a:pt x="21600" y="0"/>
                    </a:cubicBezTo>
                    <a:cubicBezTo>
                      <a:pt x="19398" y="5937"/>
                      <a:pt x="18532" y="7598"/>
                      <a:pt x="17419" y="12891"/>
                    </a:cubicBezTo>
                    <a:cubicBezTo>
                      <a:pt x="16540" y="17759"/>
                      <a:pt x="13519" y="21600"/>
                      <a:pt x="8709" y="21600"/>
                    </a:cubicBezTo>
                    <a:cubicBezTo>
                      <a:pt x="6304" y="21600"/>
                      <a:pt x="4127" y="20625"/>
                      <a:pt x="2551" y="1904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685800">
                  <a:defRPr>
                    <a:solidFill>
                      <a:srgbClr val="404040"/>
                    </a:solidFill>
                  </a:defRPr>
                </a:pPr>
                <a:endParaRPr/>
              </a:p>
            </p:txBody>
          </p:sp>
        </p:grpSp>
        <p:sp>
          <p:nvSpPr>
            <p:cNvPr id="806" name="Shape 806"/>
            <p:cNvSpPr/>
            <p:nvPr/>
          </p:nvSpPr>
          <p:spPr>
            <a:xfrm>
              <a:off x="2862571" y="1521493"/>
              <a:ext cx="189883" cy="504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421" y="16542"/>
                  </a:moveTo>
                  <a:cubicBezTo>
                    <a:pt x="8594" y="16949"/>
                    <a:pt x="7987" y="18691"/>
                    <a:pt x="11766" y="19777"/>
                  </a:cubicBezTo>
                  <a:cubicBezTo>
                    <a:pt x="10820" y="18766"/>
                    <a:pt x="11449" y="18267"/>
                    <a:pt x="12059" y="17761"/>
                  </a:cubicBezTo>
                  <a:cubicBezTo>
                    <a:pt x="12069" y="18018"/>
                    <a:pt x="11425" y="18571"/>
                    <a:pt x="13009" y="18894"/>
                  </a:cubicBezTo>
                  <a:cubicBezTo>
                    <a:pt x="12268" y="17924"/>
                    <a:pt x="15399" y="17619"/>
                    <a:pt x="12112" y="16549"/>
                  </a:cubicBezTo>
                  <a:cubicBezTo>
                    <a:pt x="16867" y="16829"/>
                    <a:pt x="15469" y="17817"/>
                    <a:pt x="16599" y="18812"/>
                  </a:cubicBezTo>
                  <a:cubicBezTo>
                    <a:pt x="15772" y="18870"/>
                    <a:pt x="14573" y="17969"/>
                    <a:pt x="14843" y="18396"/>
                  </a:cubicBezTo>
                  <a:cubicBezTo>
                    <a:pt x="16256" y="20082"/>
                    <a:pt x="12029" y="20130"/>
                    <a:pt x="13371" y="21600"/>
                  </a:cubicBezTo>
                  <a:cubicBezTo>
                    <a:pt x="9199" y="21504"/>
                    <a:pt x="10419" y="19921"/>
                    <a:pt x="8457" y="19536"/>
                  </a:cubicBezTo>
                  <a:cubicBezTo>
                    <a:pt x="7924" y="19497"/>
                    <a:pt x="7285" y="19675"/>
                    <a:pt x="8468" y="20466"/>
                  </a:cubicBezTo>
                  <a:cubicBezTo>
                    <a:pt x="1580" y="18371"/>
                    <a:pt x="6416" y="16659"/>
                    <a:pt x="10421" y="16542"/>
                  </a:cubicBezTo>
                  <a:close/>
                  <a:moveTo>
                    <a:pt x="7023" y="15670"/>
                  </a:moveTo>
                  <a:lnTo>
                    <a:pt x="14719" y="15670"/>
                  </a:lnTo>
                  <a:cubicBezTo>
                    <a:pt x="14594" y="15852"/>
                    <a:pt x="14501" y="16030"/>
                    <a:pt x="14421" y="16199"/>
                  </a:cubicBezTo>
                  <a:lnTo>
                    <a:pt x="7288" y="16194"/>
                  </a:lnTo>
                  <a:close/>
                  <a:moveTo>
                    <a:pt x="10800" y="5414"/>
                  </a:moveTo>
                  <a:cubicBezTo>
                    <a:pt x="11926" y="5414"/>
                    <a:pt x="12839" y="5786"/>
                    <a:pt x="12839" y="6245"/>
                  </a:cubicBezTo>
                  <a:cubicBezTo>
                    <a:pt x="12839" y="6705"/>
                    <a:pt x="11926" y="7077"/>
                    <a:pt x="10800" y="7077"/>
                  </a:cubicBezTo>
                  <a:cubicBezTo>
                    <a:pt x="9674" y="7077"/>
                    <a:pt x="8761" y="6705"/>
                    <a:pt x="8761" y="6245"/>
                  </a:cubicBezTo>
                  <a:cubicBezTo>
                    <a:pt x="8761" y="5786"/>
                    <a:pt x="9674" y="5414"/>
                    <a:pt x="10800" y="5414"/>
                  </a:cubicBezTo>
                  <a:close/>
                  <a:moveTo>
                    <a:pt x="10800" y="4582"/>
                  </a:moveTo>
                  <a:cubicBezTo>
                    <a:pt x="8548" y="4582"/>
                    <a:pt x="6723" y="5327"/>
                    <a:pt x="6723" y="6245"/>
                  </a:cubicBezTo>
                  <a:cubicBezTo>
                    <a:pt x="6723" y="7164"/>
                    <a:pt x="8548" y="7909"/>
                    <a:pt x="10800" y="7909"/>
                  </a:cubicBezTo>
                  <a:cubicBezTo>
                    <a:pt x="13052" y="7909"/>
                    <a:pt x="14877" y="7164"/>
                    <a:pt x="14877" y="6245"/>
                  </a:cubicBezTo>
                  <a:cubicBezTo>
                    <a:pt x="14877" y="5327"/>
                    <a:pt x="13052" y="4582"/>
                    <a:pt x="10800" y="4582"/>
                  </a:cubicBezTo>
                  <a:close/>
                  <a:moveTo>
                    <a:pt x="5831" y="2941"/>
                  </a:moveTo>
                  <a:cubicBezTo>
                    <a:pt x="8924" y="3653"/>
                    <a:pt x="12696" y="3662"/>
                    <a:pt x="15809" y="2967"/>
                  </a:cubicBezTo>
                  <a:cubicBezTo>
                    <a:pt x="19174" y="5987"/>
                    <a:pt x="18294" y="9272"/>
                    <a:pt x="16810" y="12035"/>
                  </a:cubicBezTo>
                  <a:lnTo>
                    <a:pt x="21600" y="13911"/>
                  </a:lnTo>
                  <a:lnTo>
                    <a:pt x="20816" y="16444"/>
                  </a:lnTo>
                  <a:lnTo>
                    <a:pt x="15178" y="14853"/>
                  </a:lnTo>
                  <a:lnTo>
                    <a:pt x="14956" y="15247"/>
                  </a:lnTo>
                  <a:lnTo>
                    <a:pt x="6783" y="15247"/>
                  </a:lnTo>
                  <a:cubicBezTo>
                    <a:pt x="6722" y="15135"/>
                    <a:pt x="6654" y="15022"/>
                    <a:pt x="6583" y="14905"/>
                  </a:cubicBezTo>
                  <a:lnTo>
                    <a:pt x="784" y="16542"/>
                  </a:lnTo>
                  <a:lnTo>
                    <a:pt x="0" y="14009"/>
                  </a:lnTo>
                  <a:lnTo>
                    <a:pt x="4834" y="12116"/>
                  </a:lnTo>
                  <a:lnTo>
                    <a:pt x="4848" y="12133"/>
                  </a:lnTo>
                  <a:lnTo>
                    <a:pt x="4930" y="12025"/>
                  </a:lnTo>
                  <a:cubicBezTo>
                    <a:pt x="3487" y="9269"/>
                    <a:pt x="2602" y="5936"/>
                    <a:pt x="5831" y="2941"/>
                  </a:cubicBezTo>
                  <a:close/>
                  <a:moveTo>
                    <a:pt x="10754" y="0"/>
                  </a:moveTo>
                  <a:cubicBezTo>
                    <a:pt x="12685" y="795"/>
                    <a:pt x="14158" y="1636"/>
                    <a:pt x="15240" y="2505"/>
                  </a:cubicBezTo>
                  <a:cubicBezTo>
                    <a:pt x="12480" y="3133"/>
                    <a:pt x="9117" y="3121"/>
                    <a:pt x="6376" y="2477"/>
                  </a:cubicBezTo>
                  <a:cubicBezTo>
                    <a:pt x="7426" y="1609"/>
                    <a:pt x="8862" y="776"/>
                    <a:pt x="10754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685800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>
              <a:off x="5204235" y="1054554"/>
              <a:ext cx="275445" cy="298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679" y="13703"/>
                  </a:moveTo>
                  <a:lnTo>
                    <a:pt x="5799" y="13703"/>
                  </a:lnTo>
                  <a:lnTo>
                    <a:pt x="5799" y="19463"/>
                  </a:lnTo>
                  <a:lnTo>
                    <a:pt x="2679" y="19463"/>
                  </a:lnTo>
                  <a:close/>
                  <a:moveTo>
                    <a:pt x="7480" y="11303"/>
                  </a:moveTo>
                  <a:lnTo>
                    <a:pt x="10600" y="11303"/>
                  </a:lnTo>
                  <a:lnTo>
                    <a:pt x="10600" y="19463"/>
                  </a:lnTo>
                  <a:lnTo>
                    <a:pt x="7480" y="19463"/>
                  </a:lnTo>
                  <a:close/>
                  <a:moveTo>
                    <a:pt x="12280" y="8903"/>
                  </a:moveTo>
                  <a:lnTo>
                    <a:pt x="15400" y="8903"/>
                  </a:lnTo>
                  <a:lnTo>
                    <a:pt x="15400" y="19463"/>
                  </a:lnTo>
                  <a:lnTo>
                    <a:pt x="12280" y="19463"/>
                  </a:lnTo>
                  <a:close/>
                  <a:moveTo>
                    <a:pt x="17081" y="6503"/>
                  </a:moveTo>
                  <a:lnTo>
                    <a:pt x="20201" y="6503"/>
                  </a:lnTo>
                  <a:lnTo>
                    <a:pt x="20201" y="19463"/>
                  </a:lnTo>
                  <a:lnTo>
                    <a:pt x="17081" y="19463"/>
                  </a:lnTo>
                  <a:close/>
                  <a:moveTo>
                    <a:pt x="15479" y="1499"/>
                  </a:moveTo>
                  <a:lnTo>
                    <a:pt x="19204" y="1649"/>
                  </a:lnTo>
                  <a:lnTo>
                    <a:pt x="17472" y="4951"/>
                  </a:lnTo>
                  <a:lnTo>
                    <a:pt x="16974" y="4088"/>
                  </a:lnTo>
                  <a:lnTo>
                    <a:pt x="3610" y="11803"/>
                  </a:lnTo>
                  <a:lnTo>
                    <a:pt x="2614" y="10077"/>
                  </a:lnTo>
                  <a:lnTo>
                    <a:pt x="15978" y="2362"/>
                  </a:lnTo>
                  <a:close/>
                  <a:moveTo>
                    <a:pt x="0" y="0"/>
                  </a:moveTo>
                  <a:lnTo>
                    <a:pt x="1200" y="0"/>
                  </a:lnTo>
                  <a:lnTo>
                    <a:pt x="1200" y="20400"/>
                  </a:lnTo>
                  <a:lnTo>
                    <a:pt x="21600" y="2040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204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685800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hape 810"/>
          <p:cNvSpPr>
            <a:spLocks noGrp="1"/>
          </p:cNvSpPr>
          <p:nvPr>
            <p:ph type="body" sz="quarter" idx="1"/>
          </p:nvPr>
        </p:nvSpPr>
        <p:spPr>
          <a:xfrm>
            <a:off x="0" y="123476"/>
            <a:ext cx="9144000" cy="576069"/>
          </a:xfrm>
          <a:prstGeom prst="rect">
            <a:avLst/>
          </a:prstGeom>
        </p:spPr>
        <p:txBody>
          <a:bodyPr/>
          <a:lstStyle>
            <a:lvl1pPr defTabSz="658366">
              <a:defRPr sz="2400"/>
            </a:lvl1pPr>
          </a:lstStyle>
          <a:p>
            <a:r>
              <a:t>Differentiation</a:t>
            </a:r>
          </a:p>
        </p:txBody>
      </p:sp>
      <p:sp>
        <p:nvSpPr>
          <p:cNvPr id="811" name="Shape 811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 algn="ctr" defTabSz="914377">
              <a:spcBef>
                <a:spcPts val="200"/>
              </a:spcBef>
              <a:buSzTx/>
              <a:buNone/>
              <a:defRPr sz="1000">
                <a:solidFill>
                  <a:srgbClr val="404040"/>
                </a:solidFill>
              </a:defRPr>
            </a:lvl1pPr>
          </a:lstStyle>
          <a:p>
            <a:r>
              <a:t>How does our data mining projects differentiate from other projects?</a:t>
            </a:r>
          </a:p>
        </p:txBody>
      </p:sp>
      <p:sp>
        <p:nvSpPr>
          <p:cNvPr id="812" name="Shape 812"/>
          <p:cNvSpPr/>
          <p:nvPr/>
        </p:nvSpPr>
        <p:spPr>
          <a:xfrm>
            <a:off x="3807419" y="1402579"/>
            <a:ext cx="1529165" cy="1529165"/>
          </a:xfrm>
          <a:prstGeom prst="diamond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68580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13" name="Shape 813"/>
          <p:cNvSpPr/>
          <p:nvPr/>
        </p:nvSpPr>
        <p:spPr>
          <a:xfrm>
            <a:off x="1619671" y="3435846"/>
            <a:ext cx="1080122" cy="1080123"/>
          </a:xfrm>
          <a:prstGeom prst="diamond">
            <a:avLst/>
          </a:prstGeom>
          <a:solidFill>
            <a:srgbClr val="FFFFFF"/>
          </a:solidFill>
          <a:ln w="12700">
            <a:solidFill>
              <a:schemeClr val="accent1"/>
            </a:solidFill>
          </a:ln>
        </p:spPr>
        <p:txBody>
          <a:bodyPr lIns="45718" tIns="45718" rIns="45718" bIns="45718" anchor="ctr"/>
          <a:lstStyle/>
          <a:p>
            <a:pPr algn="ctr" defTabSz="68580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14" name="Shape 814"/>
          <p:cNvSpPr/>
          <p:nvPr/>
        </p:nvSpPr>
        <p:spPr>
          <a:xfrm>
            <a:off x="6588224" y="3435846"/>
            <a:ext cx="1080122" cy="1080123"/>
          </a:xfrm>
          <a:prstGeom prst="diamond">
            <a:avLst/>
          </a:prstGeom>
          <a:solidFill>
            <a:srgbClr val="FFFFFF"/>
          </a:solidFill>
          <a:ln w="12700">
            <a:solidFill>
              <a:schemeClr val="accent1"/>
            </a:solidFill>
          </a:ln>
        </p:spPr>
        <p:txBody>
          <a:bodyPr lIns="45718" tIns="45718" rIns="45718" bIns="45718" anchor="ctr"/>
          <a:lstStyle/>
          <a:p>
            <a:pPr algn="ctr" defTabSz="68580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15" name="Shape 815"/>
          <p:cNvSpPr/>
          <p:nvPr/>
        </p:nvSpPr>
        <p:spPr>
          <a:xfrm>
            <a:off x="4571999" y="2931741"/>
            <a:ext cx="3" cy="504107"/>
          </a:xfrm>
          <a:prstGeom prst="line">
            <a:avLst/>
          </a:prstGeom>
          <a:ln w="1270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16" name="Shape 816"/>
          <p:cNvSpPr/>
          <p:nvPr/>
        </p:nvSpPr>
        <p:spPr>
          <a:xfrm>
            <a:off x="3175986" y="3620282"/>
            <a:ext cx="3112124" cy="785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204106" indent="-204106" defTabSz="685800">
              <a:buSzPct val="100000"/>
              <a:buFont typeface="Wingdings"/>
              <a:buChar char="◆"/>
              <a:defRPr sz="1000" b="1">
                <a:solidFill>
                  <a:srgbClr val="404040"/>
                </a:solidFill>
              </a:defRPr>
            </a:pPr>
            <a:r>
              <a:t>Attributes:</a:t>
            </a:r>
            <a:r>
              <a:rPr b="0"/>
              <a:t> includes important presentation and interaction factors, including updates, awards, and comments.</a:t>
            </a:r>
            <a:endParaRPr sz="900"/>
          </a:p>
          <a:p>
            <a:pPr marL="204106" indent="-204106" defTabSz="685800">
              <a:buSzPct val="100000"/>
              <a:buFont typeface="Wingdings"/>
              <a:buChar char="◆"/>
              <a:defRPr sz="1000" b="1">
                <a:solidFill>
                  <a:srgbClr val="404040"/>
                </a:solidFill>
              </a:defRPr>
            </a:pPr>
            <a:r>
              <a:t>Model: </a:t>
            </a:r>
            <a:r>
              <a:rPr b="0"/>
              <a:t>apply logistic regression, decision tree, and linear regression to get a synthetic prediction.</a:t>
            </a:r>
          </a:p>
        </p:txBody>
      </p:sp>
      <p:sp>
        <p:nvSpPr>
          <p:cNvPr id="817" name="Shape 817"/>
          <p:cNvSpPr/>
          <p:nvPr/>
        </p:nvSpPr>
        <p:spPr>
          <a:xfrm flipH="1">
            <a:off x="2159730" y="2399271"/>
            <a:ext cx="3" cy="1036577"/>
          </a:xfrm>
          <a:prstGeom prst="line">
            <a:avLst/>
          </a:prstGeom>
          <a:ln w="1270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18" name="Shape 818"/>
          <p:cNvSpPr/>
          <p:nvPr/>
        </p:nvSpPr>
        <p:spPr>
          <a:xfrm>
            <a:off x="7128285" y="2399271"/>
            <a:ext cx="3" cy="1036577"/>
          </a:xfrm>
          <a:prstGeom prst="line">
            <a:avLst/>
          </a:prstGeom>
          <a:ln w="1270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19" name="Shape 819"/>
          <p:cNvSpPr/>
          <p:nvPr/>
        </p:nvSpPr>
        <p:spPr>
          <a:xfrm>
            <a:off x="815105" y="3722713"/>
            <a:ext cx="2669933" cy="506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 defTabSz="685800">
              <a:defRPr sz="1000" b="1">
                <a:solidFill>
                  <a:srgbClr val="404040"/>
                </a:solidFill>
              </a:defRPr>
            </a:pPr>
            <a:r>
              <a:t>Sarchak</a:t>
            </a:r>
          </a:p>
          <a:p>
            <a:pPr algn="ctr" defTabSz="685800">
              <a:defRPr sz="1000" b="1">
                <a:solidFill>
                  <a:srgbClr val="404040"/>
                </a:solidFill>
              </a:defRPr>
            </a:pPr>
            <a:r>
              <a:t>on</a:t>
            </a:r>
            <a:endParaRPr sz="900"/>
          </a:p>
          <a:p>
            <a:pPr algn="ctr" defTabSz="685800">
              <a:defRPr sz="1000" b="1">
                <a:solidFill>
                  <a:srgbClr val="404040"/>
                </a:solidFill>
              </a:defRPr>
            </a:pPr>
            <a:r>
              <a:t>Github</a:t>
            </a:r>
          </a:p>
        </p:txBody>
      </p:sp>
      <p:sp>
        <p:nvSpPr>
          <p:cNvPr id="820" name="Shape 820"/>
          <p:cNvSpPr/>
          <p:nvPr/>
        </p:nvSpPr>
        <p:spPr>
          <a:xfrm>
            <a:off x="6626838" y="3765493"/>
            <a:ext cx="1012530" cy="483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 algn="ctr" defTabSz="685800">
              <a:defRPr sz="1000" b="1">
                <a:solidFill>
                  <a:srgbClr val="404040"/>
                </a:solidFill>
              </a:defRPr>
            </a:pPr>
            <a:r>
              <a:t>Ann Rajaram</a:t>
            </a:r>
          </a:p>
          <a:p>
            <a:pPr algn="ctr" defTabSz="685800">
              <a:defRPr sz="1000" b="1">
                <a:solidFill>
                  <a:srgbClr val="404040"/>
                </a:solidFill>
              </a:defRPr>
            </a:pPr>
            <a:r>
              <a:t>on</a:t>
            </a:r>
          </a:p>
          <a:p>
            <a:pPr algn="ctr" defTabSz="685800">
              <a:defRPr sz="1000" b="1">
                <a:solidFill>
                  <a:srgbClr val="404040"/>
                </a:solidFill>
              </a:defRPr>
            </a:pPr>
            <a:r>
              <a:t>Kaggle</a:t>
            </a:r>
          </a:p>
        </p:txBody>
      </p:sp>
      <p:sp>
        <p:nvSpPr>
          <p:cNvPr id="821" name="Shape 821"/>
          <p:cNvSpPr/>
          <p:nvPr/>
        </p:nvSpPr>
        <p:spPr>
          <a:xfrm>
            <a:off x="3798008" y="1792731"/>
            <a:ext cx="1480621" cy="59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 algn="ctr" defTabSz="685800">
              <a:defRPr b="1">
                <a:solidFill>
                  <a:srgbClr val="FFFFFF"/>
                </a:solidFill>
              </a:defRPr>
            </a:pPr>
            <a:r>
              <a:t>Our </a:t>
            </a:r>
          </a:p>
          <a:p>
            <a:pPr algn="ctr" defTabSz="685800">
              <a:defRPr b="1">
                <a:solidFill>
                  <a:srgbClr val="FFFFFF"/>
                </a:solidFill>
              </a:defRPr>
            </a:pPr>
            <a:r>
              <a:t>Project</a:t>
            </a:r>
          </a:p>
        </p:txBody>
      </p:sp>
      <p:grpSp>
        <p:nvGrpSpPr>
          <p:cNvPr id="824" name="Group 824"/>
          <p:cNvGrpSpPr/>
          <p:nvPr/>
        </p:nvGrpSpPr>
        <p:grpSpPr>
          <a:xfrm>
            <a:off x="824766" y="1502625"/>
            <a:ext cx="2669936" cy="642624"/>
            <a:chOff x="0" y="0"/>
            <a:chExt cx="2669934" cy="642623"/>
          </a:xfrm>
        </p:grpSpPr>
        <p:sp>
          <p:nvSpPr>
            <p:cNvPr id="822" name="Shape 822"/>
            <p:cNvSpPr/>
            <p:nvPr/>
          </p:nvSpPr>
          <p:spPr>
            <a:xfrm>
              <a:off x="-1" y="0"/>
              <a:ext cx="2669936" cy="3666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defTabSz="685800">
                <a:defRPr sz="1000" b="1">
                  <a:solidFill>
                    <a:srgbClr val="404040"/>
                  </a:solidFill>
                </a:defRPr>
              </a:pPr>
              <a:r>
                <a:t>Data attributes used (main): </a:t>
              </a:r>
              <a:r>
                <a:rPr b="0"/>
                <a:t>description, key words, disable communication,  country</a:t>
              </a:r>
            </a:p>
          </p:txBody>
        </p:sp>
        <p:sp>
          <p:nvSpPr>
            <p:cNvPr id="823" name="Shape 823"/>
            <p:cNvSpPr/>
            <p:nvPr/>
          </p:nvSpPr>
          <p:spPr>
            <a:xfrm>
              <a:off x="-1" y="415640"/>
              <a:ext cx="2669936" cy="226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defTabSz="685800">
                <a:defRPr sz="1000" b="1">
                  <a:solidFill>
                    <a:srgbClr val="404040"/>
                  </a:solidFill>
                </a:defRPr>
              </a:pPr>
              <a:r>
                <a:t>Model: </a:t>
              </a:r>
              <a:r>
                <a:rPr b="0"/>
                <a:t>Text Mining, Logistic Regression</a:t>
              </a:r>
            </a:p>
          </p:txBody>
        </p:sp>
      </p:grpSp>
      <p:grpSp>
        <p:nvGrpSpPr>
          <p:cNvPr id="827" name="Group 827"/>
          <p:cNvGrpSpPr/>
          <p:nvPr/>
        </p:nvGrpSpPr>
        <p:grpSpPr>
          <a:xfrm>
            <a:off x="5913535" y="1502625"/>
            <a:ext cx="2669935" cy="642625"/>
            <a:chOff x="0" y="0"/>
            <a:chExt cx="2669934" cy="642624"/>
          </a:xfrm>
        </p:grpSpPr>
        <p:sp>
          <p:nvSpPr>
            <p:cNvPr id="825" name="Shape 825"/>
            <p:cNvSpPr/>
            <p:nvPr/>
          </p:nvSpPr>
          <p:spPr>
            <a:xfrm>
              <a:off x="-1" y="0"/>
              <a:ext cx="2669936" cy="3666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defTabSz="685800">
                <a:defRPr sz="1000" b="1">
                  <a:solidFill>
                    <a:srgbClr val="404040"/>
                  </a:solidFill>
                </a:defRPr>
              </a:pPr>
              <a:r>
                <a:t>Data attributes used (main): </a:t>
              </a:r>
              <a:r>
                <a:rPr b="0"/>
                <a:t>goal, currency, category, deadline, state, country</a:t>
              </a:r>
            </a:p>
          </p:txBody>
        </p:sp>
        <p:sp>
          <p:nvSpPr>
            <p:cNvPr id="826" name="Shape 826"/>
            <p:cNvSpPr/>
            <p:nvPr/>
          </p:nvSpPr>
          <p:spPr>
            <a:xfrm>
              <a:off x="-1" y="415641"/>
              <a:ext cx="2669936" cy="226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defTabSz="685800">
                <a:defRPr sz="1000" b="1">
                  <a:solidFill>
                    <a:srgbClr val="404040"/>
                  </a:solidFill>
                </a:defRPr>
              </a:pPr>
              <a:r>
                <a:t>Model: </a:t>
              </a:r>
              <a:r>
                <a:rPr b="0"/>
                <a:t>Decision Tree</a:t>
              </a:r>
            </a:p>
          </p:txBody>
        </p:sp>
      </p:grp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>
            <a:spLocks noGrp="1"/>
          </p:cNvSpPr>
          <p:nvPr>
            <p:ph type="body" sz="quarter" idx="1"/>
          </p:nvPr>
        </p:nvSpPr>
        <p:spPr>
          <a:xfrm>
            <a:off x="0" y="123476"/>
            <a:ext cx="9144000" cy="576069"/>
          </a:xfrm>
          <a:prstGeom prst="rect">
            <a:avLst/>
          </a:prstGeom>
        </p:spPr>
        <p:txBody>
          <a:bodyPr/>
          <a:lstStyle>
            <a:lvl1pPr defTabSz="658366">
              <a:defRPr sz="2400"/>
            </a:lvl1pPr>
          </a:lstStyle>
          <a:p>
            <a:r>
              <a:t>Stakeholders</a:t>
            </a:r>
          </a:p>
        </p:txBody>
      </p:sp>
      <p:sp>
        <p:nvSpPr>
          <p:cNvPr id="830" name="Shape 830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 algn="ctr" defTabSz="914377">
              <a:spcBef>
                <a:spcPts val="200"/>
              </a:spcBef>
              <a:buSzTx/>
              <a:buNone/>
              <a:defRPr sz="1000">
                <a:solidFill>
                  <a:srgbClr val="404040"/>
                </a:solidFill>
              </a:defRPr>
            </a:lvl1pPr>
          </a:lstStyle>
          <a:p>
            <a:r>
              <a:t>What stakeholders will our project benefit?</a:t>
            </a:r>
          </a:p>
        </p:txBody>
      </p:sp>
      <p:sp>
        <p:nvSpPr>
          <p:cNvPr id="831" name="Shape 831"/>
          <p:cNvSpPr/>
          <p:nvPr/>
        </p:nvSpPr>
        <p:spPr>
          <a:xfrm>
            <a:off x="3741994" y="1533792"/>
            <a:ext cx="1648799" cy="1648799"/>
          </a:xfrm>
          <a:prstGeom prst="diamond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685800">
              <a:defRPr>
                <a:solidFill>
                  <a:srgbClr val="404040"/>
                </a:solidFill>
              </a:defRPr>
            </a:pPr>
            <a:endParaRPr/>
          </a:p>
        </p:txBody>
      </p:sp>
      <p:sp>
        <p:nvSpPr>
          <p:cNvPr id="832" name="Shape 832"/>
          <p:cNvSpPr/>
          <p:nvPr/>
        </p:nvSpPr>
        <p:spPr>
          <a:xfrm>
            <a:off x="1020017" y="1533792"/>
            <a:ext cx="1648799" cy="1648799"/>
          </a:xfrm>
          <a:prstGeom prst="diamond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685800">
              <a:defRPr>
                <a:solidFill>
                  <a:srgbClr val="404040"/>
                </a:solidFill>
              </a:defRPr>
            </a:pPr>
            <a:endParaRPr/>
          </a:p>
        </p:txBody>
      </p:sp>
      <p:sp>
        <p:nvSpPr>
          <p:cNvPr id="833" name="Shape 833"/>
          <p:cNvSpPr/>
          <p:nvPr/>
        </p:nvSpPr>
        <p:spPr>
          <a:xfrm>
            <a:off x="6467947" y="1533792"/>
            <a:ext cx="1648799" cy="1648799"/>
          </a:xfrm>
          <a:prstGeom prst="diamond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685800">
              <a:defRPr>
                <a:solidFill>
                  <a:srgbClr val="404040"/>
                </a:solidFill>
              </a:defRPr>
            </a:pPr>
            <a:endParaRPr/>
          </a:p>
        </p:txBody>
      </p:sp>
      <p:sp>
        <p:nvSpPr>
          <p:cNvPr id="834" name="Shape 834"/>
          <p:cNvSpPr/>
          <p:nvPr/>
        </p:nvSpPr>
        <p:spPr>
          <a:xfrm>
            <a:off x="792293" y="3244379"/>
            <a:ext cx="2192386" cy="975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marL="214311" indent="-214311" defTabSz="685800">
              <a:buSzPct val="100000"/>
              <a:buFont typeface="Wingdings"/>
              <a:buChar char="◆"/>
              <a:defRPr sz="1200">
                <a:solidFill>
                  <a:srgbClr val="404040"/>
                </a:solidFill>
              </a:defRPr>
            </a:lvl1pPr>
          </a:lstStyle>
          <a:p>
            <a:r>
              <a:t>Help fund raisers to better design their project presentation on kickstater, increasing the probability to succeed.</a:t>
            </a:r>
          </a:p>
        </p:txBody>
      </p:sp>
      <p:sp>
        <p:nvSpPr>
          <p:cNvPr id="835" name="Shape 835"/>
          <p:cNvSpPr/>
          <p:nvPr/>
        </p:nvSpPr>
        <p:spPr>
          <a:xfrm>
            <a:off x="3356547" y="3294350"/>
            <a:ext cx="2530700" cy="119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171450" indent="-171450" defTabSz="685800">
              <a:buSzPct val="100000"/>
              <a:buFont typeface="Wingdings"/>
              <a:buChar char="◆"/>
              <a:defRPr sz="1200">
                <a:solidFill>
                  <a:srgbClr val="404040"/>
                </a:solidFill>
              </a:defRPr>
            </a:pPr>
            <a:r>
              <a:t>Backers are seeking promising projects and investing in them.</a:t>
            </a:r>
            <a:endParaRPr sz="900"/>
          </a:p>
          <a:p>
            <a:pPr marL="171450" indent="-171450" defTabSz="685800">
              <a:buSzPct val="100000"/>
              <a:buFont typeface="Wingdings"/>
              <a:buChar char="◆"/>
              <a:defRPr sz="1200">
                <a:solidFill>
                  <a:srgbClr val="404040"/>
                </a:solidFill>
              </a:defRPr>
            </a:pPr>
            <a:r>
              <a:t>If the projects succeed, they will get reward corresponding to the money they invested.</a:t>
            </a:r>
            <a:endParaRPr sz="900"/>
          </a:p>
          <a:p>
            <a:pPr marL="171450" indent="-171450" defTabSz="685800">
              <a:buSzPct val="100000"/>
              <a:buFont typeface="Wingdings"/>
              <a:buChar char="◆"/>
              <a:defRPr sz="1200">
                <a:solidFill>
                  <a:srgbClr val="404040"/>
                </a:solidFill>
              </a:defRPr>
            </a:pPr>
            <a:r>
              <a:t>Time value of money！！！</a:t>
            </a:r>
          </a:p>
        </p:txBody>
      </p:sp>
      <p:sp>
        <p:nvSpPr>
          <p:cNvPr id="836" name="Shape 836"/>
          <p:cNvSpPr/>
          <p:nvPr/>
        </p:nvSpPr>
        <p:spPr>
          <a:xfrm>
            <a:off x="6259114" y="3244379"/>
            <a:ext cx="2066460" cy="975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214311" indent="-214311" defTabSz="685800">
              <a:buSzPct val="100000"/>
              <a:buFont typeface="Wingdings"/>
              <a:buChar char="◆"/>
              <a:defRPr sz="1200">
                <a:solidFill>
                  <a:srgbClr val="404040"/>
                </a:solidFill>
              </a:defRPr>
            </a:pPr>
            <a:r>
              <a:t>If a project succeeds, kickstarter will charge for 3%-5% commissions.</a:t>
            </a:r>
            <a:endParaRPr sz="900"/>
          </a:p>
          <a:p>
            <a:pPr marL="214311" indent="-214311" defTabSz="685800">
              <a:buSzPct val="100000"/>
              <a:buFont typeface="Wingdings"/>
              <a:buChar char="◆"/>
              <a:defRPr sz="1200">
                <a:solidFill>
                  <a:srgbClr val="404040"/>
                </a:solidFill>
              </a:defRPr>
            </a:pPr>
            <a:r>
              <a:t>Willing to increase successful projects.</a:t>
            </a:r>
          </a:p>
        </p:txBody>
      </p:sp>
      <p:sp>
        <p:nvSpPr>
          <p:cNvPr id="837" name="Shape 837"/>
          <p:cNvSpPr/>
          <p:nvPr/>
        </p:nvSpPr>
        <p:spPr>
          <a:xfrm>
            <a:off x="1178853" y="2123611"/>
            <a:ext cx="1331128" cy="469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algn="ctr" defTabSz="685800">
              <a:defRPr sz="1400">
                <a:solidFill>
                  <a:srgbClr val="FFFFFF"/>
                </a:solidFill>
              </a:defRPr>
            </a:pPr>
            <a:r>
              <a:t> Fund</a:t>
            </a:r>
            <a:endParaRPr sz="1000"/>
          </a:p>
          <a:p>
            <a:pPr algn="ctr" defTabSz="685800">
              <a:defRPr sz="1400">
                <a:solidFill>
                  <a:srgbClr val="FFFFFF"/>
                </a:solidFill>
              </a:defRPr>
            </a:pPr>
            <a:r>
              <a:t>Raisers</a:t>
            </a:r>
          </a:p>
        </p:txBody>
      </p:sp>
      <p:sp>
        <p:nvSpPr>
          <p:cNvPr id="838" name="Shape 838"/>
          <p:cNvSpPr/>
          <p:nvPr/>
        </p:nvSpPr>
        <p:spPr>
          <a:xfrm>
            <a:off x="3902816" y="2022012"/>
            <a:ext cx="1331128" cy="6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algn="ctr" defTabSz="685800">
              <a:defRPr sz="1400">
                <a:solidFill>
                  <a:srgbClr val="FFFFFF"/>
                </a:solidFill>
              </a:defRPr>
            </a:pPr>
            <a:r>
              <a:t> Backers</a:t>
            </a:r>
            <a:endParaRPr sz="1000"/>
          </a:p>
          <a:p>
            <a:pPr algn="ctr" defTabSz="685800">
              <a:defRPr sz="1400">
                <a:solidFill>
                  <a:srgbClr val="FFFFFF"/>
                </a:solidFill>
              </a:defRPr>
            </a:pPr>
            <a:r>
              <a:t>&amp;</a:t>
            </a:r>
            <a:endParaRPr sz="1000"/>
          </a:p>
          <a:p>
            <a:pPr algn="ctr" defTabSz="685800">
              <a:defRPr sz="1400">
                <a:solidFill>
                  <a:srgbClr val="FFFFFF"/>
                </a:solidFill>
              </a:defRPr>
            </a:pPr>
            <a:r>
              <a:t>Investors</a:t>
            </a:r>
          </a:p>
        </p:txBody>
      </p:sp>
      <p:sp>
        <p:nvSpPr>
          <p:cNvPr id="839" name="Shape 839"/>
          <p:cNvSpPr/>
          <p:nvPr/>
        </p:nvSpPr>
        <p:spPr>
          <a:xfrm>
            <a:off x="6626780" y="2225208"/>
            <a:ext cx="1331130" cy="26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tIns="34289" rIns="34289" bIns="34289" anchor="ctr">
            <a:spAutoFit/>
          </a:bodyPr>
          <a:lstStyle>
            <a:lvl1pPr algn="ctr" defTabSz="685800">
              <a:defRPr sz="1400">
                <a:solidFill>
                  <a:srgbClr val="FFFFFF"/>
                </a:solidFill>
              </a:defRPr>
            </a:lvl1pPr>
          </a:lstStyle>
          <a:p>
            <a:r>
              <a:t> Kickstarter </a:t>
            </a: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Shape 841"/>
          <p:cNvSpPr>
            <a:spLocks noGrp="1"/>
          </p:cNvSpPr>
          <p:nvPr>
            <p:ph type="body" sz="quarter" idx="1"/>
          </p:nvPr>
        </p:nvSpPr>
        <p:spPr>
          <a:xfrm>
            <a:off x="3465929" y="2098173"/>
            <a:ext cx="5404850" cy="473578"/>
          </a:xfrm>
          <a:prstGeom prst="rect">
            <a:avLst/>
          </a:prstGeom>
        </p:spPr>
        <p:txBody>
          <a:bodyPr/>
          <a:lstStyle/>
          <a:p>
            <a:pPr defTabSz="685800">
              <a:lnSpc>
                <a:spcPct val="80000"/>
              </a:lnSpc>
              <a:spcBef>
                <a:spcPts val="600"/>
              </a:spcBef>
              <a:defRPr sz="1800"/>
            </a:pPr>
            <a:r>
              <a:t>Data Prepossessing &amp; Exploratory Data Analysis</a:t>
            </a:r>
          </a:p>
        </p:txBody>
      </p:sp>
      <p:sp>
        <p:nvSpPr>
          <p:cNvPr id="842" name="Shape 842"/>
          <p:cNvSpPr>
            <a:spLocks noGrp="1"/>
          </p:cNvSpPr>
          <p:nvPr>
            <p:ph type="body" idx="13"/>
          </p:nvPr>
        </p:nvSpPr>
        <p:spPr>
          <a:xfrm>
            <a:off x="3465929" y="2526764"/>
            <a:ext cx="4880975" cy="902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marL="0" indent="0">
              <a:spcBef>
                <a:spcPts val="300"/>
              </a:spcBef>
              <a:buSzTx/>
              <a:buNone/>
              <a:defRPr sz="1400">
                <a:solidFill>
                  <a:srgbClr val="FFFFFF"/>
                </a:solidFill>
              </a:defRPr>
            </a:pPr>
            <a:r>
              <a:t>-Raw Data Screening</a:t>
            </a:r>
          </a:p>
          <a:p>
            <a:pPr marL="0" indent="0">
              <a:spcBef>
                <a:spcPts val="300"/>
              </a:spcBef>
              <a:buSzTx/>
              <a:buNone/>
              <a:defRPr sz="1400">
                <a:solidFill>
                  <a:srgbClr val="FFFFFF"/>
                </a:solidFill>
              </a:defRPr>
            </a:pPr>
            <a:r>
              <a:t>-Data Crawler</a:t>
            </a:r>
          </a:p>
          <a:p>
            <a:pPr marL="0" indent="0">
              <a:spcBef>
                <a:spcPts val="300"/>
              </a:spcBef>
              <a:buSzTx/>
              <a:buNone/>
              <a:defRPr sz="1400">
                <a:solidFill>
                  <a:srgbClr val="FFFFFF"/>
                </a:solidFill>
              </a:defRPr>
            </a:pPr>
            <a:r>
              <a:t>-EDA</a:t>
            </a:r>
          </a:p>
        </p:txBody>
      </p:sp>
      <p:sp>
        <p:nvSpPr>
          <p:cNvPr id="843" name="Shape 843"/>
          <p:cNvSpPr/>
          <p:nvPr/>
        </p:nvSpPr>
        <p:spPr>
          <a:xfrm>
            <a:off x="1535668" y="1806752"/>
            <a:ext cx="1439995" cy="14400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87" h="20681" extrusionOk="0">
                <a:moveTo>
                  <a:pt x="2231" y="4483"/>
                </a:moveTo>
                <a:lnTo>
                  <a:pt x="9823" y="10809"/>
                </a:lnTo>
                <a:lnTo>
                  <a:pt x="1499" y="16103"/>
                </a:lnTo>
                <a:cubicBezTo>
                  <a:pt x="-742" y="12472"/>
                  <a:pt x="-447" y="7794"/>
                  <a:pt x="2231" y="4483"/>
                </a:cubicBezTo>
                <a:close/>
                <a:moveTo>
                  <a:pt x="12421" y="1690"/>
                </a:moveTo>
                <a:cubicBezTo>
                  <a:pt x="16716" y="2315"/>
                  <a:pt x="20031" y="5843"/>
                  <a:pt x="20444" y="10226"/>
                </a:cubicBezTo>
                <a:cubicBezTo>
                  <a:pt x="20858" y="14610"/>
                  <a:pt x="18262" y="18712"/>
                  <a:pt x="14163" y="20154"/>
                </a:cubicBezTo>
                <a:cubicBezTo>
                  <a:pt x="10063" y="21595"/>
                  <a:pt x="5524" y="20002"/>
                  <a:pt x="3178" y="16297"/>
                </a:cubicBezTo>
                <a:lnTo>
                  <a:pt x="11086" y="11136"/>
                </a:lnTo>
                <a:close/>
                <a:moveTo>
                  <a:pt x="10181" y="1"/>
                </a:moveTo>
                <a:cubicBezTo>
                  <a:pt x="10566" y="-5"/>
                  <a:pt x="10953" y="12"/>
                  <a:pt x="11341" y="52"/>
                </a:cubicBezTo>
                <a:lnTo>
                  <a:pt x="10340" y="9970"/>
                </a:lnTo>
                <a:lnTo>
                  <a:pt x="3071" y="3265"/>
                </a:lnTo>
                <a:cubicBezTo>
                  <a:pt x="4906" y="1215"/>
                  <a:pt x="7486" y="45"/>
                  <a:pt x="10181" y="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  <a:endParaRPr/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Cover and End Slide Master">
  <a:themeElements>
    <a:clrScheme name="Cover and End Slide Master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49941"/>
      </a:accent1>
      <a:accent2>
        <a:srgbClr val="A4D144"/>
      </a:accent2>
      <a:accent3>
        <a:srgbClr val="385624"/>
      </a:accent3>
      <a:accent4>
        <a:srgbClr val="5C7526"/>
      </a:accent4>
      <a:accent5>
        <a:srgbClr val="2B421C"/>
      </a:accent5>
      <a:accent6>
        <a:srgbClr val="475A1D"/>
      </a:accent6>
      <a:hlink>
        <a:srgbClr val="0000FF"/>
      </a:hlink>
      <a:folHlink>
        <a:srgbClr val="FF00FF"/>
      </a:folHlink>
    </a:clrScheme>
    <a:fontScheme name="Cover and End Slide Master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Cover and End Slide Mast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over and End Slide Master">
  <a:themeElements>
    <a:clrScheme name="Cover and End Slide Master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49941"/>
      </a:accent1>
      <a:accent2>
        <a:srgbClr val="A4D144"/>
      </a:accent2>
      <a:accent3>
        <a:srgbClr val="385624"/>
      </a:accent3>
      <a:accent4>
        <a:srgbClr val="5C7526"/>
      </a:accent4>
      <a:accent5>
        <a:srgbClr val="2B421C"/>
      </a:accent5>
      <a:accent6>
        <a:srgbClr val="475A1D"/>
      </a:accent6>
      <a:hlink>
        <a:srgbClr val="0000FF"/>
      </a:hlink>
      <a:folHlink>
        <a:srgbClr val="FF00FF"/>
      </a:folHlink>
    </a:clrScheme>
    <a:fontScheme name="Cover and End Slide Master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Cover and End Slide Mast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1342</Words>
  <Application>Microsoft Macintosh PowerPoint</Application>
  <PresentationFormat>全屏显示(16:9)</PresentationFormat>
  <Paragraphs>471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46" baseType="lpstr">
      <vt:lpstr>Arial</vt:lpstr>
      <vt:lpstr>Wingdings</vt:lpstr>
      <vt:lpstr>Cover and End Slide Master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user</cp:lastModifiedBy>
  <cp:revision>2</cp:revision>
  <dcterms:modified xsi:type="dcterms:W3CDTF">2018-11-23T01:00:59Z</dcterms:modified>
</cp:coreProperties>
</file>